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5770" y="1610359"/>
            <a:ext cx="4124959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1.png"/><Relationship Id="rId4" Type="http://schemas.openxmlformats.org/officeDocument/2006/relationships/image" Target="../media/image2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image" Target="../media/image12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png"/><Relationship Id="rId3" Type="http://schemas.openxmlformats.org/officeDocument/2006/relationships/image" Target="../media/image1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28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0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31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6.jp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7.png"/><Relationship Id="rId3" Type="http://schemas.openxmlformats.org/officeDocument/2006/relationships/image" Target="../media/image1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0.jpg"/><Relationship Id="rId3" Type="http://schemas.openxmlformats.org/officeDocument/2006/relationships/image" Target="../media/image1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jpg"/><Relationship Id="rId8" Type="http://schemas.openxmlformats.org/officeDocument/2006/relationships/image" Target="../media/image8.pn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20850" y="1610359"/>
            <a:ext cx="2962910" cy="1833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>
                <a:latin typeface="맑은 고딕"/>
                <a:cs typeface="맑은 고딕"/>
              </a:rPr>
              <a:t>MLSS</a:t>
            </a:r>
            <a:r>
              <a:rPr dirty="0" sz="2800" spc="-40">
                <a:latin typeface="맑은 고딕"/>
                <a:cs typeface="맑은 고딕"/>
              </a:rPr>
              <a:t> </a:t>
            </a:r>
            <a:r>
              <a:rPr dirty="0" sz="2800">
                <a:latin typeface="맑은 고딕"/>
                <a:cs typeface="맑은 고딕"/>
              </a:rPr>
              <a:t>/</a:t>
            </a:r>
            <a:r>
              <a:rPr dirty="0" sz="2800" spc="-25">
                <a:latin typeface="맑은 고딕"/>
                <a:cs typeface="맑은 고딕"/>
              </a:rPr>
              <a:t> </a:t>
            </a:r>
            <a:r>
              <a:rPr dirty="0" sz="2800">
                <a:latin typeface="맑은 고딕"/>
                <a:cs typeface="맑은 고딕"/>
              </a:rPr>
              <a:t>계면계</a:t>
            </a:r>
            <a:endParaRPr sz="2800">
              <a:latin typeface="맑은 고딕"/>
              <a:cs typeface="맑은 고딕"/>
            </a:endParaRPr>
          </a:p>
          <a:p>
            <a:pPr marL="30480">
              <a:lnSpc>
                <a:spcPct val="100000"/>
              </a:lnSpc>
              <a:spcBef>
                <a:spcPts val="2080"/>
              </a:spcBef>
              <a:tabLst>
                <a:tab pos="1160780" algn="l"/>
              </a:tabLst>
            </a:pPr>
            <a:r>
              <a:rPr dirty="0" sz="2800" spc="-5">
                <a:latin typeface="맑은 고딕"/>
                <a:cs typeface="맑은 고딕"/>
              </a:rPr>
              <a:t>MLSS	</a:t>
            </a:r>
            <a:r>
              <a:rPr dirty="0" sz="2800" spc="-10">
                <a:latin typeface="맑은 고딕"/>
                <a:cs typeface="맑은 고딕"/>
              </a:rPr>
              <a:t>Meter</a:t>
            </a:r>
            <a:endParaRPr sz="2800">
              <a:latin typeface="맑은 고딕"/>
              <a:cs typeface="맑은 고딕"/>
            </a:endParaRPr>
          </a:p>
          <a:p>
            <a:pPr marL="1172210">
              <a:lnSpc>
                <a:spcPct val="100000"/>
              </a:lnSpc>
              <a:spcBef>
                <a:spcPts val="2080"/>
              </a:spcBef>
            </a:pPr>
            <a:r>
              <a:rPr dirty="0" sz="2800">
                <a:latin typeface="맑은 고딕"/>
                <a:cs typeface="맑은 고딕"/>
              </a:rPr>
              <a:t>취급설명서</a:t>
            </a:r>
            <a:endParaRPr sz="280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98323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SS-10Z</a:t>
            </a:r>
          </a:p>
          <a:p>
            <a:pPr marL="2991485">
              <a:lnSpc>
                <a:spcPct val="100000"/>
              </a:lnSpc>
              <a:spcBef>
                <a:spcPts val="2080"/>
              </a:spcBef>
            </a:pPr>
            <a:r>
              <a:rPr dirty="0" spc="-10"/>
              <a:t>SS-10F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93090"/>
            <a:ext cx="183515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5-3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검출기(SSD-10Z/SSD-10F)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019" y="770890"/>
            <a:ext cx="5865528" cy="78765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20090" y="539750"/>
          <a:ext cx="6125210" cy="5081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"/>
                <a:gridCol w="1438910"/>
                <a:gridCol w="4286250"/>
              </a:tblGrid>
              <a:tr h="30099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번호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명칭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기능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설명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①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커넥터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플러그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864869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접속할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확실히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나사를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돌려서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제대로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접속하세요.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보관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시에는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계기와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일체시켜 놓으세요.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그리고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커넥터부는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더럽히거나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묻지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않게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②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커넥터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커버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계기와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접속할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커넥터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플러그를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확실히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씌우세요.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③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케이블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표준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6m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케이블이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붙어있습니다.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④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프리앰프부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안에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프리앰프가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내장되어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분해하면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방수기능이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파괴되므로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절대로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분해하지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마세요.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66040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압력센서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SSD-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10Z만)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부분에서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수심(계면)을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감지합니다.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고장의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원인이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되므로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압력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센서부에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이물이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닿지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않게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314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⑥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투광부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근적외광의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투광부입니다.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 marR="180340">
                        <a:lnSpc>
                          <a:spcPts val="1820"/>
                        </a:lnSpc>
                        <a:spcBef>
                          <a:spcPts val="145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근적외광이라서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눈에는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보이지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않으므로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빛이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보이지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않아도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고장이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아닙니다.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종료된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부속된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세척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플러쉬로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유리창을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닦으세요.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86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⑦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수광부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근적외광의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수광부입니다.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종료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부속된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세척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블러쉬로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유리창을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닦으세요.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⑧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프로텍터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스테인레스제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프로텍터로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투광부와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수광부를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보호합니다.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⑨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233679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충격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흡수용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완충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고무(상,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검출기의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충격을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흡수하는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고무입니다.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고무로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보호하지만,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낙하나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충격을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않게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090" y="539750"/>
            <a:ext cx="150368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6.</a:t>
            </a:r>
            <a:r>
              <a:rPr dirty="0" sz="1050" spc="-3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교정</a:t>
            </a:r>
            <a:r>
              <a:rPr dirty="0" sz="1050" spc="-2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방법과</a:t>
            </a:r>
            <a:r>
              <a:rPr dirty="0" sz="1050" spc="-2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측정</a:t>
            </a:r>
            <a:r>
              <a:rPr dirty="0" sz="1050" spc="-3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방법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751839"/>
            <a:ext cx="2787650" cy="48768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lvl="1" marL="260985" indent="-248920">
              <a:lnSpc>
                <a:spcPct val="100000"/>
              </a:lnSpc>
              <a:spcBef>
                <a:spcPts val="660"/>
              </a:spcBef>
              <a:buAutoNum type="arabicPlain"/>
              <a:tabLst>
                <a:tab pos="261620" algn="l"/>
              </a:tabLst>
            </a:pPr>
            <a:r>
              <a:rPr dirty="0" sz="1050">
                <a:latin typeface="맑은 고딕"/>
                <a:cs typeface="맑은 고딕"/>
              </a:rPr>
              <a:t>교정과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조작에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관하여</a:t>
            </a:r>
            <a:endParaRPr sz="1050">
              <a:latin typeface="맑은 고딕"/>
              <a:cs typeface="맑은 고딕"/>
            </a:endParaRPr>
          </a:p>
          <a:p>
            <a:pPr lvl="2" marL="389255" indent="-377190">
              <a:lnSpc>
                <a:spcPct val="100000"/>
              </a:lnSpc>
              <a:spcBef>
                <a:spcPts val="560"/>
              </a:spcBef>
              <a:buAutoNum type="arabicPlain"/>
              <a:tabLst>
                <a:tab pos="389890" algn="l"/>
              </a:tabLst>
            </a:pPr>
            <a:r>
              <a:rPr dirty="0" sz="1050">
                <a:latin typeface="맑은 고딕"/>
                <a:cs typeface="맑은 고딕"/>
              </a:rPr>
              <a:t>교정과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조작1(SS-10Z/SS-10F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619" y="1231900"/>
            <a:ext cx="5484504" cy="5247007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20090" y="6719569"/>
          <a:ext cx="6125210" cy="831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7250"/>
                <a:gridCol w="5267960"/>
              </a:tblGrid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실선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안은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매번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없으므로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필요에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따라서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04139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OFF하지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않아도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마지막으로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조작을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30분이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지나면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자동적으로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원이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OFF됩니다.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27910" y="1000760"/>
            <a:ext cx="457200" cy="231140"/>
          </a:xfrm>
          <a:custGeom>
            <a:avLst/>
            <a:gdLst/>
            <a:ahLst/>
            <a:cxnLst/>
            <a:rect l="l" t="t" r="r" b="b"/>
            <a:pathLst>
              <a:path w="457200" h="231140">
                <a:moveTo>
                  <a:pt x="457200" y="0"/>
                </a:moveTo>
                <a:lnTo>
                  <a:pt x="0" y="0"/>
                </a:lnTo>
                <a:lnTo>
                  <a:pt x="0" y="231140"/>
                </a:lnTo>
                <a:lnTo>
                  <a:pt x="457200" y="23114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08659" y="523240"/>
            <a:ext cx="4030979" cy="94615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6-1-2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조작2(SS-10Z/SS-10F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【</a:t>
            </a:r>
            <a:r>
              <a:rPr dirty="0" sz="1050" spc="5">
                <a:latin typeface="맑은 고딕"/>
                <a:cs typeface="맑은 고딕"/>
              </a:rPr>
              <a:t>전원</a:t>
            </a:r>
            <a:r>
              <a:rPr dirty="0" sz="1050">
                <a:latin typeface="맑은 고딕"/>
                <a:cs typeface="맑은 고딕"/>
              </a:rPr>
              <a:t>】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①검출기를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공기중에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두고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POWER</a:t>
            </a:r>
            <a:r>
              <a:rPr dirty="0" sz="1050" spc="-5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전원이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켜지면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액정에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나왔다가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바뀝니다.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0090" y="1461769"/>
            <a:ext cx="6120130" cy="18542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800"/>
              </a:spcBef>
              <a:tabLst>
                <a:tab pos="2546350" algn="l"/>
              </a:tabLst>
            </a:pPr>
            <a:r>
              <a:rPr dirty="0" sz="1050">
                <a:latin typeface="맑은 고딕"/>
                <a:cs typeface="맑은 고딕"/>
              </a:rPr>
              <a:t>모두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	측정</a:t>
            </a:r>
            <a:r>
              <a:rPr dirty="0" sz="1050" spc="-55">
                <a:latin typeface="맑은 고딕"/>
                <a:cs typeface="맑은 고딕"/>
              </a:rPr>
              <a:t> </a:t>
            </a:r>
            <a:r>
              <a:rPr dirty="0" sz="1050" spc="10">
                <a:latin typeface="맑은 고딕"/>
                <a:cs typeface="맑은 고딕"/>
              </a:rPr>
              <a:t>모드(예)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2724" y="1728470"/>
            <a:ext cx="4532635" cy="1523376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853439" y="4008120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70">
                <a:moveTo>
                  <a:pt x="236220" y="0"/>
                </a:moveTo>
                <a:lnTo>
                  <a:pt x="0" y="0"/>
                </a:lnTo>
                <a:lnTo>
                  <a:pt x="0" y="229869"/>
                </a:lnTo>
                <a:lnTo>
                  <a:pt x="236220" y="229869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70050" y="4008120"/>
            <a:ext cx="389890" cy="229870"/>
          </a:xfrm>
          <a:custGeom>
            <a:avLst/>
            <a:gdLst/>
            <a:ahLst/>
            <a:cxnLst/>
            <a:rect l="l" t="t" r="r" b="b"/>
            <a:pathLst>
              <a:path w="389889" h="229870">
                <a:moveTo>
                  <a:pt x="389889" y="0"/>
                </a:moveTo>
                <a:lnTo>
                  <a:pt x="0" y="0"/>
                </a:lnTo>
                <a:lnTo>
                  <a:pt x="0" y="229869"/>
                </a:lnTo>
                <a:lnTo>
                  <a:pt x="389889" y="229869"/>
                </a:lnTo>
                <a:lnTo>
                  <a:pt x="389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00910" y="4699000"/>
            <a:ext cx="389890" cy="231140"/>
          </a:xfrm>
          <a:custGeom>
            <a:avLst/>
            <a:gdLst/>
            <a:ahLst/>
            <a:cxnLst/>
            <a:rect l="l" t="t" r="r" b="b"/>
            <a:pathLst>
              <a:path w="389889" h="231139">
                <a:moveTo>
                  <a:pt x="389889" y="0"/>
                </a:moveTo>
                <a:lnTo>
                  <a:pt x="0" y="0"/>
                </a:lnTo>
                <a:lnTo>
                  <a:pt x="0" y="231139"/>
                </a:lnTo>
                <a:lnTo>
                  <a:pt x="389889" y="231139"/>
                </a:lnTo>
                <a:lnTo>
                  <a:pt x="389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08659" y="3299459"/>
            <a:ext cx="6113780" cy="325120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5">
                <a:latin typeface="맑은 고딕"/>
                <a:cs typeface="맑은 고딕"/>
              </a:rPr>
              <a:t>【</a:t>
            </a: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교정】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②검출기를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증류수에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넣어서</a:t>
            </a:r>
            <a:r>
              <a:rPr dirty="0" sz="1050" spc="-5">
                <a:latin typeface="맑은 고딕"/>
                <a:cs typeface="맑은 고딕"/>
              </a:rPr>
              <a:t> CAL스위치를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누르고</a:t>
            </a:r>
            <a:r>
              <a:rPr dirty="0" sz="1050" spc="-5">
                <a:latin typeface="맑은 고딕"/>
                <a:cs typeface="맑은 고딕"/>
              </a:rPr>
              <a:t> MLSS의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5">
                <a:latin typeface="맑은 고딕"/>
                <a:cs typeface="맑은 고딕"/>
              </a:rPr>
              <a:t>【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교정/계면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설정】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③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5">
                <a:latin typeface="맑은 고딕"/>
                <a:cs typeface="맑은 고딕"/>
              </a:rPr>
              <a:t>스위치와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MODE</a:t>
            </a:r>
            <a:r>
              <a:rPr dirty="0" sz="1050" spc="-5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동시에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교정/설정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들어갑니다.</a:t>
            </a:r>
            <a:endParaRPr sz="1050">
              <a:latin typeface="맑은 고딕"/>
              <a:cs typeface="맑은 고딕"/>
            </a:endParaRPr>
          </a:p>
          <a:p>
            <a:pPr marL="12700" marR="116205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교정/설정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모드에서는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교정(중간점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교정1/중간점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교정2를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포함)이나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④교정/설정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모드에서는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MODE</a:t>
            </a:r>
            <a:r>
              <a:rPr dirty="0" sz="1050" spc="-5">
                <a:latin typeface="맑은 고딕"/>
                <a:cs typeface="맑은 고딕"/>
              </a:rPr>
              <a:t>스위치를 </a:t>
            </a:r>
            <a:r>
              <a:rPr dirty="0" sz="1050">
                <a:latin typeface="맑은 고딕"/>
                <a:cs typeface="맑은 고딕"/>
              </a:rPr>
              <a:t>누를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때마다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20">
                <a:latin typeface="맑은 고딕"/>
                <a:cs typeface="맑은 고딕"/>
              </a:rPr>
              <a:t>SPAN교정</a:t>
            </a:r>
            <a:r>
              <a:rPr dirty="0" sz="1050">
                <a:latin typeface="맑은 고딕"/>
                <a:cs typeface="맑은 고딕"/>
              </a:rPr>
              <a:t> ⇒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 ⇒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>
                <a:latin typeface="맑은 고딕"/>
                <a:cs typeface="맑은 고딕"/>
              </a:rPr>
              <a:t> 교정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⇒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⇒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...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순으로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바뀝니다.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20">
                <a:latin typeface="맑은 고딕"/>
                <a:cs typeface="맑은 고딕"/>
              </a:rPr>
              <a:t>⑤SPAN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교정이나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설정을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【</a:t>
            </a:r>
            <a:r>
              <a:rPr dirty="0" sz="1050" spc="5">
                <a:latin typeface="맑은 고딕"/>
                <a:cs typeface="맑은 고딕"/>
              </a:rPr>
              <a:t>측정</a:t>
            </a:r>
            <a:r>
              <a:rPr dirty="0" sz="1050">
                <a:latin typeface="맑은 고딕"/>
                <a:cs typeface="맑은 고딕"/>
              </a:rPr>
              <a:t>】</a:t>
            </a:r>
            <a:endParaRPr sz="1050">
              <a:latin typeface="맑은 고딕"/>
              <a:cs typeface="맑은 고딕"/>
            </a:endParaRPr>
          </a:p>
          <a:p>
            <a:pPr marL="12700" marR="2341880">
              <a:lnSpc>
                <a:spcPct val="143700"/>
              </a:lnSpc>
              <a:spcBef>
                <a:spcPts val="5"/>
              </a:spcBef>
            </a:pPr>
            <a:r>
              <a:rPr dirty="0" sz="1050" spc="-20">
                <a:latin typeface="맑은 고딕"/>
                <a:cs typeface="맑은 고딕"/>
              </a:rPr>
              <a:t>⑥SPAN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교정이나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끝나면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합니다.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따라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각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전환이나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메모리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기능을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【</a:t>
            </a:r>
            <a:r>
              <a:rPr dirty="0" sz="1050">
                <a:latin typeface="맑은 고딕"/>
                <a:cs typeface="맑은 고딕"/>
              </a:rPr>
              <a:t>전원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OFF</a:t>
            </a:r>
            <a:r>
              <a:rPr dirty="0" sz="1050">
                <a:latin typeface="맑은 고딕"/>
                <a:cs typeface="맑은 고딕"/>
              </a:rPr>
              <a:t>】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⑦측정이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끝났으면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OFF로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720090" y="6774180"/>
          <a:ext cx="6125210" cy="1824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7250"/>
                <a:gridCol w="5267960"/>
              </a:tblGrid>
              <a:tr h="76200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372745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SS-10Z인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경우,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속에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넣은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상태에서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140">
                          <a:latin typeface="맑은 고딕"/>
                          <a:cs typeface="맑은 고딕"/>
                        </a:rPr>
                        <a:t>넣♘을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85">
                          <a:latin typeface="맑은 고딕"/>
                          <a:cs typeface="맑은 고딕"/>
                        </a:rPr>
                        <a:t>“CAL”과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“ERR”이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점멸합니다.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공기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놓고,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껐다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켜세요.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104139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OFF하지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않아도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마지막으로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조작을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30분이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지나면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자동적으로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원이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OFF됩니다.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41275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껐다가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140">
                          <a:latin typeface="맑은 고딕"/>
                          <a:cs typeface="맑은 고딕"/>
                        </a:rPr>
                        <a:t>넣♘을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끄기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우선적으로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40">
                          <a:latin typeface="맑은 고딕"/>
                          <a:cs typeface="맑은 고딕"/>
                        </a:rPr>
                        <a:t>표시됩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3354070" cy="48514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lvl="1" marL="260985" indent="-248920">
              <a:lnSpc>
                <a:spcPct val="100000"/>
              </a:lnSpc>
              <a:spcBef>
                <a:spcPts val="650"/>
              </a:spcBef>
              <a:buAutoNum type="arabicPlain" startAt="2"/>
              <a:tabLst>
                <a:tab pos="261620" algn="l"/>
              </a:tabLst>
            </a:pP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방법</a:t>
            </a:r>
            <a:endParaRPr sz="1050">
              <a:latin typeface="맑은 고딕"/>
              <a:cs typeface="맑은 고딕"/>
            </a:endParaRPr>
          </a:p>
          <a:p>
            <a:pPr lvl="2" marL="389255" indent="-377190">
              <a:lnSpc>
                <a:spcPct val="100000"/>
              </a:lnSpc>
              <a:spcBef>
                <a:spcPts val="550"/>
              </a:spcBef>
              <a:buAutoNum type="arabicPlain"/>
              <a:tabLst>
                <a:tab pos="389890" algn="l"/>
              </a:tabLst>
            </a:pP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준비(MLSS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(SS-10Z/SS-10F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1054100"/>
            <a:ext cx="163322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①검출기를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공기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중에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놓고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74900" y="1000760"/>
            <a:ext cx="46863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P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OWE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R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66389" y="1054100"/>
            <a:ext cx="192913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켭니다.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17850" y="1231900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20" h="229869">
                <a:moveTo>
                  <a:pt x="236220" y="0"/>
                </a:moveTo>
                <a:lnTo>
                  <a:pt x="0" y="0"/>
                </a:lnTo>
                <a:lnTo>
                  <a:pt x="0" y="229870"/>
                </a:lnTo>
                <a:lnTo>
                  <a:pt x="236220" y="22987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8659" y="1212849"/>
            <a:ext cx="4302760" cy="71755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050">
                <a:latin typeface="맑은 고딕"/>
                <a:cs typeface="맑은 고딕"/>
              </a:rPr>
              <a:t>②검출기를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수돗물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증류수에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5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③액정에</a:t>
            </a:r>
            <a:r>
              <a:rPr dirty="0" sz="1050" spc="-15">
                <a:latin typeface="맑은 고딕"/>
                <a:cs typeface="맑은 고딕"/>
              </a:rPr>
              <a:t> “CAL”이 </a:t>
            </a:r>
            <a:r>
              <a:rPr dirty="0" sz="1050">
                <a:latin typeface="맑은 고딕"/>
                <a:cs typeface="맑은 고딕"/>
              </a:rPr>
              <a:t>표시되고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“0”과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“x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10”가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④그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“CAL”이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꺼지고,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종료되어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0090" y="1922779"/>
            <a:ext cx="6120130" cy="156845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800"/>
              </a:spcBef>
              <a:tabLst>
                <a:tab pos="1604010" algn="l"/>
              </a:tabLst>
            </a:pP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	제로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종료(예)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8904" y="2189479"/>
            <a:ext cx="4532022" cy="1264920"/>
          </a:xfrm>
          <a:prstGeom prst="rect">
            <a:avLst/>
          </a:prstGeom>
        </p:spPr>
      </p:pic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720090" y="3722370"/>
          <a:ext cx="6125210" cy="1060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650"/>
                <a:gridCol w="5115560"/>
              </a:tblGrid>
              <a:tr h="528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1595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계기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본체나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떨어뜨리지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않게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41402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조작에서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모드(모드1에서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모드6)의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제로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그리고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반드시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MLSS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제로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0167" y="3804481"/>
            <a:ext cx="425072" cy="372410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853439" y="5245100"/>
            <a:ext cx="389890" cy="231140"/>
          </a:xfrm>
          <a:custGeom>
            <a:avLst/>
            <a:gdLst/>
            <a:ahLst/>
            <a:cxnLst/>
            <a:rect l="l" t="t" r="r" b="b"/>
            <a:pathLst>
              <a:path w="389890" h="231139">
                <a:moveTo>
                  <a:pt x="389890" y="0"/>
                </a:moveTo>
                <a:lnTo>
                  <a:pt x="0" y="0"/>
                </a:lnTo>
                <a:lnTo>
                  <a:pt x="0" y="231139"/>
                </a:lnTo>
                <a:lnTo>
                  <a:pt x="389890" y="231139"/>
                </a:lnTo>
                <a:lnTo>
                  <a:pt x="389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08659" y="4996179"/>
            <a:ext cx="3213100" cy="94869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050" spc="-5">
                <a:latin typeface="맑은 고딕"/>
                <a:cs typeface="맑은 고딕"/>
              </a:rPr>
              <a:t>6-2-2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측정(SS-10Z/SS-10F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①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MODE</a:t>
            </a:r>
            <a:r>
              <a:rPr dirty="0" sz="1050" spc="-2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적절한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선택하세요.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②검출기를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천천히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속에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넣습니다.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③표시가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안정되길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기다렸다가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읽으세요.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0090" y="5937250"/>
            <a:ext cx="6120130" cy="181483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algn="ctr" marL="940435">
              <a:lnSpc>
                <a:spcPct val="100000"/>
              </a:lnSpc>
              <a:spcBef>
                <a:spcPts val="790"/>
              </a:spcBef>
            </a:pP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5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측정(예)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33177" y="6203950"/>
            <a:ext cx="3073653" cy="1513839"/>
          </a:xfrm>
          <a:prstGeom prst="rect">
            <a:avLst/>
          </a:prstGeom>
        </p:spPr>
      </p:pic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720090" y="7983219"/>
          <a:ext cx="6125210" cy="15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650"/>
                <a:gridCol w="5115560"/>
              </a:tblGrid>
              <a:tr h="53213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1557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포기조에서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측정하는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산기관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근처에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넣으면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기포의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영향으로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지시키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안정되지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않을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있으니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1869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특성에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따라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모드1에서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모드6을 선택해도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수동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분석치와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비교했을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±10%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위에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들어가지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않는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 marR="48895">
                        <a:lnSpc>
                          <a:spcPts val="182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수동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분석을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해서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6-3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방법으로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SPAN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교정이나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중간점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3313429" cy="94615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6-2-3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(SS-10Z만)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①검출기를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천천히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속에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넣습니다.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②계면에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도달하면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35">
                <a:latin typeface="맑은 고딕"/>
                <a:cs typeface="맑은 고딕"/>
              </a:rPr>
              <a:t>“ALM”,</a:t>
            </a:r>
            <a:r>
              <a:rPr dirty="0" sz="1050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“RHK”,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“mg/ℓ”가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③표시가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안정되길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기다렸다가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읽습니다.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0090" y="1461769"/>
            <a:ext cx="6120130" cy="1805939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(예)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66579" y="1728470"/>
            <a:ext cx="2912822" cy="1503679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20090" y="3498850"/>
          <a:ext cx="6125210" cy="1523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650"/>
                <a:gridCol w="5115560"/>
              </a:tblGrid>
              <a:tr h="53149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85090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설정치는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공장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출하시에는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15000mg/ℓ로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설정되어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경보의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6-4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경보치의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방법에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따라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1869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SS-10F일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“ALM”과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“mg/ℓ”가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점멸된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곳이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 marR="74930">
                        <a:lnSpc>
                          <a:spcPct val="143700"/>
                        </a:lnSpc>
                        <a:spcBef>
                          <a:spcPts val="1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SS-10F일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없으므로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케이블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길이로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구할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8382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케이블에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수심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마킹을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해두면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편리합니다.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6057900" cy="186817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algn="just" lvl="1" marL="261620" indent="-248920">
              <a:lnSpc>
                <a:spcPct val="100000"/>
              </a:lnSpc>
              <a:spcBef>
                <a:spcPts val="650"/>
              </a:spcBef>
              <a:buAutoNum type="arabicPlain" startAt="3"/>
              <a:tabLst>
                <a:tab pos="261620" algn="l"/>
              </a:tabLst>
            </a:pP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방법</a:t>
            </a:r>
            <a:endParaRPr sz="1050">
              <a:latin typeface="맑은 고딕"/>
              <a:cs typeface="맑은 고딕"/>
            </a:endParaRPr>
          </a:p>
          <a:p>
            <a:pPr algn="just" lvl="2" marL="389255" indent="-377190">
              <a:lnSpc>
                <a:spcPct val="100000"/>
              </a:lnSpc>
              <a:spcBef>
                <a:spcPts val="550"/>
              </a:spcBef>
              <a:buAutoNum type="arabicPlain"/>
              <a:tabLst>
                <a:tab pos="389890" algn="l"/>
              </a:tabLst>
            </a:pPr>
            <a:r>
              <a:rPr dirty="0" sz="1050">
                <a:latin typeface="맑은 고딕"/>
                <a:cs typeface="맑은 고딕"/>
              </a:rPr>
              <a:t>교정에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관하여(SS-10Z/SS-10F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algn="just" marL="12700" marR="5080">
              <a:lnSpc>
                <a:spcPct val="143900"/>
              </a:lnSpc>
              <a:spcBef>
                <a:spcPts val="5"/>
              </a:spcBef>
            </a:pPr>
            <a:r>
              <a:rPr dirty="0" sz="1050">
                <a:latin typeface="맑은 고딕"/>
                <a:cs typeface="맑은 고딕"/>
              </a:rPr>
              <a:t>측정치가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수동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분석치와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일치하지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않는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사용하여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 </a:t>
            </a:r>
            <a:r>
              <a:rPr dirty="0" sz="1050" spc="-3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다.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일반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농도가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다른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2점(제로점과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원액)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교정(제로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교정과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>
                <a:latin typeface="맑은 고딕"/>
                <a:cs typeface="맑은 고딕"/>
              </a:rPr>
              <a:t> 교정)을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합니다. </a:t>
            </a:r>
            <a:r>
              <a:rPr dirty="0" sz="1050" spc="-3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 특성에 따라서는 2점에서 교정을 해도 중간점에서 오차가 큰 경우가 있으므로 본 제품은 최대 4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점까지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설명서에서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쓰는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표현은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같습니다.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7750" y="2471419"/>
            <a:ext cx="546100" cy="786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2점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dirty="0" sz="1050">
                <a:latin typeface="맑은 고딕"/>
                <a:cs typeface="맑은 고딕"/>
              </a:rPr>
              <a:t>3점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050">
                <a:latin typeface="맑은 고딕"/>
                <a:cs typeface="맑은 고딕"/>
              </a:rPr>
              <a:t>4점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3870" y="2471419"/>
            <a:ext cx="4093210" cy="10172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5570" indent="-102870">
              <a:lnSpc>
                <a:spcPct val="100000"/>
              </a:lnSpc>
              <a:spcBef>
                <a:spcPts val="100"/>
              </a:spcBef>
              <a:buChar char="•"/>
              <a:tabLst>
                <a:tab pos="115570" algn="l"/>
                <a:tab pos="434975" algn="l"/>
              </a:tabLst>
            </a:pPr>
            <a:r>
              <a:rPr dirty="0" sz="1050">
                <a:latin typeface="맑은 고딕"/>
                <a:cs typeface="맑은 고딕"/>
              </a:rPr>
              <a:t>• •	</a:t>
            </a:r>
            <a:r>
              <a:rPr dirty="0" sz="1050" spc="-5">
                <a:latin typeface="맑은 고딕"/>
                <a:cs typeface="맑은 고딕"/>
              </a:rPr>
              <a:t>제로점(수돗물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증류수)와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원액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2점</a:t>
            </a:r>
            <a:endParaRPr sz="1050">
              <a:latin typeface="맑은 고딕"/>
              <a:cs typeface="맑은 고딕"/>
            </a:endParaRPr>
          </a:p>
          <a:p>
            <a:pPr marL="115570" indent="-102870">
              <a:lnSpc>
                <a:spcPct val="100000"/>
              </a:lnSpc>
              <a:spcBef>
                <a:spcPts val="1110"/>
              </a:spcBef>
              <a:buChar char="•"/>
              <a:tabLst>
                <a:tab pos="115570" algn="l"/>
                <a:tab pos="434975" algn="l"/>
              </a:tabLst>
            </a:pPr>
            <a:r>
              <a:rPr dirty="0" sz="1050">
                <a:latin typeface="맑은 고딕"/>
                <a:cs typeface="맑은 고딕"/>
              </a:rPr>
              <a:t>• •	</a:t>
            </a:r>
            <a:r>
              <a:rPr dirty="0" sz="1050" spc="-5">
                <a:latin typeface="맑은 고딕"/>
                <a:cs typeface="맑은 고딕"/>
              </a:rPr>
              <a:t>제로점(수돗물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증류수),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원액과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1/2희석한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3점</a:t>
            </a:r>
            <a:endParaRPr sz="1050">
              <a:latin typeface="맑은 고딕"/>
              <a:cs typeface="맑은 고딕"/>
            </a:endParaRPr>
          </a:p>
          <a:p>
            <a:pPr marL="115570" marR="182880" indent="-115570">
              <a:lnSpc>
                <a:spcPct val="144400"/>
              </a:lnSpc>
              <a:spcBef>
                <a:spcPts val="540"/>
              </a:spcBef>
              <a:buChar char="•"/>
              <a:tabLst>
                <a:tab pos="115570" algn="l"/>
                <a:tab pos="434975" algn="l"/>
              </a:tabLst>
            </a:pPr>
            <a:r>
              <a:rPr dirty="0" sz="1050">
                <a:latin typeface="맑은 고딕"/>
                <a:cs typeface="맑은 고딕"/>
              </a:rPr>
              <a:t>• •	</a:t>
            </a:r>
            <a:r>
              <a:rPr dirty="0" sz="1050" spc="-5">
                <a:latin typeface="맑은 고딕"/>
                <a:cs typeface="맑은 고딕"/>
              </a:rPr>
              <a:t>제로점(수돗물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증류수),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원액과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1/2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희석한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오니,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3/4 </a:t>
            </a:r>
            <a:r>
              <a:rPr dirty="0" sz="1050">
                <a:latin typeface="맑은 고딕"/>
                <a:cs typeface="맑은 고딕"/>
              </a:rPr>
              <a:t>희석한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4점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59" y="3498850"/>
            <a:ext cx="6130290" cy="946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그리고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1/2</a:t>
            </a:r>
            <a:r>
              <a:rPr dirty="0" sz="1050">
                <a:latin typeface="맑은 고딕"/>
                <a:cs typeface="맑은 고딕"/>
              </a:rPr>
              <a:t> 희석한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3/4</a:t>
            </a:r>
            <a:r>
              <a:rPr dirty="0" sz="1050">
                <a:latin typeface="맑은 고딕"/>
                <a:cs typeface="맑은 고딕"/>
              </a:rPr>
              <a:t> 희석한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오니는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편의상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1/2희석,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3/4희석으로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표한한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것도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있어서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반드시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1/2희석,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3/4희석으로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하지않으면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안되는건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아닙니다.</a:t>
            </a:r>
            <a:endParaRPr sz="1050">
              <a:latin typeface="맑은 고딕"/>
              <a:cs typeface="맑은 고딕"/>
            </a:endParaRPr>
          </a:p>
          <a:p>
            <a:pPr marL="12700" marR="88265">
              <a:lnSpc>
                <a:spcPct val="143700"/>
              </a:lnSpc>
              <a:spcBef>
                <a:spcPts val="5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설명서에서는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2점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3점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4점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대해서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예를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들어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같이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 맞추는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기재했습니다.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20090" y="4437379"/>
          <a:ext cx="6120130" cy="1202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280"/>
                <a:gridCol w="1224280"/>
                <a:gridCol w="1223010"/>
                <a:gridCol w="1224279"/>
                <a:gridCol w="1224279"/>
              </a:tblGrid>
              <a:tr h="300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제로점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원액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1/2희석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3/4희석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2점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15000mg/ℓ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3점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15000mg/ℓ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7500mg/ℓ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4점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15000mg/ℓ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7500mg/ℓ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10000mg/ℓ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456486" y="5925820"/>
            <a:ext cx="72961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>
                <a:latin typeface="맑은 고딕"/>
                <a:cs typeface="맑은 고딕"/>
              </a:rPr>
              <a:t>2점</a:t>
            </a:r>
            <a:r>
              <a:rPr dirty="0" sz="1050" spc="-5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4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예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14439" y="5925820"/>
            <a:ext cx="73152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5">
                <a:latin typeface="맑은 고딕"/>
                <a:cs typeface="맑은 고딕"/>
              </a:rPr>
              <a:t>3점</a:t>
            </a:r>
            <a:r>
              <a:rPr dirty="0" sz="1050" spc="-5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예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81834" y="5925820"/>
            <a:ext cx="73025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10">
                <a:latin typeface="맑은 고딕"/>
                <a:cs typeface="맑은 고딕"/>
              </a:rPr>
              <a:t>4점</a:t>
            </a:r>
            <a:r>
              <a:rPr dirty="0" sz="1050" spc="-5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예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403" y="6103620"/>
            <a:ext cx="6100233" cy="206587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271269" y="8233409"/>
            <a:ext cx="104648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농도[mg/ℓ]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19945" y="8233409"/>
            <a:ext cx="105029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농도[mg/ℓ]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27999" y="8233409"/>
            <a:ext cx="104648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4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농도[mg/ℓ]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3440" y="1692909"/>
            <a:ext cx="389890" cy="461009"/>
          </a:xfrm>
          <a:custGeom>
            <a:avLst/>
            <a:gdLst/>
            <a:ahLst/>
            <a:cxnLst/>
            <a:rect l="l" t="t" r="r" b="b"/>
            <a:pathLst>
              <a:path w="389890" h="461010">
                <a:moveTo>
                  <a:pt x="389890" y="0"/>
                </a:moveTo>
                <a:lnTo>
                  <a:pt x="0" y="0"/>
                </a:lnTo>
                <a:lnTo>
                  <a:pt x="0" y="229870"/>
                </a:lnTo>
                <a:lnTo>
                  <a:pt x="0" y="461010"/>
                </a:lnTo>
                <a:lnTo>
                  <a:pt x="327660" y="461010"/>
                </a:lnTo>
                <a:lnTo>
                  <a:pt x="327660" y="229870"/>
                </a:lnTo>
                <a:lnTo>
                  <a:pt x="389890" y="229870"/>
                </a:lnTo>
                <a:lnTo>
                  <a:pt x="389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53439" y="2383789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39">
                <a:moveTo>
                  <a:pt x="236220" y="0"/>
                </a:moveTo>
                <a:lnTo>
                  <a:pt x="0" y="0"/>
                </a:lnTo>
                <a:lnTo>
                  <a:pt x="0" y="231140"/>
                </a:lnTo>
                <a:lnTo>
                  <a:pt x="236220" y="23114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70050" y="2383789"/>
            <a:ext cx="389890" cy="231140"/>
          </a:xfrm>
          <a:custGeom>
            <a:avLst/>
            <a:gdLst/>
            <a:ahLst/>
            <a:cxnLst/>
            <a:rect l="l" t="t" r="r" b="b"/>
            <a:pathLst>
              <a:path w="389889" h="231139">
                <a:moveTo>
                  <a:pt x="389889" y="0"/>
                </a:moveTo>
                <a:lnTo>
                  <a:pt x="0" y="0"/>
                </a:lnTo>
                <a:lnTo>
                  <a:pt x="0" y="231140"/>
                </a:lnTo>
                <a:lnTo>
                  <a:pt x="389889" y="231140"/>
                </a:lnTo>
                <a:lnTo>
                  <a:pt x="389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00480" y="2844800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39">
                <a:moveTo>
                  <a:pt x="236219" y="0"/>
                </a:moveTo>
                <a:lnTo>
                  <a:pt x="0" y="0"/>
                </a:lnTo>
                <a:lnTo>
                  <a:pt x="0" y="231140"/>
                </a:lnTo>
                <a:lnTo>
                  <a:pt x="236219" y="231140"/>
                </a:lnTo>
                <a:lnTo>
                  <a:pt x="236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53439" y="330580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47520" y="330580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53439" y="3766820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39">
                <a:moveTo>
                  <a:pt x="236220" y="0"/>
                </a:moveTo>
                <a:lnTo>
                  <a:pt x="0" y="0"/>
                </a:lnTo>
                <a:lnTo>
                  <a:pt x="0" y="231140"/>
                </a:lnTo>
                <a:lnTo>
                  <a:pt x="236220" y="23114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67130" y="3997959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70">
                <a:moveTo>
                  <a:pt x="236219" y="0"/>
                </a:moveTo>
                <a:lnTo>
                  <a:pt x="0" y="0"/>
                </a:lnTo>
                <a:lnTo>
                  <a:pt x="0" y="229870"/>
                </a:lnTo>
                <a:lnTo>
                  <a:pt x="236219" y="229870"/>
                </a:lnTo>
                <a:lnTo>
                  <a:pt x="236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08659" y="523240"/>
            <a:ext cx="6051550" cy="417322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6-3-2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교정(SS-10Z/SS-10F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6-2-1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준비(MLSS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방법에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따라서</a:t>
            </a:r>
            <a:r>
              <a:rPr dirty="0" sz="1050" spc="-5">
                <a:latin typeface="맑은 고딕"/>
                <a:cs typeface="맑은 고딕"/>
              </a:rPr>
              <a:t> MLSS의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050" spc="-5">
                <a:latin typeface="맑은 고딕"/>
                <a:cs typeface="맑은 고딕"/>
              </a:rPr>
              <a:t>6-3-3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교정(2점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(SS-10Z/SS-10F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교정(2점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매일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없으므로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때에만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①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MODE</a:t>
            </a:r>
            <a:r>
              <a:rPr dirty="0" sz="1050" spc="-5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모드1에서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모드6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선택합니다.</a:t>
            </a:r>
            <a:endParaRPr sz="1050">
              <a:latin typeface="맑은 고딕"/>
              <a:cs typeface="맑은 고딕"/>
            </a:endParaRPr>
          </a:p>
          <a:p>
            <a:pPr marL="12700" marR="2593340">
              <a:lnSpc>
                <a:spcPct val="143700"/>
              </a:lnSpc>
              <a:spcBef>
                <a:spcPts val="10"/>
              </a:spcBef>
            </a:pPr>
            <a:r>
              <a:rPr dirty="0" sz="1050" spc="-20">
                <a:latin typeface="맑은 고딕"/>
                <a:cs typeface="맑은 고딕"/>
              </a:rPr>
              <a:t>②</a:t>
            </a:r>
            <a:r>
              <a:rPr dirty="0" sz="1050" spc="-20">
                <a:solidFill>
                  <a:srgbClr val="FFFFFF"/>
                </a:solidFill>
                <a:latin typeface="맑은 고딕"/>
                <a:cs typeface="맑은 고딕"/>
              </a:rPr>
              <a:t>SPAN</a:t>
            </a:r>
            <a:r>
              <a:rPr dirty="0" sz="1050" spc="-1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하여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오니에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넣어서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교반합니다.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(미리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수동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분석을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하여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수동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분석치를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구해둡니다.)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③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5">
                <a:latin typeface="맑은 고딕"/>
                <a:cs typeface="맑은 고딕"/>
              </a:rPr>
              <a:t>스위치와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MODE</a:t>
            </a:r>
            <a:r>
              <a:rPr dirty="0" sz="1050" spc="-5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동시에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④교정/설정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들어가고</a:t>
            </a:r>
            <a:r>
              <a:rPr dirty="0" sz="1050" spc="-15">
                <a:latin typeface="맑은 고딕"/>
                <a:cs typeface="맑은 고딕"/>
              </a:rPr>
              <a:t> “CAL”과 </a:t>
            </a:r>
            <a:r>
              <a:rPr dirty="0" sz="1050" spc="-5">
                <a:latin typeface="맑은 고딕"/>
                <a:cs typeface="맑은 고딕"/>
              </a:rPr>
              <a:t>“H”가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</a:t>
            </a:r>
            <a:endParaRPr sz="1050">
              <a:latin typeface="맑은 고딕"/>
              <a:cs typeface="맑은 고딕"/>
            </a:endParaRPr>
          </a:p>
          <a:p>
            <a:pPr marL="12700" marR="5080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⑤그대로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 </a:t>
            </a:r>
            <a:r>
              <a:rPr dirty="0" sz="1050" spc="-25">
                <a:latin typeface="맑은 고딕"/>
                <a:cs typeface="맑은 고딕"/>
              </a:rPr>
              <a:t>“CAL”,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20">
                <a:latin typeface="맑은 고딕"/>
                <a:cs typeface="맑은 고딕"/>
              </a:rPr>
              <a:t>“H”,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10">
                <a:latin typeface="맑은 고딕"/>
                <a:cs typeface="맑은 고딕"/>
              </a:rPr>
              <a:t>“x10”,</a:t>
            </a:r>
            <a:r>
              <a:rPr dirty="0" sz="1050" spc="-5">
                <a:latin typeface="맑은 고딕"/>
                <a:cs typeface="맑은 고딕"/>
              </a:rPr>
              <a:t> “mg/ℓ”가</a:t>
            </a:r>
            <a:r>
              <a:rPr dirty="0" sz="1050">
                <a:latin typeface="맑은 고딕"/>
                <a:cs typeface="맑은 고딕"/>
              </a:rPr>
              <a:t> 점등되고,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“현재</a:t>
            </a:r>
            <a:r>
              <a:rPr dirty="0" sz="1050" spc="-5">
                <a:latin typeface="맑은 고딕"/>
                <a:cs typeface="맑은 고딕"/>
              </a:rPr>
              <a:t> MLSS </a:t>
            </a:r>
            <a:r>
              <a:rPr dirty="0" sz="1050">
                <a:latin typeface="맑은 고딕"/>
                <a:cs typeface="맑은 고딕"/>
              </a:rPr>
              <a:t>측정치”가 점멸합니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다.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 spc="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예일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 </a:t>
            </a:r>
            <a:r>
              <a:rPr dirty="0" sz="1050" spc="-5">
                <a:latin typeface="맑은 고딕"/>
                <a:cs typeface="맑은 고딕"/>
              </a:rPr>
              <a:t>“1150”(x10))</a:t>
            </a:r>
            <a:endParaRPr sz="1050">
              <a:latin typeface="맑은 고딕"/>
              <a:cs typeface="맑은 고딕"/>
            </a:endParaRPr>
          </a:p>
          <a:p>
            <a:pPr marL="12700" marR="2833370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⑥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맞춥니다.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>
                <a:latin typeface="맑은 고딕"/>
                <a:cs typeface="맑은 고딕"/>
              </a:rPr>
              <a:t> 예일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5">
                <a:latin typeface="맑은 고딕"/>
                <a:cs typeface="맑은 고딕"/>
              </a:rPr>
              <a:t> “1500”(x10))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⑦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확정하면</a:t>
            </a:r>
            <a:r>
              <a:rPr dirty="0" sz="1050" spc="-5">
                <a:latin typeface="맑은 고딕"/>
                <a:cs typeface="맑은 고딕"/>
              </a:rPr>
              <a:t> “MLSS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수치”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멈추고</a:t>
            </a:r>
            <a:r>
              <a:rPr dirty="0" sz="1050" spc="-5">
                <a:latin typeface="맑은 고딕"/>
                <a:cs typeface="맑은 고딕"/>
              </a:rPr>
              <a:t> “H”가 </a:t>
            </a:r>
            <a:r>
              <a:rPr dirty="0" sz="1050">
                <a:latin typeface="맑은 고딕"/>
                <a:cs typeface="맑은 고딕"/>
              </a:rPr>
              <a:t>꺼집니다.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⑧다시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“CAL”이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꺼지고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교정/설정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종료하고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050">
                <a:latin typeface="맑은 고딕"/>
                <a:cs typeface="맑은 고딕"/>
              </a:rPr>
              <a:t>예)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모드5를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선택하여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15000mg/ℓ에서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>
                <a:latin typeface="맑은 고딕"/>
                <a:cs typeface="맑은 고딕"/>
              </a:rPr>
              <a:t> 교정(2점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교정)하는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20090" y="4688840"/>
            <a:ext cx="6120130" cy="2738120"/>
            <a:chOff x="720090" y="4688840"/>
            <a:chExt cx="6120130" cy="2738120"/>
          </a:xfrm>
        </p:grpSpPr>
        <p:sp>
          <p:nvSpPr>
            <p:cNvPr id="12" name="object 12"/>
            <p:cNvSpPr/>
            <p:nvPr/>
          </p:nvSpPr>
          <p:spPr>
            <a:xfrm>
              <a:off x="720090" y="4688840"/>
              <a:ext cx="6120130" cy="2738120"/>
            </a:xfrm>
            <a:custGeom>
              <a:avLst/>
              <a:gdLst/>
              <a:ahLst/>
              <a:cxnLst/>
              <a:rect l="l" t="t" r="r" b="b"/>
              <a:pathLst>
                <a:path w="6120130" h="2738120">
                  <a:moveTo>
                    <a:pt x="0" y="0"/>
                  </a:moveTo>
                  <a:lnTo>
                    <a:pt x="6120130" y="0"/>
                  </a:lnTo>
                </a:path>
                <a:path w="6120130" h="2738120">
                  <a:moveTo>
                    <a:pt x="0" y="2738120"/>
                  </a:moveTo>
                  <a:lnTo>
                    <a:pt x="6120130" y="2738120"/>
                  </a:lnTo>
                </a:path>
                <a:path w="6120130" h="2738120">
                  <a:moveTo>
                    <a:pt x="0" y="2738120"/>
                  </a:moveTo>
                  <a:lnTo>
                    <a:pt x="0" y="0"/>
                  </a:lnTo>
                </a:path>
                <a:path w="6120130" h="2738120">
                  <a:moveTo>
                    <a:pt x="6120130" y="273812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3316" y="4724400"/>
              <a:ext cx="5968449" cy="2652583"/>
            </a:xfrm>
            <a:prstGeom prst="rect">
              <a:avLst/>
            </a:prstGeom>
          </p:spPr>
        </p:pic>
      </p:grpSp>
      <p:sp>
        <p:nvSpPr>
          <p:cNvPr id="14" name="object 14"/>
          <p:cNvSpPr/>
          <p:nvPr/>
        </p:nvSpPr>
        <p:spPr>
          <a:xfrm>
            <a:off x="1784350" y="8295640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40">
                <a:moveTo>
                  <a:pt x="133350" y="0"/>
                </a:moveTo>
                <a:lnTo>
                  <a:pt x="0" y="0"/>
                </a:lnTo>
                <a:lnTo>
                  <a:pt x="0" y="231139"/>
                </a:lnTo>
                <a:lnTo>
                  <a:pt x="133350" y="231139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78429" y="8295640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40">
                <a:moveTo>
                  <a:pt x="133350" y="0"/>
                </a:moveTo>
                <a:lnTo>
                  <a:pt x="0" y="0"/>
                </a:lnTo>
                <a:lnTo>
                  <a:pt x="0" y="231139"/>
                </a:lnTo>
                <a:lnTo>
                  <a:pt x="133350" y="231139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720090" y="7658100"/>
          <a:ext cx="6125210" cy="901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8700"/>
                <a:gridCol w="5096510"/>
              </a:tblGrid>
              <a:tr h="300355">
                <a:tc>
                  <a:txBody>
                    <a:bodyPr/>
                    <a:lstStyle/>
                    <a:p>
                      <a:pPr algn="r" marR="214629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입력된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각각의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 특성이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조작을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r" marR="214629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입력된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각각의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변경하는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“C”가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r" marR="214629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▲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▼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스위치로 맞출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수치는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“1(x10)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~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2000(x10)”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범위입니다.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3439" y="123190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69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53439" y="215392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69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47520" y="215392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69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53439" y="2614929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69">
                <a:moveTo>
                  <a:pt x="236220" y="0"/>
                </a:moveTo>
                <a:lnTo>
                  <a:pt x="0" y="0"/>
                </a:lnTo>
                <a:lnTo>
                  <a:pt x="0" y="229870"/>
                </a:lnTo>
                <a:lnTo>
                  <a:pt x="236220" y="22987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67130" y="2844800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39">
                <a:moveTo>
                  <a:pt x="236219" y="0"/>
                </a:moveTo>
                <a:lnTo>
                  <a:pt x="0" y="0"/>
                </a:lnTo>
                <a:lnTo>
                  <a:pt x="0" y="231140"/>
                </a:lnTo>
                <a:lnTo>
                  <a:pt x="236219" y="231140"/>
                </a:lnTo>
                <a:lnTo>
                  <a:pt x="236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8659" y="523240"/>
            <a:ext cx="6099810" cy="302133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6-3-4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중간점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교정1(3점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(SS-10Z/SS-10F</a:t>
            </a:r>
            <a:r>
              <a:rPr dirty="0" sz="1050">
                <a:latin typeface="맑은 고딕"/>
                <a:cs typeface="맑은 고딕"/>
              </a:rPr>
              <a:t> 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중간점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교정1(3점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매일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없으므로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때에만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①6-3-3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①~⑦을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해서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교정(2점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②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 marR="2797175">
              <a:lnSpc>
                <a:spcPct val="143700"/>
              </a:lnSpc>
              <a:spcBef>
                <a:spcPts val="10"/>
              </a:spcBef>
            </a:pPr>
            <a:r>
              <a:rPr dirty="0" sz="1050" spc="-15">
                <a:latin typeface="맑은 고딕"/>
                <a:cs typeface="맑은 고딕"/>
              </a:rPr>
              <a:t>③”L”이 </a:t>
            </a:r>
            <a:r>
              <a:rPr dirty="0" sz="1050">
                <a:latin typeface="맑은 고딕"/>
                <a:cs typeface="맑은 고딕"/>
              </a:rPr>
              <a:t>점등되고,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“현재의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MLSS </a:t>
            </a:r>
            <a:r>
              <a:rPr dirty="0" sz="1050">
                <a:latin typeface="맑은 고딕"/>
                <a:cs typeface="맑은 고딕"/>
              </a:rPr>
              <a:t>측정치”가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>
                <a:latin typeface="맑은 고딕"/>
                <a:cs typeface="맑은 고딕"/>
              </a:rPr>
              <a:t> 예일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r>
              <a:rPr dirty="0" sz="1050" spc="-5">
                <a:latin typeface="맑은 고딕"/>
                <a:cs typeface="맑은 고딕"/>
              </a:rPr>
              <a:t> “800(x10))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④중간점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교정1을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오니(예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1/2희석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오니)에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넣어서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교반합니다.</a:t>
            </a:r>
            <a:endParaRPr sz="1050">
              <a:latin typeface="맑은 고딕"/>
              <a:cs typeface="맑은 고딕"/>
            </a:endParaRPr>
          </a:p>
          <a:p>
            <a:pPr marL="12700" marR="2880995">
              <a:lnSpc>
                <a:spcPts val="1820"/>
              </a:lnSpc>
              <a:spcBef>
                <a:spcPts val="140"/>
              </a:spcBef>
            </a:pPr>
            <a:r>
              <a:rPr dirty="0" sz="1050">
                <a:latin typeface="맑은 고딕"/>
                <a:cs typeface="맑은 고딕"/>
              </a:rPr>
              <a:t>⑤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맞춥니다.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>
                <a:latin typeface="맑은 고딕"/>
                <a:cs typeface="맑은 고딕"/>
              </a:rPr>
              <a:t> 예일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5">
                <a:latin typeface="맑은 고딕"/>
                <a:cs typeface="맑은 고딕"/>
              </a:rPr>
              <a:t> “750”(x10))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50" spc="-5">
                <a:latin typeface="맑은 고딕"/>
                <a:cs typeface="맑은 고딕"/>
              </a:rPr>
              <a:t>⑥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확정하면</a:t>
            </a:r>
            <a:r>
              <a:rPr dirty="0" sz="1050" spc="-5">
                <a:latin typeface="맑은 고딕"/>
                <a:cs typeface="맑은 고딕"/>
              </a:rPr>
              <a:t> “MLSS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수치”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멈추고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0">
                <a:latin typeface="맑은 고딕"/>
                <a:cs typeface="맑은 고딕"/>
              </a:rPr>
              <a:t>“L”이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꺼집니다.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⑦다시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“CAL”이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꺼지고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교정/설정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종료,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algn="ctr" marL="46355">
              <a:lnSpc>
                <a:spcPct val="100000"/>
              </a:lnSpc>
            </a:pPr>
            <a:r>
              <a:rPr dirty="0" sz="1050" spc="-5">
                <a:latin typeface="맑은 고딕"/>
                <a:cs typeface="맑은 고딕"/>
              </a:rPr>
              <a:t>예)모드5를 </a:t>
            </a:r>
            <a:r>
              <a:rPr dirty="0" sz="1050">
                <a:latin typeface="맑은 고딕"/>
                <a:cs typeface="맑은 고딕"/>
              </a:rPr>
              <a:t>선택하여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7500mg/ℓ로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중간점</a:t>
            </a:r>
            <a:r>
              <a:rPr dirty="0" sz="1050" spc="-5">
                <a:latin typeface="맑은 고딕"/>
                <a:cs typeface="맑은 고딕"/>
              </a:rPr>
              <a:t> 교정1(3점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20090" y="3536950"/>
            <a:ext cx="6120130" cy="3594100"/>
            <a:chOff x="720090" y="3536950"/>
            <a:chExt cx="6120130" cy="3594100"/>
          </a:xfrm>
        </p:grpSpPr>
        <p:sp>
          <p:nvSpPr>
            <p:cNvPr id="9" name="object 9"/>
            <p:cNvSpPr/>
            <p:nvPr/>
          </p:nvSpPr>
          <p:spPr>
            <a:xfrm>
              <a:off x="720090" y="3536950"/>
              <a:ext cx="6120130" cy="3594100"/>
            </a:xfrm>
            <a:custGeom>
              <a:avLst/>
              <a:gdLst/>
              <a:ahLst/>
              <a:cxnLst/>
              <a:rect l="l" t="t" r="r" b="b"/>
              <a:pathLst>
                <a:path w="6120130" h="3594100">
                  <a:moveTo>
                    <a:pt x="0" y="0"/>
                  </a:moveTo>
                  <a:lnTo>
                    <a:pt x="6120130" y="0"/>
                  </a:lnTo>
                </a:path>
                <a:path w="6120130" h="3594100">
                  <a:moveTo>
                    <a:pt x="0" y="3594100"/>
                  </a:moveTo>
                  <a:lnTo>
                    <a:pt x="6120130" y="3594100"/>
                  </a:lnTo>
                </a:path>
                <a:path w="6120130" h="3594100">
                  <a:moveTo>
                    <a:pt x="0" y="3594100"/>
                  </a:moveTo>
                  <a:lnTo>
                    <a:pt x="0" y="0"/>
                  </a:lnTo>
                </a:path>
                <a:path w="6120130" h="3594100">
                  <a:moveTo>
                    <a:pt x="6120130" y="359410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18548" y="3573780"/>
              <a:ext cx="5113689" cy="3513458"/>
            </a:xfrm>
            <a:prstGeom prst="rect">
              <a:avLst/>
            </a:prstGeom>
          </p:spPr>
        </p:pic>
      </p:grpSp>
      <p:sp>
        <p:nvSpPr>
          <p:cNvPr id="11" name="object 11"/>
          <p:cNvSpPr/>
          <p:nvPr/>
        </p:nvSpPr>
        <p:spPr>
          <a:xfrm>
            <a:off x="6501129" y="8460740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20" h="231140">
                <a:moveTo>
                  <a:pt x="236220" y="0"/>
                </a:moveTo>
                <a:lnTo>
                  <a:pt x="0" y="0"/>
                </a:lnTo>
                <a:lnTo>
                  <a:pt x="0" y="231139"/>
                </a:lnTo>
                <a:lnTo>
                  <a:pt x="236220" y="231139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870" y="8959850"/>
            <a:ext cx="674369" cy="161290"/>
          </a:xfrm>
          <a:prstGeom prst="rect">
            <a:avLst/>
          </a:prstGeom>
        </p:spPr>
      </p:pic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720090" y="7362190"/>
          <a:ext cx="6125210" cy="18249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0760"/>
                <a:gridCol w="5124450"/>
              </a:tblGrid>
              <a:tr h="532130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118745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입력된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각각의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특성에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조작을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없습니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입력된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각각의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변경하는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“C”가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1869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35560" marR="98425">
                        <a:lnSpc>
                          <a:spcPct val="144000"/>
                        </a:lnSpc>
                        <a:spcBef>
                          <a:spcPts val="235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6-3-3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SPAN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교정(2점 교정)을 한 경우가 아니면 이 조작을 할 수 없으므로 주의하세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요. 그리고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6-3-3-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SPAN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교정(2점 교정)으로 맞춘 수치보다 높은 수치로 맞춰서 </a:t>
                      </a: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CAL </a:t>
                      </a:r>
                      <a:r>
                        <a:rPr dirty="0" sz="1050" spc="-36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스위치를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누른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“CAL”과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“ERR”이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algn="just" marL="35560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151955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	스위치를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눌러서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해제하세요.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845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3439" y="146176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53439" y="238378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47520" y="238378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67130" y="2844800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39">
                <a:moveTo>
                  <a:pt x="236219" y="0"/>
                </a:moveTo>
                <a:lnTo>
                  <a:pt x="0" y="0"/>
                </a:lnTo>
                <a:lnTo>
                  <a:pt x="0" y="231140"/>
                </a:lnTo>
                <a:lnTo>
                  <a:pt x="236219" y="231140"/>
                </a:lnTo>
                <a:lnTo>
                  <a:pt x="236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08659" y="523240"/>
            <a:ext cx="5966460" cy="302133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6-3-5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중간점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교정2(4점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(SS-10Z/SS-10F</a:t>
            </a:r>
            <a:r>
              <a:rPr dirty="0" sz="1050">
                <a:latin typeface="맑은 고딕"/>
                <a:cs typeface="맑은 고딕"/>
              </a:rPr>
              <a:t> 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중간점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교정2(4점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매번할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없으므로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따라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①6-3-3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①~⑦을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교정(2점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②6-3-4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①~⑥을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중간점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교정1(3점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교정)을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③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 marR="2625725">
              <a:lnSpc>
                <a:spcPts val="1820"/>
              </a:lnSpc>
              <a:spcBef>
                <a:spcPts val="140"/>
              </a:spcBef>
            </a:pPr>
            <a:r>
              <a:rPr dirty="0" sz="1050" spc="-5">
                <a:latin typeface="맑은 고딕"/>
                <a:cs typeface="맑은 고딕"/>
              </a:rPr>
              <a:t>④”M”이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점등되고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“현재의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측정치”가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>
                <a:latin typeface="맑은 고딕"/>
                <a:cs typeface="맑은 고딕"/>
              </a:rPr>
              <a:t> 예일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5">
                <a:latin typeface="맑은 고딕"/>
                <a:cs typeface="맑은 고딕"/>
              </a:rPr>
              <a:t> “950”</a:t>
            </a:r>
            <a:r>
              <a:rPr dirty="0" sz="105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(x10))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50">
                <a:latin typeface="맑은 고딕"/>
                <a:cs typeface="맑은 고딕"/>
              </a:rPr>
              <a:t>⑤중간점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교정2를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오니(예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3/4희석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오니)에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교반합니다.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⑥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맞춥니다.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⑦CAL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확정하면,</a:t>
            </a:r>
            <a:r>
              <a:rPr dirty="0" sz="1050" spc="-5">
                <a:latin typeface="맑은 고딕"/>
                <a:cs typeface="맑은 고딕"/>
              </a:rPr>
              <a:t> “MLSS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수치”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멈추고</a:t>
            </a:r>
            <a:r>
              <a:rPr dirty="0" sz="1050" spc="-5">
                <a:latin typeface="맑은 고딕"/>
                <a:cs typeface="맑은 고딕"/>
              </a:rPr>
              <a:t> “M”이 </a:t>
            </a:r>
            <a:r>
              <a:rPr dirty="0" sz="1050">
                <a:latin typeface="맑은 고딕"/>
                <a:cs typeface="맑은 고딕"/>
              </a:rPr>
              <a:t>꺼집니다.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⑧다시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“CAL”이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꺼지고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교정/설정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종료,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050" spc="-5">
                <a:latin typeface="맑은 고딕"/>
                <a:cs typeface="맑은 고딕"/>
              </a:rPr>
              <a:t>예)모드5를 </a:t>
            </a:r>
            <a:r>
              <a:rPr dirty="0" sz="1050">
                <a:latin typeface="맑은 고딕"/>
                <a:cs typeface="맑은 고딕"/>
              </a:rPr>
              <a:t>선택하고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10000mg/ℓ으로 </a:t>
            </a:r>
            <a:r>
              <a:rPr dirty="0" sz="1050">
                <a:latin typeface="맑은 고딕"/>
                <a:cs typeface="맑은 고딕"/>
              </a:rPr>
              <a:t>중간점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교정2(4점 </a:t>
            </a:r>
            <a:r>
              <a:rPr dirty="0" sz="1050">
                <a:latin typeface="맑은 고딕"/>
                <a:cs typeface="맑은 고딕"/>
              </a:rPr>
              <a:t>교정)을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20090" y="3536950"/>
            <a:ext cx="6120130" cy="3413760"/>
            <a:chOff x="720090" y="3536950"/>
            <a:chExt cx="6120130" cy="3413760"/>
          </a:xfrm>
        </p:grpSpPr>
        <p:sp>
          <p:nvSpPr>
            <p:cNvPr id="8" name="object 8"/>
            <p:cNvSpPr/>
            <p:nvPr/>
          </p:nvSpPr>
          <p:spPr>
            <a:xfrm>
              <a:off x="720090" y="3536950"/>
              <a:ext cx="6120130" cy="3413760"/>
            </a:xfrm>
            <a:custGeom>
              <a:avLst/>
              <a:gdLst/>
              <a:ahLst/>
              <a:cxnLst/>
              <a:rect l="l" t="t" r="r" b="b"/>
              <a:pathLst>
                <a:path w="6120130" h="3413759">
                  <a:moveTo>
                    <a:pt x="0" y="0"/>
                  </a:moveTo>
                  <a:lnTo>
                    <a:pt x="6120130" y="0"/>
                  </a:lnTo>
                </a:path>
                <a:path w="6120130" h="3413759">
                  <a:moveTo>
                    <a:pt x="0" y="3413760"/>
                  </a:moveTo>
                  <a:lnTo>
                    <a:pt x="6120130" y="3413760"/>
                  </a:lnTo>
                </a:path>
                <a:path w="6120130" h="3413759">
                  <a:moveTo>
                    <a:pt x="0" y="3413760"/>
                  </a:moveTo>
                  <a:lnTo>
                    <a:pt x="0" y="0"/>
                  </a:lnTo>
                </a:path>
                <a:path w="6120130" h="3413759">
                  <a:moveTo>
                    <a:pt x="6120130" y="341376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3180" y="3573780"/>
              <a:ext cx="4875544" cy="3341370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5817870" y="8049259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20" h="231140">
                <a:moveTo>
                  <a:pt x="236220" y="0"/>
                </a:moveTo>
                <a:lnTo>
                  <a:pt x="0" y="0"/>
                </a:lnTo>
                <a:lnTo>
                  <a:pt x="0" y="231140"/>
                </a:lnTo>
                <a:lnTo>
                  <a:pt x="236220" y="23114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516879" y="8510269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20" h="231140">
                <a:moveTo>
                  <a:pt x="236220" y="0"/>
                </a:moveTo>
                <a:lnTo>
                  <a:pt x="0" y="0"/>
                </a:lnTo>
                <a:lnTo>
                  <a:pt x="0" y="231139"/>
                </a:lnTo>
                <a:lnTo>
                  <a:pt x="236220" y="231139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30120" y="9008109"/>
            <a:ext cx="674369" cy="161289"/>
          </a:xfrm>
          <a:prstGeom prst="rect">
            <a:avLst/>
          </a:prstGeom>
        </p:spPr>
      </p:pic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720090" y="7181850"/>
          <a:ext cx="6125210" cy="2054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/>
                <a:gridCol w="5410200"/>
              </a:tblGrid>
              <a:tr h="300355"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입력된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각각의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 특성에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조작을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입력된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각각의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변경하는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“C”가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2880"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34925" marR="202565">
                        <a:lnSpc>
                          <a:spcPct val="144000"/>
                        </a:lnSpc>
                        <a:spcBef>
                          <a:spcPts val="235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6-3-4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중간점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교정1(3점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교정)을 한 후가 아니면 이 조작을 할 수 없으므로 주의하세요.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그리고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6-3-3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SPAN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교정(2점 교정)에 맞춘 수치보다 높은 수치로 맞춰서 </a:t>
                      </a: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CAL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스위치를 </a:t>
                      </a:r>
                      <a:r>
                        <a:rPr dirty="0" sz="1050" spc="-3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누른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“CAL”과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“ERR”이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6-3-4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중간점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교정1(3점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교정)에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맞춘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수치보다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낮은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수치로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맞춰서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CAL</a:t>
                      </a:r>
                      <a:r>
                        <a:rPr dirty="0" sz="1050" spc="-1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스위치를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누른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경우에도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“CAL”과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“ERR”이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151955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	스위치를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눌러서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해제하세요.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845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090" y="539750"/>
            <a:ext cx="429259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1.</a:t>
            </a:r>
            <a:r>
              <a:rPr dirty="0" sz="1050" spc="-8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처음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751839"/>
            <a:ext cx="6100445" cy="233172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050" spc="-5">
                <a:latin typeface="맑은 고딕"/>
                <a:cs typeface="맑은 고딕"/>
              </a:rPr>
              <a:t>MLSS </a:t>
            </a:r>
            <a:r>
              <a:rPr dirty="0" sz="1050" spc="-10">
                <a:latin typeface="맑은 고딕"/>
                <a:cs typeface="맑은 고딕"/>
              </a:rPr>
              <a:t>Meter</a:t>
            </a:r>
            <a:r>
              <a:rPr dirty="0" sz="105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SS-10Z</a:t>
            </a:r>
            <a:r>
              <a:rPr dirty="0" sz="1050" spc="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5">
                <a:latin typeface="맑은 고딕"/>
                <a:cs typeface="맑은 고딕"/>
              </a:rPr>
              <a:t> SS-10F를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구입해주셔서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정말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감사합니다.</a:t>
            </a:r>
            <a:endParaRPr sz="1050">
              <a:latin typeface="맑은 고딕"/>
              <a:cs typeface="맑은 고딕"/>
            </a:endParaRPr>
          </a:p>
          <a:p>
            <a:pPr marL="12700" marR="114935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제품은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기간의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기술력과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풍부한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데이터를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토대로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개발된</a:t>
            </a:r>
            <a:r>
              <a:rPr dirty="0" sz="1050" spc="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Meter로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이전보다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더욱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정도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높은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측정을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있게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60">
                <a:latin typeface="맑은 고딕"/>
                <a:cs typeface="맑은 고딕"/>
              </a:rPr>
              <a:t>되♘습니다.</a:t>
            </a:r>
            <a:endParaRPr sz="1050">
              <a:latin typeface="맑은 고딕"/>
              <a:cs typeface="맑은 고딕"/>
            </a:endParaRPr>
          </a:p>
          <a:p>
            <a:pPr marL="12700" marR="2196465">
              <a:lnSpc>
                <a:spcPct val="143700"/>
              </a:lnSpc>
              <a:spcBef>
                <a:spcPts val="5"/>
              </a:spcBef>
            </a:pPr>
            <a:r>
              <a:rPr dirty="0" sz="1050">
                <a:latin typeface="맑은 고딕"/>
                <a:cs typeface="맑은 고딕"/>
              </a:rPr>
              <a:t>또한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메모리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기능이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있어서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30개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저장시킬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그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밖에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백라이트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기능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등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유용한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기능이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다수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  <a:p>
            <a:pPr marL="12700" marR="5080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제품의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성능을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충분히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활용하기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위해서라도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사용하기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취급설명서를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읽고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올바르게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그리고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곤란할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금방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설명서를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읽을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있도록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보관하세요.</a:t>
            </a:r>
            <a:endParaRPr sz="1050">
              <a:latin typeface="맑은 고딕"/>
              <a:cs typeface="맑은 고딕"/>
            </a:endParaRPr>
          </a:p>
          <a:p>
            <a:pPr marL="12700" marR="68580">
              <a:lnSpc>
                <a:spcPts val="1820"/>
              </a:lnSpc>
              <a:spcBef>
                <a:spcPts val="90"/>
              </a:spcBef>
            </a:pPr>
            <a:r>
              <a:rPr dirty="0" sz="1050">
                <a:latin typeface="맑은 고딕"/>
                <a:cs typeface="맑은 고딕"/>
              </a:rPr>
              <a:t>이 취급설명서는 </a:t>
            </a:r>
            <a:r>
              <a:rPr dirty="0" sz="1050" spc="-5">
                <a:latin typeface="맑은 고딕"/>
                <a:cs typeface="맑은 고딕"/>
              </a:rPr>
              <a:t>SS-10Z와 SS-10F에 </a:t>
            </a:r>
            <a:r>
              <a:rPr dirty="0" sz="1050">
                <a:latin typeface="맑은 고딕"/>
                <a:cs typeface="맑은 고딕"/>
              </a:rPr>
              <a:t>관해서 함께 써있으므로 </a:t>
            </a:r>
            <a:r>
              <a:rPr dirty="0" sz="1050" spc="-5">
                <a:latin typeface="맑은 고딕"/>
                <a:cs typeface="맑은 고딕"/>
              </a:rPr>
              <a:t>SS-10F를 </a:t>
            </a:r>
            <a:r>
              <a:rPr dirty="0" sz="1050">
                <a:latin typeface="맑은 고딕"/>
                <a:cs typeface="맑은 고딕"/>
              </a:rPr>
              <a:t>사용하는 경우에는 </a:t>
            </a:r>
            <a:r>
              <a:rPr dirty="0" sz="1050" spc="-5">
                <a:latin typeface="맑은 고딕"/>
                <a:cs typeface="맑은 고딕"/>
              </a:rPr>
              <a:t>SS-10Z의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부분을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빼고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읽으세요.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0090" y="3305809"/>
            <a:ext cx="92329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2.</a:t>
            </a:r>
            <a:r>
              <a:rPr dirty="0" sz="1050" spc="-3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취급</a:t>
            </a:r>
            <a:r>
              <a:rPr dirty="0" sz="1050" spc="-3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상</a:t>
            </a:r>
            <a:r>
              <a:rPr dirty="0" sz="1050" spc="-3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주의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59" y="3517899"/>
            <a:ext cx="5949315" cy="717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44000"/>
              </a:lnSpc>
              <a:spcBef>
                <a:spcPts val="105"/>
              </a:spcBef>
            </a:pPr>
            <a:r>
              <a:rPr dirty="0" sz="1050">
                <a:latin typeface="맑은 고딕"/>
                <a:cs typeface="맑은 고딕"/>
              </a:rPr>
              <a:t>이 취급설명서는 제품을 올바르고 안전하게 사용하기 위한 정보나 주의 사항이 적혀있습니다. </a:t>
            </a:r>
            <a:r>
              <a:rPr dirty="0" sz="1050" spc="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따라서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취급설명서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곳곳에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같은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나오므로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반드시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내용을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지켜서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사용하세요.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내용을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지키지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않아서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생기는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사고에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관해서는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일절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책임을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지지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않으므로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주의하세요.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3436" y="4541081"/>
            <a:ext cx="422501" cy="37241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20090" y="4458970"/>
            <a:ext cx="1115060" cy="53086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669290">
              <a:lnSpc>
                <a:spcPct val="100000"/>
              </a:lnSpc>
              <a:spcBef>
                <a:spcPts val="990"/>
              </a:spcBef>
            </a:pPr>
            <a:r>
              <a:rPr dirty="0" sz="1050">
                <a:latin typeface="맑은 고딕"/>
                <a:cs typeface="맑은 고딕"/>
              </a:rPr>
              <a:t>경고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35150" y="4458970"/>
            <a:ext cx="5010150" cy="53086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35560" marR="139065">
              <a:lnSpc>
                <a:spcPct val="144400"/>
              </a:lnSpc>
              <a:spcBef>
                <a:spcPts val="229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잘못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사용했을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사망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혹은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중상을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입을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가능성이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있다는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것을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나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타냅니다.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3436" y="5304351"/>
            <a:ext cx="422501" cy="37241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20090" y="5220970"/>
            <a:ext cx="1115060" cy="53213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669290">
              <a:lnSpc>
                <a:spcPct val="100000"/>
              </a:lnSpc>
              <a:spcBef>
                <a:spcPts val="990"/>
              </a:spcBef>
            </a:pPr>
            <a:r>
              <a:rPr dirty="0" sz="1050">
                <a:latin typeface="맑은 고딕"/>
                <a:cs typeface="맑은 고딕"/>
              </a:rPr>
              <a:t>주의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35150" y="5220970"/>
            <a:ext cx="5010150" cy="53213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31750" rIns="0" bIns="0" rtlCol="0" vert="horz">
            <a:spAutoFit/>
          </a:bodyPr>
          <a:lstStyle/>
          <a:p>
            <a:pPr marL="35560" marR="185420">
              <a:lnSpc>
                <a:spcPct val="143700"/>
              </a:lnSpc>
              <a:spcBef>
                <a:spcPts val="25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잘못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사용했을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장해를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입을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가능성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혹은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물질적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손해가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발생할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가능성이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있다는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것을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나타냅니다.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0090" y="5984240"/>
            <a:ext cx="111506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269240">
              <a:lnSpc>
                <a:spcPct val="100000"/>
              </a:lnSpc>
              <a:spcBef>
                <a:spcPts val="790"/>
              </a:spcBef>
            </a:pPr>
            <a:r>
              <a:rPr dirty="0" sz="1050">
                <a:latin typeface="맑은 고딕"/>
                <a:cs typeface="맑은 고딕"/>
              </a:rPr>
              <a:t>주요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35150" y="5984240"/>
            <a:ext cx="501015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35560">
              <a:lnSpc>
                <a:spcPct val="100000"/>
              </a:lnSpc>
              <a:spcBef>
                <a:spcPts val="79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조작이나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어드바이스를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나타냅니다.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3439" y="1000760"/>
            <a:ext cx="389890" cy="231140"/>
          </a:xfrm>
          <a:custGeom>
            <a:avLst/>
            <a:gdLst/>
            <a:ahLst/>
            <a:cxnLst/>
            <a:rect l="l" t="t" r="r" b="b"/>
            <a:pathLst>
              <a:path w="389890" h="231140">
                <a:moveTo>
                  <a:pt x="389890" y="0"/>
                </a:moveTo>
                <a:lnTo>
                  <a:pt x="0" y="0"/>
                </a:lnTo>
                <a:lnTo>
                  <a:pt x="0" y="231140"/>
                </a:lnTo>
                <a:lnTo>
                  <a:pt x="389890" y="231140"/>
                </a:lnTo>
                <a:lnTo>
                  <a:pt x="389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08659" y="523240"/>
            <a:ext cx="4884420" cy="71628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6-3-6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데이터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리세트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방법(SS-10Z/SS-10F</a:t>
            </a:r>
            <a:r>
              <a:rPr dirty="0" sz="1050">
                <a:latin typeface="맑은 고딕"/>
                <a:cs typeface="맑은 고딕"/>
              </a:rPr>
              <a:t> 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하여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각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데이터를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공장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출하시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상태로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되돌릴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①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MODE</a:t>
            </a:r>
            <a:r>
              <a:rPr dirty="0" sz="1050" spc="-2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리세트하고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싶은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선택합니다.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3439" y="1268730"/>
            <a:ext cx="675640" cy="16129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08659" y="1283969"/>
            <a:ext cx="136906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2325" algn="l"/>
              </a:tabLst>
            </a:pPr>
            <a:r>
              <a:rPr dirty="0" sz="1050">
                <a:latin typeface="맑은 고딕"/>
                <a:cs typeface="맑은 고딕"/>
              </a:rPr>
              <a:t>②	스위치와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10739" y="1231900"/>
            <a:ext cx="402590" cy="22987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4769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509"/>
              </a:spcBef>
            </a:pP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MOD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E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36189" y="1283969"/>
            <a:ext cx="192913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동시에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59" y="1445259"/>
            <a:ext cx="6136640" cy="485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③”MODE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번호”가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표시되고,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데이터가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공장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출하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시의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상태로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리세트되어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r>
              <a:rPr dirty="0" sz="1050" spc="-5">
                <a:latin typeface="맑은 고딕"/>
                <a:cs typeface="맑은 고딕"/>
              </a:rPr>
              <a:t> (“C”가</a:t>
            </a:r>
            <a:r>
              <a:rPr dirty="0" sz="1050">
                <a:latin typeface="맑은 고딕"/>
                <a:cs typeface="맑은 고딕"/>
              </a:rPr>
              <a:t> 꺼집니다.)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20090" y="1922779"/>
            <a:ext cx="6120130" cy="1474470"/>
            <a:chOff x="720090" y="1922779"/>
            <a:chExt cx="6120130" cy="1474470"/>
          </a:xfrm>
        </p:grpSpPr>
        <p:sp>
          <p:nvSpPr>
            <p:cNvPr id="10" name="object 10"/>
            <p:cNvSpPr/>
            <p:nvPr/>
          </p:nvSpPr>
          <p:spPr>
            <a:xfrm>
              <a:off x="720090" y="1922779"/>
              <a:ext cx="6120130" cy="1474470"/>
            </a:xfrm>
            <a:custGeom>
              <a:avLst/>
              <a:gdLst/>
              <a:ahLst/>
              <a:cxnLst/>
              <a:rect l="l" t="t" r="r" b="b"/>
              <a:pathLst>
                <a:path w="6120130" h="1474470">
                  <a:moveTo>
                    <a:pt x="0" y="0"/>
                  </a:moveTo>
                  <a:lnTo>
                    <a:pt x="6120130" y="0"/>
                  </a:lnTo>
                </a:path>
                <a:path w="6120130" h="1474470">
                  <a:moveTo>
                    <a:pt x="0" y="1474470"/>
                  </a:moveTo>
                  <a:lnTo>
                    <a:pt x="6120130" y="1474470"/>
                  </a:lnTo>
                </a:path>
                <a:path w="6120130" h="1474470">
                  <a:moveTo>
                    <a:pt x="0" y="1474470"/>
                  </a:moveTo>
                  <a:lnTo>
                    <a:pt x="0" y="0"/>
                  </a:lnTo>
                </a:path>
                <a:path w="6120130" h="1474470">
                  <a:moveTo>
                    <a:pt x="6120130" y="147447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5650" y="1959609"/>
              <a:ext cx="6040026" cy="1395639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20090" y="3628390"/>
            <a:ext cx="81915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marL="120650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주요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39239" y="3628390"/>
            <a:ext cx="530606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모든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데이터를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리세트하는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5">
                <a:latin typeface="맑은 고딕"/>
                <a:cs typeface="맑은 고딕"/>
              </a:rPr>
              <a:t>6번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반복하세요.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4474210" cy="71628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6-4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변경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방법(SS-10Z/SS-10F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 marR="5080">
              <a:lnSpc>
                <a:spcPts val="1820"/>
              </a:lnSpc>
              <a:spcBef>
                <a:spcPts val="90"/>
              </a:spcBef>
            </a:pPr>
            <a:r>
              <a:rPr dirty="0" sz="1050">
                <a:latin typeface="맑은 고딕"/>
                <a:cs typeface="맑은 고딕"/>
              </a:rPr>
              <a:t>계면 경보 설정치는 공장 출하 시에는 </a:t>
            </a:r>
            <a:r>
              <a:rPr dirty="0" sz="1050" spc="-5">
                <a:latin typeface="맑은 고딕"/>
                <a:cs typeface="맑은 고딕"/>
              </a:rPr>
              <a:t>15000mg/ℓ로 </a:t>
            </a:r>
            <a:r>
              <a:rPr dirty="0" sz="1050">
                <a:latin typeface="맑은 고딕"/>
                <a:cs typeface="맑은 고딕"/>
              </a:rPr>
              <a:t>설정되어 있습니다. </a:t>
            </a:r>
            <a:r>
              <a:rPr dirty="0" sz="1050" spc="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15000mg/ℓ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이외의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점으로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변경하고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싶은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53439" y="1231900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69">
                <a:moveTo>
                  <a:pt x="236220" y="0"/>
                </a:moveTo>
                <a:lnTo>
                  <a:pt x="0" y="0"/>
                </a:lnTo>
                <a:lnTo>
                  <a:pt x="0" y="229870"/>
                </a:lnTo>
                <a:lnTo>
                  <a:pt x="236220" y="22987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8659" y="1283969"/>
            <a:ext cx="97536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①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7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스위치와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17039" y="1231900"/>
            <a:ext cx="402590" cy="22987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4769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509"/>
              </a:spcBef>
            </a:pP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</a:t>
            </a:r>
            <a:r>
              <a:rPr dirty="0" sz="1050" spc="5">
                <a:solidFill>
                  <a:srgbClr val="FFFFFF"/>
                </a:solidFill>
                <a:latin typeface="맑은 고딕"/>
                <a:cs typeface="맑은 고딕"/>
              </a:rPr>
              <a:t>O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D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E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2489" y="1283969"/>
            <a:ext cx="192913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동시에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8659" y="1515109"/>
            <a:ext cx="3402329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②교정/설정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들어가고</a:t>
            </a:r>
            <a:r>
              <a:rPr dirty="0" sz="1050" spc="-15">
                <a:latin typeface="맑은 고딕"/>
                <a:cs typeface="맑은 고딕"/>
              </a:rPr>
              <a:t> “CAL”과 </a:t>
            </a:r>
            <a:r>
              <a:rPr dirty="0" sz="1050" spc="-5">
                <a:latin typeface="맑은 고딕"/>
                <a:cs typeface="맑은 고딕"/>
              </a:rPr>
              <a:t>“H”가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659" y="1744980"/>
            <a:ext cx="15875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③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3439" y="1692910"/>
            <a:ext cx="402590" cy="22987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4769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09"/>
              </a:spcBef>
            </a:pP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</a:t>
            </a:r>
            <a:r>
              <a:rPr dirty="0" sz="1050" spc="5">
                <a:solidFill>
                  <a:srgbClr val="FFFFFF"/>
                </a:solidFill>
                <a:latin typeface="맑은 고딕"/>
                <a:cs typeface="맑은 고딕"/>
              </a:rPr>
              <a:t>O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D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E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78889" y="1744980"/>
            <a:ext cx="264287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“S”와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“ALM”이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659" y="1976119"/>
            <a:ext cx="15875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④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3439" y="1922779"/>
            <a:ext cx="24892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C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A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L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5219" y="1976119"/>
            <a:ext cx="567690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 </a:t>
            </a:r>
            <a:r>
              <a:rPr dirty="0" sz="1050" spc="-20">
                <a:latin typeface="맑은 고딕"/>
                <a:cs typeface="맑은 고딕"/>
              </a:rPr>
              <a:t>“S”,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35">
                <a:latin typeface="맑은 고딕"/>
                <a:cs typeface="맑은 고딕"/>
              </a:rPr>
              <a:t>“ALM”,</a:t>
            </a:r>
            <a:r>
              <a:rPr dirty="0" sz="105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“x10”과</a:t>
            </a:r>
            <a:r>
              <a:rPr dirty="0" sz="105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“ma/ℓ“이 </a:t>
            </a:r>
            <a:r>
              <a:rPr dirty="0" sz="1050">
                <a:latin typeface="맑은 고딕"/>
                <a:cs typeface="맑은 고딕"/>
              </a:rPr>
              <a:t>점등되고, </a:t>
            </a:r>
            <a:r>
              <a:rPr dirty="0" sz="1050" spc="-5">
                <a:latin typeface="맑은 고딕"/>
                <a:cs typeface="맑은 고딕"/>
              </a:rPr>
              <a:t>“현재의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설정치”가 점멸합니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53439" y="238378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47520" y="238378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53439" y="2844800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39">
                <a:moveTo>
                  <a:pt x="236220" y="0"/>
                </a:moveTo>
                <a:lnTo>
                  <a:pt x="0" y="0"/>
                </a:lnTo>
                <a:lnTo>
                  <a:pt x="0" y="231140"/>
                </a:lnTo>
                <a:lnTo>
                  <a:pt x="236220" y="23114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167130" y="3075939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70">
                <a:moveTo>
                  <a:pt x="236219" y="0"/>
                </a:moveTo>
                <a:lnTo>
                  <a:pt x="0" y="0"/>
                </a:lnTo>
                <a:lnTo>
                  <a:pt x="0" y="229870"/>
                </a:lnTo>
                <a:lnTo>
                  <a:pt x="236219" y="229870"/>
                </a:lnTo>
                <a:lnTo>
                  <a:pt x="236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659" y="2134870"/>
            <a:ext cx="6032500" cy="163957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050">
                <a:latin typeface="맑은 고딕"/>
                <a:cs typeface="맑은 고딕"/>
              </a:rPr>
              <a:t>다.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 </a:t>
            </a:r>
            <a:r>
              <a:rPr dirty="0" sz="1050">
                <a:latin typeface="맑은 고딕"/>
                <a:cs typeface="맑은 고딕"/>
              </a:rPr>
              <a:t>예일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“1500”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(x10))</a:t>
            </a:r>
            <a:endParaRPr sz="1050">
              <a:latin typeface="맑은 고딕"/>
              <a:cs typeface="맑은 고딕"/>
            </a:endParaRPr>
          </a:p>
          <a:p>
            <a:pPr marL="12700" marR="2814955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⑤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맞춥니다.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>
                <a:latin typeface="맑은 고딕"/>
                <a:cs typeface="맑은 고딕"/>
              </a:rPr>
              <a:t> 예일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5">
                <a:latin typeface="맑은 고딕"/>
                <a:cs typeface="맑은 고딕"/>
              </a:rPr>
              <a:t> “1200”(x10))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⑥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확정,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“계면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설정치”의 </a:t>
            </a:r>
            <a:r>
              <a:rPr dirty="0" sz="1050">
                <a:latin typeface="맑은 고딕"/>
                <a:cs typeface="맑은 고딕"/>
              </a:rPr>
              <a:t>점멸이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정지합니다.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⑦다시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</a:t>
            </a:r>
            <a:r>
              <a:rPr dirty="0" sz="1050" spc="-5">
                <a:latin typeface="맑은 고딕"/>
                <a:cs typeface="맑은 고딕"/>
              </a:rPr>
              <a:t> “S”와 </a:t>
            </a:r>
            <a:r>
              <a:rPr dirty="0" sz="1050" spc="-25">
                <a:latin typeface="맑은 고딕"/>
                <a:cs typeface="맑은 고딕"/>
              </a:rPr>
              <a:t>“ALM”이</a:t>
            </a:r>
            <a:r>
              <a:rPr dirty="0" sz="1050">
                <a:latin typeface="맑은 고딕"/>
                <a:cs typeface="맑은 고딕"/>
              </a:rPr>
              <a:t> 꺼지고,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교정/설정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모드가 종료,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algn="ctr" marL="113030">
              <a:lnSpc>
                <a:spcPct val="100000"/>
              </a:lnSpc>
            </a:pPr>
            <a:r>
              <a:rPr dirty="0" sz="1050">
                <a:latin typeface="맑은 고딕"/>
                <a:cs typeface="맑은 고딕"/>
              </a:rPr>
              <a:t>예)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12000mg/ℓ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경보치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720090" y="3766820"/>
            <a:ext cx="6120130" cy="2904490"/>
            <a:chOff x="720090" y="3766820"/>
            <a:chExt cx="6120130" cy="2904490"/>
          </a:xfrm>
        </p:grpSpPr>
        <p:sp>
          <p:nvSpPr>
            <p:cNvPr id="20" name="object 20"/>
            <p:cNvSpPr/>
            <p:nvPr/>
          </p:nvSpPr>
          <p:spPr>
            <a:xfrm>
              <a:off x="720090" y="3766820"/>
              <a:ext cx="6120130" cy="2904490"/>
            </a:xfrm>
            <a:custGeom>
              <a:avLst/>
              <a:gdLst/>
              <a:ahLst/>
              <a:cxnLst/>
              <a:rect l="l" t="t" r="r" b="b"/>
              <a:pathLst>
                <a:path w="6120130" h="2904490">
                  <a:moveTo>
                    <a:pt x="0" y="0"/>
                  </a:moveTo>
                  <a:lnTo>
                    <a:pt x="6120130" y="0"/>
                  </a:lnTo>
                </a:path>
                <a:path w="6120130" h="2904490">
                  <a:moveTo>
                    <a:pt x="0" y="2904490"/>
                  </a:moveTo>
                  <a:lnTo>
                    <a:pt x="6120130" y="2904490"/>
                  </a:lnTo>
                </a:path>
                <a:path w="6120130" h="2904490">
                  <a:moveTo>
                    <a:pt x="0" y="2904490"/>
                  </a:moveTo>
                  <a:lnTo>
                    <a:pt x="0" y="0"/>
                  </a:lnTo>
                </a:path>
                <a:path w="6120130" h="2904490">
                  <a:moveTo>
                    <a:pt x="6120130" y="290449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0960" y="3803650"/>
              <a:ext cx="5986497" cy="2755556"/>
            </a:xfrm>
            <a:prstGeom prst="rect">
              <a:avLst/>
            </a:prstGeom>
          </p:spPr>
        </p:pic>
      </p:grpSp>
      <p:sp>
        <p:nvSpPr>
          <p:cNvPr id="22" name="object 22"/>
          <p:cNvSpPr/>
          <p:nvPr/>
        </p:nvSpPr>
        <p:spPr>
          <a:xfrm>
            <a:off x="1678939" y="746886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40">
                <a:moveTo>
                  <a:pt x="133350" y="0"/>
                </a:moveTo>
                <a:lnTo>
                  <a:pt x="0" y="0"/>
                </a:lnTo>
                <a:lnTo>
                  <a:pt x="0" y="231139"/>
                </a:lnTo>
                <a:lnTo>
                  <a:pt x="133350" y="231139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73020" y="746886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40">
                <a:moveTo>
                  <a:pt x="133350" y="0"/>
                </a:moveTo>
                <a:lnTo>
                  <a:pt x="0" y="0"/>
                </a:lnTo>
                <a:lnTo>
                  <a:pt x="0" y="231139"/>
                </a:lnTo>
                <a:lnTo>
                  <a:pt x="133350" y="231139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720090" y="6902450"/>
          <a:ext cx="6125210" cy="8312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560"/>
                <a:gridCol w="5200650"/>
              </a:tblGrid>
              <a:tr h="530860">
                <a:tc>
                  <a:txBody>
                    <a:bodyPr/>
                    <a:lstStyle/>
                    <a:p>
                      <a:pPr algn="r" marR="162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11811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공기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놓은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상태에서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해도,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속에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놓은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상태에서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해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상관없습니다.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r" marR="162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▲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▼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수치는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“1(x10)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~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2000(x10)”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범위입니다.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93090"/>
            <a:ext cx="215519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6-5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방법(SS-10Z만)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751839"/>
            <a:ext cx="2080260" cy="487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6-5-1 </a:t>
            </a:r>
            <a:r>
              <a:rPr dirty="0" sz="1050">
                <a:latin typeface="맑은 고딕"/>
                <a:cs typeface="맑은 고딕"/>
              </a:rPr>
              <a:t>계면(수심) 제로 교정 </a:t>
            </a:r>
            <a:r>
              <a:rPr dirty="0" sz="1050" spc="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공기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중에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놓은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상태에서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21939" y="1000760"/>
            <a:ext cx="46863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P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OWE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R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3429" y="1054100"/>
            <a:ext cx="345567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넣으면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자동적으로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제로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659" y="1283969"/>
            <a:ext cx="268922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하므로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따로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필요가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없습니다.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0090" y="1692910"/>
            <a:ext cx="829310" cy="7620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790"/>
              </a:spcBef>
            </a:pPr>
            <a:r>
              <a:rPr dirty="0" sz="1050">
                <a:latin typeface="맑은 고딕"/>
                <a:cs typeface="맑은 고딕"/>
              </a:rPr>
              <a:t>주의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49400" y="1692910"/>
            <a:ext cx="5295900" cy="7620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34925" marR="153670">
              <a:lnSpc>
                <a:spcPct val="144400"/>
              </a:lnSpc>
              <a:spcBef>
                <a:spcPts val="229"/>
              </a:spcBef>
            </a:pP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속에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상태에서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킨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5">
                <a:latin typeface="맑은 고딕"/>
                <a:cs typeface="맑은 고딕"/>
              </a:rPr>
              <a:t> “S”와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“ERR”이 </a:t>
            </a:r>
            <a:r>
              <a:rPr dirty="0" sz="1050">
                <a:latin typeface="맑은 고딕"/>
                <a:cs typeface="맑은 고딕"/>
              </a:rPr>
              <a:t>점멸,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부저가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울리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전원이 꺼집니다.</a:t>
            </a:r>
            <a:endParaRPr sz="1050">
              <a:latin typeface="맑은 고딕"/>
              <a:cs typeface="맑은 고딕"/>
            </a:endParaRPr>
          </a:p>
          <a:p>
            <a:pPr marL="34925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놓고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다시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껐다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키세요.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3439" y="3608070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70">
                <a:moveTo>
                  <a:pt x="236220" y="0"/>
                </a:moveTo>
                <a:lnTo>
                  <a:pt x="0" y="0"/>
                </a:lnTo>
                <a:lnTo>
                  <a:pt x="0" y="229870"/>
                </a:lnTo>
                <a:lnTo>
                  <a:pt x="236220" y="22987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12900" y="360807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70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22500" y="360807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70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53439" y="4298950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39"/>
                </a:lnTo>
                <a:lnTo>
                  <a:pt x="133350" y="231139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47520" y="4298950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39">
                <a:moveTo>
                  <a:pt x="133350" y="0"/>
                </a:moveTo>
                <a:lnTo>
                  <a:pt x="0" y="0"/>
                </a:lnTo>
                <a:lnTo>
                  <a:pt x="0" y="231139"/>
                </a:lnTo>
                <a:lnTo>
                  <a:pt x="133350" y="231139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53439" y="4759959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39">
                <a:moveTo>
                  <a:pt x="236220" y="0"/>
                </a:moveTo>
                <a:lnTo>
                  <a:pt x="0" y="0"/>
                </a:lnTo>
                <a:lnTo>
                  <a:pt x="0" y="231139"/>
                </a:lnTo>
                <a:lnTo>
                  <a:pt x="236220" y="231139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67130" y="4991100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70">
                <a:moveTo>
                  <a:pt x="236219" y="0"/>
                </a:moveTo>
                <a:lnTo>
                  <a:pt x="0" y="0"/>
                </a:lnTo>
                <a:lnTo>
                  <a:pt x="0" y="229870"/>
                </a:lnTo>
                <a:lnTo>
                  <a:pt x="236219" y="229870"/>
                </a:lnTo>
                <a:lnTo>
                  <a:pt x="236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08659" y="2666999"/>
            <a:ext cx="5990590" cy="302260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050" spc="-5">
                <a:latin typeface="맑은 고딕"/>
                <a:cs typeface="맑은 고딕"/>
              </a:rPr>
              <a:t>6-5-2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 </a:t>
            </a:r>
            <a:r>
              <a:rPr dirty="0" sz="1050">
                <a:latin typeface="맑은 고딕"/>
                <a:cs typeface="맑은 고딕"/>
              </a:rPr>
              <a:t>교정</a:t>
            </a:r>
            <a:endParaRPr sz="1050">
              <a:latin typeface="맑은 고딕"/>
              <a:cs typeface="맑은 고딕"/>
            </a:endParaRPr>
          </a:p>
          <a:p>
            <a:pPr marL="12700" marR="662940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공장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출하시에는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조정되어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있으므로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평소에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없습니다.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>
                <a:latin typeface="맑은 고딕"/>
                <a:cs typeface="맑은 고딕"/>
              </a:rPr>
              <a:t> 교정은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매일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없으므로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필요에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따라서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①검출기를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수심을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아는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수조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등에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넣습니다.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②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2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동시에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 marR="98425">
              <a:lnSpc>
                <a:spcPct val="143700"/>
              </a:lnSpc>
              <a:spcBef>
                <a:spcPts val="5"/>
              </a:spcBef>
            </a:pPr>
            <a:r>
              <a:rPr dirty="0" sz="1050">
                <a:latin typeface="맑은 고딕"/>
                <a:cs typeface="맑은 고딕"/>
              </a:rPr>
              <a:t>③계면(수심)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들어가서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“CAL”과</a:t>
            </a:r>
            <a:r>
              <a:rPr dirty="0" sz="1050" spc="-5">
                <a:latin typeface="맑은 고딕"/>
                <a:cs typeface="맑은 고딕"/>
              </a:rPr>
              <a:t> “m”이 </a:t>
            </a:r>
            <a:r>
              <a:rPr dirty="0" sz="1050">
                <a:latin typeface="맑은 고딕"/>
                <a:cs typeface="맑은 고딕"/>
              </a:rPr>
              <a:t>점등,</a:t>
            </a:r>
            <a:r>
              <a:rPr dirty="0" sz="1050" spc="-5">
                <a:latin typeface="맑은 고딕"/>
                <a:cs typeface="맑은 고딕"/>
              </a:rPr>
              <a:t> “현재의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측정치”가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점멸합니다.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>
                <a:latin typeface="맑은 고딕"/>
                <a:cs typeface="맑은 고딕"/>
              </a:rPr>
              <a:t> 예일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 “1.</a:t>
            </a:r>
            <a:r>
              <a:rPr dirty="0" sz="1050" spc="-5">
                <a:latin typeface="맑은 고딕"/>
                <a:cs typeface="맑은 고딕"/>
              </a:rPr>
              <a:t> 03”m)</a:t>
            </a:r>
            <a:endParaRPr sz="1050">
              <a:latin typeface="맑은 고딕"/>
              <a:cs typeface="맑은 고딕"/>
            </a:endParaRPr>
          </a:p>
          <a:p>
            <a:pPr marL="12700" marR="2772410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④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맞춥니다.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(아래의</a:t>
            </a:r>
            <a:r>
              <a:rPr dirty="0" sz="1050">
                <a:latin typeface="맑은 고딕"/>
                <a:cs typeface="맑은 고딕"/>
              </a:rPr>
              <a:t> 예일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 “1.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00”m)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⑤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확정되어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“계면(수심)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수치”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멈춥니다.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⑥다시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CAL</a:t>
            </a:r>
            <a:r>
              <a:rPr dirty="0" sz="1050" spc="-1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“CAL”이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꺼지고,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모드가 종료,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맑은 고딕"/>
              <a:cs typeface="맑은 고딕"/>
            </a:endParaRPr>
          </a:p>
          <a:p>
            <a:pPr algn="ctr" marL="155575">
              <a:lnSpc>
                <a:spcPct val="100000"/>
              </a:lnSpc>
            </a:pPr>
            <a:r>
              <a:rPr dirty="0" sz="1050" spc="-5">
                <a:latin typeface="맑은 고딕"/>
                <a:cs typeface="맑은 고딕"/>
              </a:rPr>
              <a:t>예)1.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00m으로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720090" y="5681979"/>
            <a:ext cx="6120130" cy="3483610"/>
            <a:chOff x="720090" y="5681979"/>
            <a:chExt cx="6120130" cy="3483610"/>
          </a:xfrm>
        </p:grpSpPr>
        <p:sp>
          <p:nvSpPr>
            <p:cNvPr id="18" name="object 18"/>
            <p:cNvSpPr/>
            <p:nvPr/>
          </p:nvSpPr>
          <p:spPr>
            <a:xfrm>
              <a:off x="720090" y="5681979"/>
              <a:ext cx="6120130" cy="3483610"/>
            </a:xfrm>
            <a:custGeom>
              <a:avLst/>
              <a:gdLst/>
              <a:ahLst/>
              <a:cxnLst/>
              <a:rect l="l" t="t" r="r" b="b"/>
              <a:pathLst>
                <a:path w="6120130" h="3483609">
                  <a:moveTo>
                    <a:pt x="0" y="0"/>
                  </a:moveTo>
                  <a:lnTo>
                    <a:pt x="6120130" y="0"/>
                  </a:lnTo>
                </a:path>
                <a:path w="6120130" h="3483609">
                  <a:moveTo>
                    <a:pt x="0" y="3483610"/>
                  </a:moveTo>
                  <a:lnTo>
                    <a:pt x="6120130" y="3483610"/>
                  </a:lnTo>
                </a:path>
                <a:path w="6120130" h="3483609">
                  <a:moveTo>
                    <a:pt x="0" y="3483610"/>
                  </a:moveTo>
                  <a:lnTo>
                    <a:pt x="0" y="0"/>
                  </a:lnTo>
                </a:path>
                <a:path w="6120130" h="3483609">
                  <a:moveTo>
                    <a:pt x="6120130" y="348361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3809" y="5718809"/>
              <a:ext cx="5906684" cy="338477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9179" y="1268730"/>
            <a:ext cx="674369" cy="16129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1650" y="2420620"/>
            <a:ext cx="674370" cy="1612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08659" y="523240"/>
            <a:ext cx="5684520" cy="232918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lvl="1" marL="260985" indent="-248920">
              <a:lnSpc>
                <a:spcPct val="100000"/>
              </a:lnSpc>
              <a:spcBef>
                <a:spcPts val="650"/>
              </a:spcBef>
              <a:buAutoNum type="arabicPlain" startAt="6"/>
              <a:tabLst>
                <a:tab pos="261620" algn="l"/>
              </a:tabLst>
            </a:pPr>
            <a:r>
              <a:rPr dirty="0" sz="1050">
                <a:latin typeface="맑은 고딕"/>
                <a:cs typeface="맑은 고딕"/>
              </a:rPr>
              <a:t>교정과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캔슬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방법(SS-10Z/SS-10F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 marR="5080">
              <a:lnSpc>
                <a:spcPts val="1820"/>
              </a:lnSpc>
              <a:spcBef>
                <a:spcPts val="140"/>
              </a:spcBef>
            </a:pPr>
            <a:r>
              <a:rPr dirty="0" sz="1050">
                <a:latin typeface="맑은 고딕"/>
                <a:cs typeface="맑은 고딕"/>
              </a:rPr>
              <a:t>이 조작을 하면 교정/설정 모드에서 교정과 설정을 하지 않고 측정 모드로 돌아갈 수 있습니다.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취소되어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교정치나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확정하지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않고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 돌아갑니다.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2296795" algn="l"/>
              </a:tabLst>
            </a:pPr>
            <a:r>
              <a:rPr dirty="0" sz="1050" spc="-5">
                <a:latin typeface="맑은 고딕"/>
                <a:cs typeface="맑은 고딕"/>
              </a:rPr>
              <a:t>①(교정/설정 </a:t>
            </a:r>
            <a:r>
              <a:rPr dirty="0" sz="1050">
                <a:latin typeface="맑은 고딕"/>
                <a:cs typeface="맑은 고딕"/>
              </a:rPr>
              <a:t>모드 중에서)	스위치를</a:t>
            </a:r>
            <a:r>
              <a:rPr dirty="0" sz="1050" spc="-5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②모든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교정이나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설정이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취소되고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lvl="1" marL="260985" indent="-248920">
              <a:lnSpc>
                <a:spcPct val="100000"/>
              </a:lnSpc>
              <a:buAutoNum type="arabicPlain" startAt="7"/>
              <a:tabLst>
                <a:tab pos="261620" algn="l"/>
              </a:tabLst>
            </a:pPr>
            <a:r>
              <a:rPr dirty="0" sz="1050">
                <a:latin typeface="맑은 고딕"/>
                <a:cs typeface="맑은 고딕"/>
              </a:rPr>
              <a:t>백라이트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점등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방법(SS-10Z/SS-10F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어두운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곳에서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백라이트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기능을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사용하면 편리합니다.</a:t>
            </a:r>
            <a:endParaRPr sz="1050">
              <a:latin typeface="맑은 고딕"/>
              <a:cs typeface="맑은 고딕"/>
            </a:endParaRPr>
          </a:p>
          <a:p>
            <a:pPr marL="12700" marR="1524000">
              <a:lnSpc>
                <a:spcPct val="143700"/>
              </a:lnSpc>
              <a:spcBef>
                <a:spcPts val="10"/>
              </a:spcBef>
              <a:tabLst>
                <a:tab pos="3009265" algn="l"/>
              </a:tabLst>
            </a:pPr>
            <a:r>
              <a:rPr dirty="0" sz="1050">
                <a:latin typeface="맑은 고딕"/>
                <a:cs typeface="맑은 고딕"/>
              </a:rPr>
              <a:t>백라이트를 점등하려면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모드에서	스위치를 누릅니다.  </a:t>
            </a:r>
            <a:r>
              <a:rPr dirty="0" sz="1050">
                <a:latin typeface="맑은 고딕"/>
                <a:cs typeface="맑은 고딕"/>
              </a:rPr>
              <a:t>백라이트는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점등하고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10초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후에 자동으로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꺼집니다.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20090" y="2844800"/>
            <a:ext cx="6120130" cy="2213610"/>
            <a:chOff x="720090" y="2844800"/>
            <a:chExt cx="6120130" cy="2213610"/>
          </a:xfrm>
        </p:grpSpPr>
        <p:sp>
          <p:nvSpPr>
            <p:cNvPr id="6" name="object 6"/>
            <p:cNvSpPr/>
            <p:nvPr/>
          </p:nvSpPr>
          <p:spPr>
            <a:xfrm>
              <a:off x="720090" y="2844800"/>
              <a:ext cx="6120130" cy="2213610"/>
            </a:xfrm>
            <a:custGeom>
              <a:avLst/>
              <a:gdLst/>
              <a:ahLst/>
              <a:cxnLst/>
              <a:rect l="l" t="t" r="r" b="b"/>
              <a:pathLst>
                <a:path w="6120130" h="2213610">
                  <a:moveTo>
                    <a:pt x="0" y="0"/>
                  </a:moveTo>
                  <a:lnTo>
                    <a:pt x="6120130" y="0"/>
                  </a:lnTo>
                </a:path>
                <a:path w="6120130" h="2213610">
                  <a:moveTo>
                    <a:pt x="0" y="2213610"/>
                  </a:moveTo>
                  <a:lnTo>
                    <a:pt x="6120130" y="2213610"/>
                  </a:lnTo>
                </a:path>
                <a:path w="6120130" h="2213610">
                  <a:moveTo>
                    <a:pt x="0" y="2213610"/>
                  </a:moveTo>
                  <a:lnTo>
                    <a:pt x="0" y="0"/>
                  </a:lnTo>
                </a:path>
                <a:path w="6120130" h="2213610">
                  <a:moveTo>
                    <a:pt x="6120130" y="221361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8570" y="2956537"/>
              <a:ext cx="4408870" cy="2047268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9450" y="5894070"/>
            <a:ext cx="674370" cy="161289"/>
          </a:xfrm>
          <a:prstGeom prst="rect">
            <a:avLst/>
          </a:prstGeom>
        </p:spPr>
      </p:pic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20090" y="5289550"/>
          <a:ext cx="6125210" cy="832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3610"/>
                <a:gridCol w="5181600"/>
              </a:tblGrid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교정/설정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모드에서는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백라이트를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없으므로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410209">
                        <a:lnSpc>
                          <a:spcPct val="143700"/>
                        </a:lnSpc>
                        <a:spcBef>
                          <a:spcPts val="250"/>
                        </a:spcBef>
                        <a:tabLst>
                          <a:tab pos="227901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저장한 측정치 불러내기 중에도 백라이트를 점등시킬 수 없으므로 주의하세요.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저장한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	스위치를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누르면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돌아갑니다.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4269740" cy="117729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6-8.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저장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방법(SS-10Z/SS-10F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6-8-1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저장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①측정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중에</a:t>
            </a:r>
            <a:r>
              <a:rPr dirty="0" sz="1050" spc="-15">
                <a:latin typeface="맑은 고딕"/>
                <a:cs typeface="맑은 고딕"/>
              </a:rPr>
              <a:t> MEMO.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②액정에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20">
                <a:latin typeface="맑은 고딕"/>
                <a:cs typeface="맑은 고딕"/>
              </a:rPr>
              <a:t>MEMORY,</a:t>
            </a:r>
            <a:r>
              <a:rPr dirty="0" sz="1050">
                <a:latin typeface="맑은 고딕"/>
                <a:cs typeface="맑은 고딕"/>
              </a:rPr>
              <a:t> </a:t>
            </a:r>
            <a:r>
              <a:rPr dirty="0" sz="1050" spc="-50">
                <a:latin typeface="맑은 고딕"/>
                <a:cs typeface="맑은 고딕"/>
              </a:rPr>
              <a:t>“DATA”와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“데이터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번호”가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③그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“MEMORY”와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“데이터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번호”가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꺼지고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돌아갑니다.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20090" y="1692910"/>
            <a:ext cx="6120130" cy="1593850"/>
            <a:chOff x="720090" y="1692910"/>
            <a:chExt cx="6120130" cy="1593850"/>
          </a:xfrm>
        </p:grpSpPr>
        <p:sp>
          <p:nvSpPr>
            <p:cNvPr id="4" name="object 4"/>
            <p:cNvSpPr/>
            <p:nvPr/>
          </p:nvSpPr>
          <p:spPr>
            <a:xfrm>
              <a:off x="720090" y="1692910"/>
              <a:ext cx="6120130" cy="1593850"/>
            </a:xfrm>
            <a:custGeom>
              <a:avLst/>
              <a:gdLst/>
              <a:ahLst/>
              <a:cxnLst/>
              <a:rect l="l" t="t" r="r" b="b"/>
              <a:pathLst>
                <a:path w="6120130" h="1593850">
                  <a:moveTo>
                    <a:pt x="0" y="0"/>
                  </a:moveTo>
                  <a:lnTo>
                    <a:pt x="6120130" y="0"/>
                  </a:lnTo>
                </a:path>
                <a:path w="6120130" h="1593850">
                  <a:moveTo>
                    <a:pt x="0" y="1593850"/>
                  </a:moveTo>
                  <a:lnTo>
                    <a:pt x="6120130" y="1593850"/>
                  </a:lnTo>
                </a:path>
                <a:path w="6120130" h="1593850">
                  <a:moveTo>
                    <a:pt x="0" y="1593850"/>
                  </a:moveTo>
                  <a:lnTo>
                    <a:pt x="0" y="0"/>
                  </a:lnTo>
                </a:path>
                <a:path w="6120130" h="1593850">
                  <a:moveTo>
                    <a:pt x="6120130" y="159385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6584" y="1728470"/>
              <a:ext cx="6016805" cy="1515000"/>
            </a:xfrm>
            <a:prstGeom prst="rect">
              <a:avLst/>
            </a:prstGeom>
          </p:spPr>
        </p:pic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20090" y="3517900"/>
          <a:ext cx="6125210" cy="31102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500"/>
                <a:gridCol w="5172710"/>
              </a:tblGrid>
              <a:tr h="300990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최대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30건까지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저장할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측정치가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저장된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항상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사각형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테두리가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“데이터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번호”는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가장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오래된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것이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“1”이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7895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측정치가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30개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75">
                          <a:latin typeface="맑은 고딕"/>
                          <a:cs typeface="맑은 고딕"/>
                        </a:rPr>
                        <a:t>저장되♘을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데이터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번호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표시부의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“30”이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점멸됩니다.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메모리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건수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(예)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73688" y="4936490"/>
            <a:ext cx="2199072" cy="164782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5340" y="77089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69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249420" y="77089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69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53440" y="1000759"/>
            <a:ext cx="133350" cy="461009"/>
          </a:xfrm>
          <a:custGeom>
            <a:avLst/>
            <a:gdLst/>
            <a:ahLst/>
            <a:cxnLst/>
            <a:rect l="l" t="t" r="r" b="b"/>
            <a:pathLst>
              <a:path w="133350" h="461009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0" y="461010"/>
                </a:lnTo>
                <a:lnTo>
                  <a:pt x="133350" y="46101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08250" y="1499869"/>
            <a:ext cx="674370" cy="16129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08659" y="523240"/>
            <a:ext cx="4946650" cy="117729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6-8-2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저장된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저장한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표시하려면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모드에서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누르세요.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①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때마다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“데이터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번호”가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“1”부터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커지며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②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때마다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“데이터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번호”가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“가장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새로운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것”부터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순차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  <a:tabLst>
                <a:tab pos="2475865" algn="l"/>
              </a:tabLst>
            </a:pPr>
            <a:r>
              <a:rPr dirty="0" sz="1050">
                <a:latin typeface="맑은 고딕"/>
                <a:cs typeface="맑은 고딕"/>
              </a:rPr>
              <a:t>③측정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모드로 돌아갈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때에는	스위치를</a:t>
            </a:r>
            <a:r>
              <a:rPr dirty="0" sz="1050" spc="-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20090" y="1692910"/>
            <a:ext cx="6120130" cy="3401060"/>
            <a:chOff x="720090" y="1692910"/>
            <a:chExt cx="6120130" cy="3401060"/>
          </a:xfrm>
        </p:grpSpPr>
        <p:sp>
          <p:nvSpPr>
            <p:cNvPr id="8" name="object 8"/>
            <p:cNvSpPr/>
            <p:nvPr/>
          </p:nvSpPr>
          <p:spPr>
            <a:xfrm>
              <a:off x="720090" y="1692910"/>
              <a:ext cx="6120130" cy="3401060"/>
            </a:xfrm>
            <a:custGeom>
              <a:avLst/>
              <a:gdLst/>
              <a:ahLst/>
              <a:cxnLst/>
              <a:rect l="l" t="t" r="r" b="b"/>
              <a:pathLst>
                <a:path w="6120130" h="3401060">
                  <a:moveTo>
                    <a:pt x="0" y="0"/>
                  </a:moveTo>
                  <a:lnTo>
                    <a:pt x="6120130" y="0"/>
                  </a:lnTo>
                </a:path>
                <a:path w="6120130" h="3401060">
                  <a:moveTo>
                    <a:pt x="0" y="3401060"/>
                  </a:moveTo>
                  <a:lnTo>
                    <a:pt x="6120130" y="3401060"/>
                  </a:lnTo>
                </a:path>
                <a:path w="6120130" h="3401060">
                  <a:moveTo>
                    <a:pt x="0" y="3401060"/>
                  </a:moveTo>
                  <a:lnTo>
                    <a:pt x="0" y="0"/>
                  </a:lnTo>
                </a:path>
                <a:path w="6120130" h="3401060">
                  <a:moveTo>
                    <a:pt x="6120130" y="340106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8940" y="1729740"/>
              <a:ext cx="6024449" cy="3320819"/>
            </a:xfrm>
            <a:prstGeom prst="rect">
              <a:avLst/>
            </a:prstGeom>
          </p:spPr>
        </p:pic>
      </p:grpSp>
      <p:sp>
        <p:nvSpPr>
          <p:cNvPr id="10" name="object 10"/>
          <p:cNvSpPr/>
          <p:nvPr/>
        </p:nvSpPr>
        <p:spPr>
          <a:xfrm>
            <a:off x="1482089" y="5325109"/>
            <a:ext cx="5363210" cy="300990"/>
          </a:xfrm>
          <a:custGeom>
            <a:avLst/>
            <a:gdLst/>
            <a:ahLst/>
            <a:cxnLst/>
            <a:rect l="l" t="t" r="r" b="b"/>
            <a:pathLst>
              <a:path w="5363209" h="300989">
                <a:moveTo>
                  <a:pt x="0" y="0"/>
                </a:moveTo>
                <a:lnTo>
                  <a:pt x="5363210" y="0"/>
                </a:lnTo>
              </a:path>
              <a:path w="5363209" h="300989">
                <a:moveTo>
                  <a:pt x="0" y="300989"/>
                </a:moveTo>
                <a:lnTo>
                  <a:pt x="5363210" y="300989"/>
                </a:lnTo>
              </a:path>
              <a:path w="5363209" h="300989">
                <a:moveTo>
                  <a:pt x="5363210" y="300989"/>
                </a:moveTo>
                <a:lnTo>
                  <a:pt x="53632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20090" y="5325109"/>
            <a:ext cx="76200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790"/>
              </a:spcBef>
            </a:pPr>
            <a:r>
              <a:rPr dirty="0" sz="1050">
                <a:latin typeface="맑은 고딕"/>
                <a:cs typeface="맑은 고딕"/>
              </a:rPr>
              <a:t>주요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5470" y="5360669"/>
            <a:ext cx="847090" cy="229870"/>
          </a:xfrm>
          <a:custGeom>
            <a:avLst/>
            <a:gdLst/>
            <a:ahLst/>
            <a:cxnLst/>
            <a:rect l="l" t="t" r="r" b="b"/>
            <a:pathLst>
              <a:path w="847089" h="229870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  <a:path w="847089" h="229870">
                <a:moveTo>
                  <a:pt x="847090" y="0"/>
                </a:moveTo>
                <a:lnTo>
                  <a:pt x="713740" y="0"/>
                </a:lnTo>
                <a:lnTo>
                  <a:pt x="713740" y="229870"/>
                </a:lnTo>
                <a:lnTo>
                  <a:pt x="847090" y="229870"/>
                </a:lnTo>
                <a:lnTo>
                  <a:pt x="8470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506219" y="5412740"/>
            <a:ext cx="425069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측정치가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저장된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▲</a:t>
            </a:r>
            <a:r>
              <a:rPr dirty="0" sz="1050">
                <a:latin typeface="맑은 고딕"/>
                <a:cs typeface="맑은 고딕"/>
              </a:rPr>
              <a:t>스위치와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▼</a:t>
            </a: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없습니다.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1600" y="6123940"/>
            <a:ext cx="675639" cy="16128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708659" y="5838189"/>
            <a:ext cx="3155950" cy="48768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050" spc="-5">
                <a:latin typeface="맑은 고딕"/>
                <a:cs typeface="맑은 고딕"/>
              </a:rPr>
              <a:t>6-8-2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삭제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  <a:tabLst>
                <a:tab pos="2609215" algn="l"/>
              </a:tabLst>
            </a:pPr>
            <a:r>
              <a:rPr dirty="0" sz="1050">
                <a:latin typeface="맑은 고딕"/>
                <a:cs typeface="맑은 고딕"/>
              </a:rPr>
              <a:t>저장한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측정치를 삭제할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때에는	스위치와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97629" y="6087109"/>
            <a:ext cx="45212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520"/>
              </a:spcBef>
            </a:pP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</a:t>
            </a:r>
            <a:r>
              <a:rPr dirty="0" sz="1050" spc="5">
                <a:solidFill>
                  <a:srgbClr val="FFFFFF"/>
                </a:solidFill>
                <a:latin typeface="맑은 고딕"/>
                <a:cs typeface="맑은 고딕"/>
              </a:rPr>
              <a:t>E</a:t>
            </a:r>
            <a:r>
              <a:rPr dirty="0" sz="1050" spc="-5">
                <a:solidFill>
                  <a:srgbClr val="FFFFFF"/>
                </a:solidFill>
                <a:latin typeface="맑은 고딕"/>
                <a:cs typeface="맑은 고딕"/>
              </a:rPr>
              <a:t>M</a:t>
            </a:r>
            <a:r>
              <a:rPr dirty="0" sz="1050" spc="-55">
                <a:solidFill>
                  <a:srgbClr val="FFFFFF"/>
                </a:solidFill>
                <a:latin typeface="맑은 고딕"/>
                <a:cs typeface="맑은 고딕"/>
              </a:rPr>
              <a:t>O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72609" y="6140450"/>
            <a:ext cx="192913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동시에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길게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누릅니다.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8659" y="6299200"/>
            <a:ext cx="5622290" cy="717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데이터 번호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표시부에</a:t>
            </a:r>
            <a:r>
              <a:rPr dirty="0" sz="1050" spc="-5">
                <a:latin typeface="맑은 고딕"/>
                <a:cs typeface="맑은 고딕"/>
              </a:rPr>
              <a:t> “0”이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표시되고,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저장된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삭제됩니다.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모드에서도,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저장한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때에도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임의의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“데이터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번호”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측정치만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삭제할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없으므로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주의하세요.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720090" y="7009130"/>
            <a:ext cx="6120130" cy="1539240"/>
            <a:chOff x="720090" y="7009130"/>
            <a:chExt cx="6120130" cy="1539240"/>
          </a:xfrm>
        </p:grpSpPr>
        <p:sp>
          <p:nvSpPr>
            <p:cNvPr id="20" name="object 20"/>
            <p:cNvSpPr/>
            <p:nvPr/>
          </p:nvSpPr>
          <p:spPr>
            <a:xfrm>
              <a:off x="720090" y="7009130"/>
              <a:ext cx="6120130" cy="1539240"/>
            </a:xfrm>
            <a:custGeom>
              <a:avLst/>
              <a:gdLst/>
              <a:ahLst/>
              <a:cxnLst/>
              <a:rect l="l" t="t" r="r" b="b"/>
              <a:pathLst>
                <a:path w="6120130" h="1539240">
                  <a:moveTo>
                    <a:pt x="0" y="0"/>
                  </a:moveTo>
                  <a:lnTo>
                    <a:pt x="6120130" y="0"/>
                  </a:lnTo>
                </a:path>
                <a:path w="6120130" h="1539240">
                  <a:moveTo>
                    <a:pt x="0" y="1539240"/>
                  </a:moveTo>
                  <a:lnTo>
                    <a:pt x="6120130" y="1539240"/>
                  </a:lnTo>
                </a:path>
                <a:path w="6120130" h="1539240">
                  <a:moveTo>
                    <a:pt x="0" y="1539240"/>
                  </a:moveTo>
                  <a:lnTo>
                    <a:pt x="0" y="0"/>
                  </a:lnTo>
                </a:path>
                <a:path w="6120130" h="1539240">
                  <a:moveTo>
                    <a:pt x="6120130" y="153924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6545" y="7045960"/>
              <a:ext cx="5993673" cy="145912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3133090" cy="946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6-9 측정 종료 후의 </a:t>
            </a:r>
            <a:r>
              <a:rPr dirty="0" sz="1050" spc="-5">
                <a:latin typeface="맑은 고딕"/>
                <a:cs typeface="맑은 고딕"/>
              </a:rPr>
              <a:t>보수/수리 (SS-10Z/SS-10F </a:t>
            </a:r>
            <a:r>
              <a:rPr dirty="0" sz="1050">
                <a:latin typeface="맑은 고딕"/>
                <a:cs typeface="맑은 고딕"/>
              </a:rPr>
              <a:t>공통)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측정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종료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후에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확인하세요.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050">
                <a:latin typeface="맑은 고딕"/>
                <a:cs typeface="맑은 고딕"/>
              </a:rPr>
              <a:t>①검출기를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중에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꺼내서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끄세요.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0090" y="1461769"/>
            <a:ext cx="800100" cy="53213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marL="111125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주의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0189" y="1461769"/>
            <a:ext cx="5325110" cy="53213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OFF하지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않아도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마지막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스위치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조작을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30분이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지나면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자동적으로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전원이</a:t>
            </a:r>
            <a:endParaRPr sz="1050">
              <a:latin typeface="맑은 고딕"/>
              <a:cs typeface="맑은 고딕"/>
            </a:endParaRPr>
          </a:p>
          <a:p>
            <a:pPr marL="36195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OFF됩니다.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659" y="2205989"/>
            <a:ext cx="5237480" cy="487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②검출기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투광부,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수광부를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수돗물로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씻으세요.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(부속된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블러쉬를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사용하면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편리합니다.)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SS-10Z일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 씻을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센서를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만지지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않도록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주의하세요.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20090" y="2686050"/>
            <a:ext cx="6120130" cy="2456180"/>
            <a:chOff x="720090" y="2686050"/>
            <a:chExt cx="6120130" cy="2456180"/>
          </a:xfrm>
        </p:grpSpPr>
        <p:sp>
          <p:nvSpPr>
            <p:cNvPr id="7" name="object 7"/>
            <p:cNvSpPr/>
            <p:nvPr/>
          </p:nvSpPr>
          <p:spPr>
            <a:xfrm>
              <a:off x="720090" y="2686050"/>
              <a:ext cx="6120130" cy="2456180"/>
            </a:xfrm>
            <a:custGeom>
              <a:avLst/>
              <a:gdLst/>
              <a:ahLst/>
              <a:cxnLst/>
              <a:rect l="l" t="t" r="r" b="b"/>
              <a:pathLst>
                <a:path w="6120130" h="2456179">
                  <a:moveTo>
                    <a:pt x="0" y="0"/>
                  </a:moveTo>
                  <a:lnTo>
                    <a:pt x="6120130" y="0"/>
                  </a:lnTo>
                </a:path>
                <a:path w="6120130" h="2456179">
                  <a:moveTo>
                    <a:pt x="0" y="2456179"/>
                  </a:moveTo>
                  <a:lnTo>
                    <a:pt x="6120130" y="2456179"/>
                  </a:lnTo>
                </a:path>
                <a:path w="6120130" h="2456179">
                  <a:moveTo>
                    <a:pt x="0" y="2456179"/>
                  </a:moveTo>
                  <a:lnTo>
                    <a:pt x="0" y="0"/>
                  </a:lnTo>
                </a:path>
                <a:path w="6120130" h="2456179">
                  <a:moveTo>
                    <a:pt x="6120130" y="2456179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4276" y="2721609"/>
              <a:ext cx="5970534" cy="2332341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08659" y="5425440"/>
            <a:ext cx="343281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③티슈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등으로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물기를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닦고,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휴대용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케이스에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보관하세요.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0090" y="5603240"/>
            <a:ext cx="86741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marL="144145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주요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7500" y="5603240"/>
            <a:ext cx="525780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marL="34925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자동차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안(특히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여름)등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고온인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장소에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보관하는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것은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피하세요.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4550410" cy="117729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61925" indent="-149860">
              <a:lnSpc>
                <a:spcPct val="100000"/>
              </a:lnSpc>
              <a:spcBef>
                <a:spcPts val="650"/>
              </a:spcBef>
              <a:buAutoNum type="arabicPeriod" startAt="7"/>
              <a:tabLst>
                <a:tab pos="162560" algn="l"/>
              </a:tabLst>
            </a:pPr>
            <a:r>
              <a:rPr dirty="0" sz="1050">
                <a:latin typeface="맑은 고딕"/>
                <a:cs typeface="맑은 고딕"/>
              </a:rPr>
              <a:t>에러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메시지</a:t>
            </a:r>
            <a:endParaRPr sz="1050">
              <a:latin typeface="맑은 고딕"/>
              <a:cs typeface="맑은 고딕"/>
            </a:endParaRPr>
          </a:p>
          <a:p>
            <a:pPr lvl="1" marL="260985" indent="-248920">
              <a:lnSpc>
                <a:spcPct val="100000"/>
              </a:lnSpc>
              <a:spcBef>
                <a:spcPts val="550"/>
              </a:spcBef>
              <a:buAutoNum type="arabicPlain"/>
              <a:tabLst>
                <a:tab pos="261620" algn="l"/>
              </a:tabLst>
            </a:pPr>
            <a:r>
              <a:rPr dirty="0" sz="1050">
                <a:latin typeface="맑은 고딕"/>
                <a:cs typeface="맑은 고딕"/>
              </a:rPr>
              <a:t>전지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전압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부족(SS-10Z/SS-10F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 marR="838200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배터리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마크는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전압이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줄어들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때마다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한개씩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줄어듭니다.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점멸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되면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꺼지므로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빨리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건전지를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교환하세요.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그리고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건전지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교환할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3개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모두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새로운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알칼리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건전지로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교환하세요.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20090" y="1692910"/>
            <a:ext cx="6120130" cy="2413000"/>
            <a:chOff x="720090" y="1692910"/>
            <a:chExt cx="6120130" cy="2413000"/>
          </a:xfrm>
        </p:grpSpPr>
        <p:sp>
          <p:nvSpPr>
            <p:cNvPr id="4" name="object 4"/>
            <p:cNvSpPr/>
            <p:nvPr/>
          </p:nvSpPr>
          <p:spPr>
            <a:xfrm>
              <a:off x="720090" y="1692910"/>
              <a:ext cx="6120130" cy="2413000"/>
            </a:xfrm>
            <a:custGeom>
              <a:avLst/>
              <a:gdLst/>
              <a:ahLst/>
              <a:cxnLst/>
              <a:rect l="l" t="t" r="r" b="b"/>
              <a:pathLst>
                <a:path w="6120130" h="2413000">
                  <a:moveTo>
                    <a:pt x="0" y="0"/>
                  </a:moveTo>
                  <a:lnTo>
                    <a:pt x="6120130" y="0"/>
                  </a:lnTo>
                </a:path>
                <a:path w="6120130" h="2413000">
                  <a:moveTo>
                    <a:pt x="0" y="2413000"/>
                  </a:moveTo>
                  <a:lnTo>
                    <a:pt x="6120130" y="2413000"/>
                  </a:lnTo>
                </a:path>
                <a:path w="6120130" h="2413000">
                  <a:moveTo>
                    <a:pt x="0" y="2413000"/>
                  </a:moveTo>
                  <a:lnTo>
                    <a:pt x="0" y="0"/>
                  </a:lnTo>
                </a:path>
                <a:path w="6120130" h="2413000">
                  <a:moveTo>
                    <a:pt x="6120130" y="241300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3034" y="1728470"/>
              <a:ext cx="5980355" cy="2333455"/>
            </a:xfrm>
            <a:prstGeom prst="rect">
              <a:avLst/>
            </a:prstGeom>
          </p:spPr>
        </p:pic>
      </p:grp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20090" y="4337050"/>
          <a:ext cx="6125210" cy="1893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5510"/>
                <a:gridCol w="5219700"/>
              </a:tblGrid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6731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17399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새로운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낡은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같이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사용하면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액이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새서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계기가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정상적으로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작동하지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않을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있으므로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r" marR="6794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교환할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극성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(+,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-)에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 marR="144780">
                        <a:lnSpc>
                          <a:spcPts val="182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거꾸로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삽입했을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경우,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액이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새서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계기가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정상적으로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작동하지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않을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방전되면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아무것도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표시되지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장기간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사용하지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반드시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빼두세요.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8026" y="4419161"/>
            <a:ext cx="422501" cy="37241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8026" y="4951291"/>
            <a:ext cx="422501" cy="37241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5800090" cy="117729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7-2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스케일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오버,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MLSS 단선(SS-10Z/SS-10F</a:t>
            </a:r>
            <a:r>
              <a:rPr dirty="0" sz="1050">
                <a:latin typeface="맑은 고딕"/>
                <a:cs typeface="맑은 고딕"/>
              </a:rPr>
              <a:t> 공통)</a:t>
            </a:r>
            <a:endParaRPr sz="1050">
              <a:latin typeface="맑은 고딕"/>
              <a:cs typeface="맑은 고딕"/>
            </a:endParaRPr>
          </a:p>
          <a:p>
            <a:pPr marL="12700" marR="5715">
              <a:lnSpc>
                <a:spcPts val="1820"/>
              </a:lnSpc>
              <a:spcBef>
                <a:spcPts val="140"/>
              </a:spcBef>
            </a:pP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스케일 </a:t>
            </a:r>
            <a:r>
              <a:rPr dirty="0" sz="1050" spc="-5">
                <a:latin typeface="맑은 고딕"/>
                <a:cs typeface="맑은 고딕"/>
              </a:rPr>
              <a:t>오버(30000mg/ℓ이상)나</a:t>
            </a:r>
            <a:r>
              <a:rPr dirty="0" sz="1050" spc="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단선(커넥터나 </a:t>
            </a:r>
            <a:r>
              <a:rPr dirty="0" sz="1050">
                <a:latin typeface="맑은 고딕"/>
                <a:cs typeface="맑은 고딕"/>
              </a:rPr>
              <a:t>케이블 등)일 경우에는 </a:t>
            </a:r>
            <a:r>
              <a:rPr dirty="0" sz="1050" spc="-10">
                <a:latin typeface="맑은 고딕"/>
                <a:cs typeface="맑은 고딕"/>
              </a:rPr>
              <a:t>“3000”,</a:t>
            </a:r>
            <a:r>
              <a:rPr dirty="0" sz="1050">
                <a:latin typeface="맑은 고딕"/>
                <a:cs typeface="맑은 고딕"/>
              </a:rPr>
              <a:t> </a:t>
            </a:r>
            <a:r>
              <a:rPr dirty="0" sz="1050" spc="-35">
                <a:latin typeface="맑은 고딕"/>
                <a:cs typeface="맑은 고딕"/>
              </a:rPr>
              <a:t>“ALM”, </a:t>
            </a:r>
            <a:r>
              <a:rPr dirty="0" sz="1050" spc="-35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“mg/ℓ”가 </a:t>
            </a:r>
            <a:r>
              <a:rPr dirty="0" sz="1050">
                <a:latin typeface="맑은 고딕"/>
                <a:cs typeface="맑은 고딕"/>
              </a:rPr>
              <a:t>점멸합니다.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수리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교환해야합니다.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SS-10Z일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스케일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오버되면</a:t>
            </a:r>
            <a:r>
              <a:rPr dirty="0" sz="1050" spc="-5">
                <a:latin typeface="맑은 고딕"/>
                <a:cs typeface="맑은 고딕"/>
              </a:rPr>
              <a:t> “10.00”이 </a:t>
            </a:r>
            <a:r>
              <a:rPr dirty="0" sz="1050">
                <a:latin typeface="맑은 고딕"/>
                <a:cs typeface="맑은 고딕"/>
              </a:rPr>
              <a:t>점멸합니다.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0090" y="1692910"/>
            <a:ext cx="6120130" cy="228727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410845">
              <a:lnSpc>
                <a:spcPct val="100000"/>
              </a:lnSpc>
              <a:spcBef>
                <a:spcPts val="790"/>
              </a:spcBef>
              <a:tabLst>
                <a:tab pos="4003040" algn="l"/>
              </a:tabLst>
            </a:pP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 spc="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스케일 </a:t>
            </a:r>
            <a:r>
              <a:rPr dirty="0" sz="1050" spc="-5">
                <a:latin typeface="맑은 고딕"/>
                <a:cs typeface="맑은 고딕"/>
              </a:rPr>
              <a:t>오보/MLSS</a:t>
            </a:r>
            <a:r>
              <a:rPr dirty="0" sz="1050" spc="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단선(예)	계면(수심)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스케일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 spc="5">
                <a:latin typeface="맑은 고딕"/>
                <a:cs typeface="맑은 고딕"/>
              </a:rPr>
              <a:t>오버(예)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1918" y="1968674"/>
            <a:ext cx="5984270" cy="194875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08659" y="4192270"/>
            <a:ext cx="6035040" cy="94869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050" spc="-5">
                <a:latin typeface="맑은 고딕"/>
                <a:cs typeface="맑은 고딕"/>
              </a:rPr>
              <a:t>7-3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단선(SS-10Z만)</a:t>
            </a:r>
            <a:endParaRPr sz="1050">
              <a:latin typeface="맑은 고딕"/>
              <a:cs typeface="맑은 고딕"/>
            </a:endParaRPr>
          </a:p>
          <a:p>
            <a:pPr marL="12700" marR="5080">
              <a:lnSpc>
                <a:spcPct val="143700"/>
              </a:lnSpc>
              <a:spcBef>
                <a:spcPts val="10"/>
              </a:spcBef>
            </a:pPr>
            <a:r>
              <a:rPr dirty="0" sz="1050" spc="-5">
                <a:latin typeface="맑은 고딕"/>
                <a:cs typeface="맑은 고딕"/>
              </a:rPr>
              <a:t>SS-10Z일 </a:t>
            </a:r>
            <a:r>
              <a:rPr dirty="0" sz="1050">
                <a:latin typeface="맑은 고딕"/>
                <a:cs typeface="맑은 고딕"/>
              </a:rPr>
              <a:t>경우 계면(수심) </a:t>
            </a:r>
            <a:r>
              <a:rPr dirty="0" sz="1050" spc="-5">
                <a:latin typeface="맑은 고딕"/>
                <a:cs typeface="맑은 고딕"/>
              </a:rPr>
              <a:t>단선(커넥터나 </a:t>
            </a:r>
            <a:r>
              <a:rPr dirty="0" sz="1050">
                <a:latin typeface="맑은 고딕"/>
                <a:cs typeface="맑은 고딕"/>
              </a:rPr>
              <a:t>케이블 등)일 경우에는 </a:t>
            </a:r>
            <a:r>
              <a:rPr dirty="0" sz="1050" spc="-5">
                <a:latin typeface="맑은 고딕"/>
                <a:cs typeface="맑은 고딕"/>
              </a:rPr>
              <a:t>“S”와 “ERR”이 </a:t>
            </a:r>
            <a:r>
              <a:rPr dirty="0" sz="1050">
                <a:latin typeface="맑은 고딕"/>
                <a:cs typeface="맑은 고딕"/>
              </a:rPr>
              <a:t>점멸하여 부저가 울리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고,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전원이 꺼집니다.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교환을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해야합니다.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20090" y="5133340"/>
            <a:ext cx="6120130" cy="2880360"/>
            <a:chOff x="720090" y="5133340"/>
            <a:chExt cx="6120130" cy="2880360"/>
          </a:xfrm>
        </p:grpSpPr>
        <p:sp>
          <p:nvSpPr>
            <p:cNvPr id="7" name="object 7"/>
            <p:cNvSpPr/>
            <p:nvPr/>
          </p:nvSpPr>
          <p:spPr>
            <a:xfrm>
              <a:off x="720090" y="5133340"/>
              <a:ext cx="6120130" cy="2880360"/>
            </a:xfrm>
            <a:custGeom>
              <a:avLst/>
              <a:gdLst/>
              <a:ahLst/>
              <a:cxnLst/>
              <a:rect l="l" t="t" r="r" b="b"/>
              <a:pathLst>
                <a:path w="6120130" h="2880359">
                  <a:moveTo>
                    <a:pt x="0" y="0"/>
                  </a:moveTo>
                  <a:lnTo>
                    <a:pt x="6120130" y="0"/>
                  </a:lnTo>
                </a:path>
                <a:path w="6120130" h="2880359">
                  <a:moveTo>
                    <a:pt x="0" y="2880360"/>
                  </a:moveTo>
                  <a:lnTo>
                    <a:pt x="6120130" y="2880360"/>
                  </a:lnTo>
                </a:path>
                <a:path w="6120130" h="2880359">
                  <a:moveTo>
                    <a:pt x="0" y="2880360"/>
                  </a:moveTo>
                  <a:lnTo>
                    <a:pt x="0" y="0"/>
                  </a:lnTo>
                </a:path>
                <a:path w="6120130" h="2880359">
                  <a:moveTo>
                    <a:pt x="6120130" y="288036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85663" y="5245082"/>
              <a:ext cx="2836576" cy="273305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20090" y="8244840"/>
            <a:ext cx="1028700" cy="53086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225425">
              <a:lnSpc>
                <a:spcPct val="100000"/>
              </a:lnSpc>
              <a:spcBef>
                <a:spcPts val="790"/>
              </a:spcBef>
            </a:pPr>
            <a:r>
              <a:rPr dirty="0" sz="1050">
                <a:latin typeface="맑은 고딕"/>
                <a:cs typeface="맑은 고딕"/>
              </a:rPr>
              <a:t>주요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48789" y="8244840"/>
            <a:ext cx="5096510" cy="53086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29209" rIns="0" bIns="0" rtlCol="0" vert="horz">
            <a:spAutoFit/>
          </a:bodyPr>
          <a:lstStyle/>
          <a:p>
            <a:pPr marL="36830" marR="87630">
              <a:lnSpc>
                <a:spcPct val="144400"/>
              </a:lnSpc>
              <a:spcBef>
                <a:spcPts val="229"/>
              </a:spcBef>
            </a:pPr>
            <a:r>
              <a:rPr dirty="0" sz="1050">
                <a:latin typeface="맑은 고딕"/>
                <a:cs typeface="맑은 고딕"/>
              </a:rPr>
              <a:t>검출기를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속에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상태에서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전원을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키면</a:t>
            </a:r>
            <a:r>
              <a:rPr dirty="0" sz="1050" spc="-5">
                <a:latin typeface="맑은 고딕"/>
                <a:cs typeface="맑은 고딕"/>
              </a:rPr>
              <a:t> “S”와 “ERR”이 </a:t>
            </a:r>
            <a:r>
              <a:rPr dirty="0" sz="1050">
                <a:latin typeface="맑은 고딕"/>
                <a:cs typeface="맑은 고딕"/>
              </a:rPr>
              <a:t>점멸,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부저가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울리고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원이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꺼집니다.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6026150" cy="140716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 spc="-5">
                <a:latin typeface="맑은 고딕"/>
                <a:cs typeface="맑은 고딕"/>
              </a:rPr>
              <a:t>7-4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에러(SS-10Z/SS-10F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아래와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같을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15">
                <a:latin typeface="맑은 고딕"/>
                <a:cs typeface="맑은 고딕"/>
              </a:rPr>
              <a:t>“CAL”과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“ERR”이 </a:t>
            </a:r>
            <a:r>
              <a:rPr dirty="0" sz="1050">
                <a:latin typeface="맑은 고딕"/>
                <a:cs typeface="맑은 고딕"/>
              </a:rPr>
              <a:t>점멸하고,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부저가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울립니다.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①MLSS의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물이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더러울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  <a:p>
            <a:pPr marL="12700" marR="5080">
              <a:lnSpc>
                <a:spcPts val="1820"/>
              </a:lnSpc>
              <a:spcBef>
                <a:spcPts val="140"/>
              </a:spcBef>
            </a:pPr>
            <a:r>
              <a:rPr dirty="0" sz="1050" spc="-5">
                <a:latin typeface="맑은 고딕"/>
                <a:cs typeface="맑은 고딕"/>
              </a:rPr>
              <a:t>②MLSS의 </a:t>
            </a:r>
            <a:r>
              <a:rPr dirty="0" sz="1050" spc="-25">
                <a:latin typeface="맑은 고딕"/>
                <a:cs typeface="맑은 고딕"/>
              </a:rPr>
              <a:t>SPAN </a:t>
            </a:r>
            <a:r>
              <a:rPr dirty="0" sz="1050">
                <a:latin typeface="맑은 고딕"/>
                <a:cs typeface="맑은 고딕"/>
              </a:rPr>
              <a:t>교정(2점 교정) </a:t>
            </a:r>
            <a:r>
              <a:rPr dirty="0" sz="1050" spc="-5">
                <a:latin typeface="맑은 고딕"/>
                <a:cs typeface="맑은 고딕"/>
              </a:rPr>
              <a:t>(중간점 교정1(3점 </a:t>
            </a:r>
            <a:r>
              <a:rPr dirty="0" sz="1050">
                <a:latin typeface="맑은 고딕"/>
                <a:cs typeface="맑은 고딕"/>
              </a:rPr>
              <a:t>교정)과 중간점 </a:t>
            </a:r>
            <a:r>
              <a:rPr dirty="0" sz="1050" spc="-5">
                <a:latin typeface="맑은 고딕"/>
                <a:cs typeface="맑은 고딕"/>
              </a:rPr>
              <a:t>교정2(4점 </a:t>
            </a:r>
            <a:r>
              <a:rPr dirty="0" sz="1050">
                <a:latin typeface="맑은 고딕"/>
                <a:cs typeface="맑은 고딕"/>
              </a:rPr>
              <a:t>교정)을 포함)를 정상적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으로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 spc="140">
                <a:latin typeface="맑은 고딕"/>
                <a:cs typeface="맑은 고딕"/>
              </a:rPr>
              <a:t>없♘던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050" spc="-5">
                <a:latin typeface="맑은 고딕"/>
                <a:cs typeface="맑은 고딕"/>
              </a:rPr>
              <a:t>③SS-10Z일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계면(수심)의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>
                <a:latin typeface="맑은 고딕"/>
                <a:cs typeface="맑은 고딕"/>
              </a:rPr>
              <a:t> 교정이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정상적으로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140">
                <a:latin typeface="맑은 고딕"/>
                <a:cs typeface="맑은 고딕"/>
              </a:rPr>
              <a:t>없♘던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20090" y="1922779"/>
            <a:ext cx="6120130" cy="7087870"/>
            <a:chOff x="720090" y="1922779"/>
            <a:chExt cx="6120130" cy="7087870"/>
          </a:xfrm>
        </p:grpSpPr>
        <p:sp>
          <p:nvSpPr>
            <p:cNvPr id="4" name="object 4"/>
            <p:cNvSpPr/>
            <p:nvPr/>
          </p:nvSpPr>
          <p:spPr>
            <a:xfrm>
              <a:off x="720090" y="1922779"/>
              <a:ext cx="6120130" cy="7087870"/>
            </a:xfrm>
            <a:custGeom>
              <a:avLst/>
              <a:gdLst/>
              <a:ahLst/>
              <a:cxnLst/>
              <a:rect l="l" t="t" r="r" b="b"/>
              <a:pathLst>
                <a:path w="6120130" h="7087870">
                  <a:moveTo>
                    <a:pt x="0" y="0"/>
                  </a:moveTo>
                  <a:lnTo>
                    <a:pt x="6120130" y="0"/>
                  </a:lnTo>
                </a:path>
                <a:path w="6120130" h="7087870">
                  <a:moveTo>
                    <a:pt x="0" y="7087870"/>
                  </a:moveTo>
                  <a:lnTo>
                    <a:pt x="6120130" y="7087870"/>
                  </a:lnTo>
                </a:path>
                <a:path w="6120130" h="7087870">
                  <a:moveTo>
                    <a:pt x="0" y="7087870"/>
                  </a:moveTo>
                  <a:lnTo>
                    <a:pt x="0" y="0"/>
                  </a:lnTo>
                </a:path>
                <a:path w="6120130" h="7087870">
                  <a:moveTo>
                    <a:pt x="6120130" y="708787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2525" y="1959609"/>
              <a:ext cx="5990864" cy="6950375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720090" y="9241790"/>
            <a:ext cx="6125210" cy="762000"/>
          </a:xfrm>
          <a:custGeom>
            <a:avLst/>
            <a:gdLst/>
            <a:ahLst/>
            <a:cxnLst/>
            <a:rect l="l" t="t" r="r" b="b"/>
            <a:pathLst>
              <a:path w="6125209" h="762000">
                <a:moveTo>
                  <a:pt x="0" y="0"/>
                </a:moveTo>
                <a:lnTo>
                  <a:pt x="914399" y="0"/>
                </a:lnTo>
              </a:path>
              <a:path w="6125209" h="762000">
                <a:moveTo>
                  <a:pt x="914399" y="0"/>
                </a:moveTo>
                <a:lnTo>
                  <a:pt x="6125210" y="0"/>
                </a:lnTo>
              </a:path>
              <a:path w="6125209" h="762000">
                <a:moveTo>
                  <a:pt x="0" y="761999"/>
                </a:moveTo>
                <a:lnTo>
                  <a:pt x="914399" y="761999"/>
                </a:lnTo>
              </a:path>
              <a:path w="6125209" h="762000">
                <a:moveTo>
                  <a:pt x="914399" y="761999"/>
                </a:moveTo>
                <a:lnTo>
                  <a:pt x="6125210" y="761999"/>
                </a:lnTo>
              </a:path>
              <a:path w="6125209" h="762000">
                <a:moveTo>
                  <a:pt x="914399" y="761999"/>
                </a:moveTo>
                <a:lnTo>
                  <a:pt x="914399" y="0"/>
                </a:lnTo>
              </a:path>
              <a:path w="6125209" h="762000">
                <a:moveTo>
                  <a:pt x="6125210" y="761999"/>
                </a:moveTo>
                <a:lnTo>
                  <a:pt x="61252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20090" y="9241790"/>
            <a:ext cx="914400" cy="7620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1600" rIns="0" bIns="0" rtlCol="0" vert="horz">
            <a:spAutoFit/>
          </a:bodyPr>
          <a:lstStyle/>
          <a:p>
            <a:pPr marL="168275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latin typeface="맑은 고딕"/>
                <a:cs typeface="맑은 고딕"/>
              </a:rPr>
              <a:t>주요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19829" y="9315450"/>
            <a:ext cx="674370" cy="16129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396740" y="9330690"/>
            <a:ext cx="238061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스위치를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눌러서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에러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해제할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1320" y="9260840"/>
            <a:ext cx="2015489" cy="485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43700"/>
              </a:lnSpc>
              <a:spcBef>
                <a:spcPts val="100"/>
              </a:spcBef>
            </a:pPr>
            <a:r>
              <a:rPr dirty="0" sz="1050" spc="-15">
                <a:latin typeface="맑은 고딕"/>
                <a:cs typeface="맑은 고딕"/>
              </a:rPr>
              <a:t>“CAL”과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“ERR”이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표시된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71320" y="9791700"/>
            <a:ext cx="343598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때에는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정상적으로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할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없으므로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주의하세요.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090" y="539750"/>
            <a:ext cx="74295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3.</a:t>
            </a:r>
            <a:r>
              <a:rPr dirty="0" sz="1050" spc="-5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표준</a:t>
            </a:r>
            <a:r>
              <a:rPr dirty="0" sz="1050" spc="-4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구성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822959"/>
            <a:ext cx="4333875" cy="646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3-1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SS-10Z/SS-10F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구성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050" spc="-5">
                <a:latin typeface="맑은 고딕"/>
                <a:cs typeface="맑은 고딕"/>
              </a:rPr>
              <a:t>SS-10Z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또는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SS-10F는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같이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들어있으므로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개봉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시에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확인하세요.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20090" y="1461769"/>
          <a:ext cx="6125210" cy="6536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9110"/>
                <a:gridCol w="2371090"/>
                <a:gridCol w="715010"/>
              </a:tblGrid>
              <a:tr h="30226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품명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/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모델명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외관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수량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7255">
                <a:tc>
                  <a:txBody>
                    <a:bodyPr/>
                    <a:lstStyle/>
                    <a:p>
                      <a:pPr marL="456565" marR="510540" indent="-420370">
                        <a:lnSpc>
                          <a:spcPct val="144400"/>
                        </a:lnSpc>
                        <a:spcBef>
                          <a:spcPts val="37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계기 본체 :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SS-10Z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(수심 측정 기능 포함)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SS-10F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(수심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기능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4699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269240" marR="915669" indent="-233045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 :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SSD-10Z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(압력 센서 포함)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SSD-10F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(압력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센서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※케이블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길이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6m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248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단4알칼리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LR03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※계기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본체에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세트되어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3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비닐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커버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1219">
                <a:tc>
                  <a:txBody>
                    <a:bodyPr/>
                    <a:lstStyle/>
                    <a:p>
                      <a:pPr algn="just" marL="36195" marR="993140">
                        <a:lnSpc>
                          <a:spcPct val="144000"/>
                        </a:lnSpc>
                        <a:spcBef>
                          <a:spcPts val="245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충격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흡수용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완충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고무(상)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충격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흡수용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완충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고무(하)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손목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스트랩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115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각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8210">
                <a:tc>
                  <a:txBody>
                    <a:bodyPr/>
                    <a:lstStyle/>
                    <a:p>
                      <a:pPr marL="36195" marR="2280920">
                        <a:lnSpc>
                          <a:spcPct val="144000"/>
                        </a:lnSpc>
                        <a:spcBef>
                          <a:spcPts val="235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취급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설명서 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보증서 </a:t>
                      </a:r>
                      <a:r>
                        <a:rPr dirty="0" sz="1050" spc="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세척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블러쉬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845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각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휴대용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케이스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5000" y="1817370"/>
            <a:ext cx="989971" cy="8089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92226" y="2697479"/>
            <a:ext cx="1151342" cy="87505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49750" y="3662679"/>
            <a:ext cx="1141171" cy="7620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30272" y="4524326"/>
            <a:ext cx="665716" cy="6561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78300" y="5308600"/>
            <a:ext cx="1523368" cy="7620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83050" y="6179820"/>
            <a:ext cx="1674547" cy="83757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59528" y="7098030"/>
            <a:ext cx="989461" cy="836357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6110605" cy="763143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61925" indent="-149860">
              <a:lnSpc>
                <a:spcPct val="100000"/>
              </a:lnSpc>
              <a:spcBef>
                <a:spcPts val="650"/>
              </a:spcBef>
              <a:buAutoNum type="arabicPeriod" startAt="8"/>
              <a:tabLst>
                <a:tab pos="162560" algn="l"/>
              </a:tabLst>
            </a:pPr>
            <a:r>
              <a:rPr dirty="0" sz="1050">
                <a:latin typeface="맑은 고딕"/>
                <a:cs typeface="맑은 고딕"/>
              </a:rPr>
              <a:t>수동분석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방법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계기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지시치와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수동분석치를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비교하는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하수도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시험</a:t>
            </a:r>
            <a:r>
              <a:rPr dirty="0" sz="1050" spc="-5">
                <a:latin typeface="맑은 고딕"/>
                <a:cs typeface="맑은 고딕"/>
              </a:rPr>
              <a:t> 방법(또는 JIS K0102)에 </a:t>
            </a:r>
            <a:r>
              <a:rPr dirty="0" sz="1050">
                <a:latin typeface="맑은 고딕"/>
                <a:cs typeface="맑은 고딕"/>
              </a:rPr>
              <a:t>근거하여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2검체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이상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분석,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평균치를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구합니다.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액을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교정용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표준액으로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합니다.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lvl="1" marL="260985" indent="-248920">
              <a:lnSpc>
                <a:spcPct val="100000"/>
              </a:lnSpc>
              <a:buAutoNum type="arabicPlain"/>
              <a:tabLst>
                <a:tab pos="261620" algn="l"/>
              </a:tabLst>
            </a:pPr>
            <a:r>
              <a:rPr dirty="0" sz="1050">
                <a:latin typeface="맑은 고딕"/>
                <a:cs typeface="맑은 고딕"/>
              </a:rPr>
              <a:t>원심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분리법으로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수동분석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①오니를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50mℓ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채취한다.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②원심관으로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옮겨서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원심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분리를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한다.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③윗물를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버리고,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남은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오니를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증발접시에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옮긴다.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④증발건조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시킨다.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(약4~5시간)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 spc="-5">
                <a:latin typeface="맑은 고딕"/>
                <a:cs typeface="맑은 고딕"/>
              </a:rPr>
              <a:t>⑤105~110℃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건조기로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2시간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건조시킨다.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 spc="-5">
                <a:latin typeface="맑은 고딕"/>
                <a:cs typeface="맑은 고딕"/>
              </a:rPr>
              <a:t>⑥desiccator로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옮겨서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냉각시킨다.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⑦화학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저울로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계량한다.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⑧아래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계산식에서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SS치를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구한다.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맑은 고딕"/>
              <a:cs typeface="맑은 고딕"/>
            </a:endParaRPr>
          </a:p>
          <a:p>
            <a:pPr algn="ctr" marL="452755">
              <a:lnSpc>
                <a:spcPct val="100000"/>
              </a:lnSpc>
            </a:pPr>
            <a:r>
              <a:rPr dirty="0" sz="1050">
                <a:latin typeface="맑은 고딕"/>
                <a:cs typeface="맑은 고딕"/>
              </a:rPr>
              <a:t>１０００</a:t>
            </a:r>
            <a:endParaRPr sz="1050">
              <a:latin typeface="맑은 고딕"/>
              <a:cs typeface="맑은 고딕"/>
            </a:endParaRPr>
          </a:p>
          <a:p>
            <a:pPr algn="ctr" marR="2558415">
              <a:lnSpc>
                <a:spcPct val="100000"/>
              </a:lnSpc>
              <a:spcBef>
                <a:spcPts val="550"/>
              </a:spcBef>
              <a:tabLst>
                <a:tab pos="1110615" algn="l"/>
                <a:tab pos="1377315" algn="l"/>
              </a:tabLst>
            </a:pPr>
            <a:r>
              <a:rPr dirty="0" sz="1050">
                <a:latin typeface="맑은 고딕"/>
                <a:cs typeface="맑은 고딕"/>
              </a:rPr>
              <a:t>ＳＳ［ｍｇ／ℓ］	＝	（ｂ－ａ）</a:t>
            </a:r>
            <a:r>
              <a:rPr dirty="0" sz="1050" spc="-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×</a:t>
            </a:r>
            <a:endParaRPr sz="1050">
              <a:latin typeface="맑은 고딕"/>
              <a:cs typeface="맑은 고딕"/>
            </a:endParaRPr>
          </a:p>
          <a:p>
            <a:pPr algn="ctr" marL="461009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검수</a:t>
            </a:r>
            <a:r>
              <a:rPr dirty="0" sz="1050" spc="-4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양</a:t>
            </a:r>
            <a:endParaRPr sz="1050">
              <a:latin typeface="맑은 고딕"/>
              <a:cs typeface="맑은 고딕"/>
            </a:endParaRPr>
          </a:p>
          <a:p>
            <a:pPr algn="ctr" marL="12065" marR="4086860" indent="-11430">
              <a:lnSpc>
                <a:spcPts val="1820"/>
              </a:lnSpc>
              <a:spcBef>
                <a:spcPts val="140"/>
              </a:spcBef>
            </a:pPr>
            <a:r>
              <a:rPr dirty="0" sz="1050">
                <a:latin typeface="맑은 고딕"/>
                <a:cs typeface="맑은 고딕"/>
              </a:rPr>
              <a:t>a : 건조 전의 증발접시 무게 </a:t>
            </a:r>
            <a:r>
              <a:rPr dirty="0" sz="1050" spc="-5">
                <a:latin typeface="맑은 고딕"/>
                <a:cs typeface="맑은 고딕"/>
              </a:rPr>
              <a:t>[mg]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b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: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건조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후의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증발접시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무게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[mg]</a:t>
            </a:r>
            <a:endParaRPr sz="1050">
              <a:latin typeface="맑은 고딕"/>
              <a:cs typeface="맑은 고딕"/>
            </a:endParaRPr>
          </a:p>
          <a:p>
            <a:pPr algn="ctr" marR="4110990">
              <a:lnSpc>
                <a:spcPct val="100000"/>
              </a:lnSpc>
              <a:spcBef>
                <a:spcPts val="400"/>
              </a:spcBef>
            </a:pPr>
            <a:r>
              <a:rPr dirty="0" sz="1050" spc="-5">
                <a:latin typeface="맑은 고딕"/>
                <a:cs typeface="맑은 고딕"/>
              </a:rPr>
              <a:t>※이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검수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양은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50mℓ입니다.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lvl="1" marL="260985" indent="-248920">
              <a:lnSpc>
                <a:spcPct val="100000"/>
              </a:lnSpc>
              <a:buAutoNum type="arabicPlain" startAt="2"/>
              <a:tabLst>
                <a:tab pos="261620" algn="l"/>
              </a:tabLst>
            </a:pPr>
            <a:r>
              <a:rPr dirty="0" sz="1050">
                <a:latin typeface="맑은 고딕"/>
                <a:cs typeface="맑은 고딕"/>
              </a:rPr>
              <a:t>오니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희석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방법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수동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분석치를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구했으면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교정용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확인용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희석하여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2~3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종류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만듭니다.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50">
                <a:latin typeface="맑은 고딕"/>
                <a:cs typeface="맑은 고딕"/>
              </a:rPr>
              <a:t>예)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수동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분석치가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1000mg/ℓ인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</a:t>
            </a:r>
            <a:endParaRPr sz="1050">
              <a:latin typeface="맑은 고딕"/>
              <a:cs typeface="맑은 고딕"/>
            </a:endParaRPr>
          </a:p>
          <a:p>
            <a:pPr marL="246379" marR="2620010">
              <a:lnSpc>
                <a:spcPts val="1820"/>
              </a:lnSpc>
              <a:spcBef>
                <a:spcPts val="140"/>
              </a:spcBef>
            </a:pPr>
            <a:r>
              <a:rPr dirty="0" sz="1050">
                <a:latin typeface="맑은 고딕"/>
                <a:cs typeface="맑은 고딕"/>
              </a:rPr>
              <a:t>이것을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희석하여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3000mg/ℓ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500mℓ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작성합니다.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계산식은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아래와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같습니다.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맑은 고딕"/>
              <a:cs typeface="맑은 고딕"/>
            </a:endParaRPr>
          </a:p>
          <a:p>
            <a:pPr marL="247650" marR="4326890" indent="-1270">
              <a:lnSpc>
                <a:spcPct val="143700"/>
              </a:lnSpc>
            </a:pPr>
            <a:r>
              <a:rPr dirty="0" sz="1050" spc="-5">
                <a:latin typeface="맑은 고딕"/>
                <a:cs typeface="맑은 고딕"/>
              </a:rPr>
              <a:t>10000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: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3000</a:t>
            </a:r>
            <a:r>
              <a:rPr dirty="0" sz="1050" spc="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=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500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:</a:t>
            </a:r>
            <a:r>
              <a:rPr dirty="0" sz="1050" spc="-5">
                <a:latin typeface="맑은 고딕"/>
                <a:cs typeface="맑은 고딕"/>
              </a:rPr>
              <a:t> X로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X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=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150mℓ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950">
              <a:latin typeface="맑은 고딕"/>
              <a:cs typeface="맑은 고딕"/>
            </a:endParaRPr>
          </a:p>
          <a:p>
            <a:pPr marL="12700" marR="5080">
              <a:lnSpc>
                <a:spcPct val="144400"/>
              </a:lnSpc>
              <a:spcBef>
                <a:spcPts val="5"/>
              </a:spcBef>
            </a:pPr>
            <a:r>
              <a:rPr dirty="0" sz="1050">
                <a:latin typeface="맑은 고딕"/>
                <a:cs typeface="맑은 고딕"/>
              </a:rPr>
              <a:t>따라서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10000mℓ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오니를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150mℓ </a:t>
            </a:r>
            <a:r>
              <a:rPr dirty="0" sz="1050">
                <a:latin typeface="맑은 고딕"/>
                <a:cs typeface="맑은 고딕"/>
              </a:rPr>
              <a:t>채취하여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남은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350mℓ는 </a:t>
            </a:r>
            <a:r>
              <a:rPr dirty="0" sz="1050">
                <a:latin typeface="맑은 고딕"/>
                <a:cs typeface="맑은 고딕"/>
              </a:rPr>
              <a:t>희석수(증류수나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순수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등)를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넣어서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전량을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50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0mℓ로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만들면</a:t>
            </a:r>
            <a:r>
              <a:rPr dirty="0" sz="1050" spc="-5">
                <a:latin typeface="맑은 고딕"/>
                <a:cs typeface="맑은 고딕"/>
              </a:rPr>
              <a:t> 3000mg/ℓ</a:t>
            </a:r>
            <a:r>
              <a:rPr dirty="0" sz="1050">
                <a:latin typeface="맑은 고딕"/>
                <a:cs typeface="맑은 고딕"/>
              </a:rPr>
              <a:t> 오니를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만들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37609" y="41402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 h="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23240"/>
            <a:ext cx="3016885" cy="48514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050">
                <a:latin typeface="맑은 고딕"/>
                <a:cs typeface="맑은 고딕"/>
              </a:rPr>
              <a:t>9.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고장이라고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생각되면</a:t>
            </a:r>
            <a:endParaRPr sz="10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050">
                <a:latin typeface="맑은 고딕"/>
                <a:cs typeface="맑은 고딕"/>
              </a:rPr>
              <a:t>고장인가?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라고</a:t>
            </a:r>
            <a:r>
              <a:rPr dirty="0" sz="1050" spc="-3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생각되면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확인하세요.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20090" y="1000760"/>
          <a:ext cx="6125210" cy="5361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4450"/>
                <a:gridCol w="2457450"/>
                <a:gridCol w="2353310"/>
              </a:tblGrid>
              <a:tr h="30099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증상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확인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사항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/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원인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처치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/</a:t>
                      </a:r>
                      <a:r>
                        <a:rPr dirty="0" sz="1050" spc="-4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대책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 rowSpan="3">
                  <a:txBody>
                    <a:bodyPr/>
                    <a:lstStyle/>
                    <a:p>
                      <a:pPr marL="36195" marR="10922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전원이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들어가지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는다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들어있는가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넣으세요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오래된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넣지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않았는가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새로운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건전지와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교환하세요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거꾸로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넣지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않았는가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올바른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방향으로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넣으세요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15">
                          <a:latin typeface="맑은 고딕"/>
                          <a:cs typeface="맑은 고딕"/>
                        </a:rPr>
                        <a:t>“CAL”과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“ERR”이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시된다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제로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더럽지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않은가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7907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제로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교환하고,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다시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제로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2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조작이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4351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방법에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따라서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 rowSpan="2">
                  <a:txBody>
                    <a:bodyPr/>
                    <a:lstStyle/>
                    <a:p>
                      <a:pPr marL="36195" marR="13716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“S”와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“ERR”이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된다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속에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넣은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상태로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넣지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않았나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공기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놓고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전원을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껐다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키세요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커넥터나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케이블이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단선되지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않았나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수리가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 rowSpan="4">
                  <a:txBody>
                    <a:bodyPr/>
                    <a:lstStyle/>
                    <a:p>
                      <a:pPr marL="36195" marR="109220">
                        <a:lnSpc>
                          <a:spcPct val="144000"/>
                        </a:lnSpc>
                        <a:spcBef>
                          <a:spcPts val="235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측정치가 이상하다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안정되지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않는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845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커넥터부가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더럽지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않은가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수리가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9845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산기관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근처에서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측정하지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않았나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산기관에서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떨어진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곳에서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8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9845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유리창이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더럽지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않은가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22555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부속된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세척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블러쉬로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유리창을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닦으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9845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수분석치와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맞나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4351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방법에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따라서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 row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그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밖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표시부의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액정이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깨지지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않았나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수리가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스위치가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이상한가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수리가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필요합니다.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08659" y="6421120"/>
            <a:ext cx="2795905" cy="646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latin typeface="맑은 고딕"/>
                <a:cs typeface="맑은 고딕"/>
              </a:rPr>
              <a:t>※소모품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교환은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보증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기간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내라도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유상입니다.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050">
                <a:latin typeface="맑은 고딕"/>
                <a:cs typeface="맑은 고딕"/>
              </a:rPr>
              <a:t>10.</a:t>
            </a:r>
            <a:r>
              <a:rPr dirty="0" sz="1050" spc="-3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소모품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리스트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20090" y="7059930"/>
          <a:ext cx="6125210" cy="27063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3257550"/>
                <a:gridCol w="2410460"/>
              </a:tblGrid>
              <a:tr h="30099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번호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품명/형식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문의처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단3알칼리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LR03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3개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가까운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편의점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등에서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구입하세요.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2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비닐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커버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구입한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판매점에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문의하세요.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3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충격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흡수용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완충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고무(상)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4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충격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흡수용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완충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고무(하)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5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핸드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스트랩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6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세척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블러쉬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7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휴대용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케이스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8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간이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표준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필터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93090"/>
            <a:ext cx="200533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3-2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옵션품</a:t>
            </a:r>
            <a:r>
              <a:rPr dirty="0" sz="1050" spc="-2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(SS-10Z/SS-10F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공통)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20090" y="770890"/>
          <a:ext cx="6125210" cy="1293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9110"/>
                <a:gridCol w="2371090"/>
                <a:gridCol w="715010"/>
              </a:tblGrid>
              <a:tr h="30162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품명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/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모델명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외관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수량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1869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간이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표준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필터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195" marR="121920">
                        <a:lnSpc>
                          <a:spcPts val="1820"/>
                        </a:lnSpc>
                        <a:spcBef>
                          <a:spcPts val="145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※간이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필터를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사용하면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정상인지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아닌지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쉽게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확인할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73774" y="1125219"/>
            <a:ext cx="1180006" cy="89472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08659" y="2349500"/>
            <a:ext cx="4135754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※간이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필터를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검출기에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세트하는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경우에는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아래와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같이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하세요.</a:t>
            </a:r>
            <a:endParaRPr sz="1050">
              <a:latin typeface="맑은 고딕"/>
              <a:cs typeface="맑은 고딕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20090" y="2527300"/>
            <a:ext cx="6120130" cy="4156710"/>
            <a:chOff x="720090" y="2527300"/>
            <a:chExt cx="6120130" cy="4156710"/>
          </a:xfrm>
        </p:grpSpPr>
        <p:sp>
          <p:nvSpPr>
            <p:cNvPr id="7" name="object 7"/>
            <p:cNvSpPr/>
            <p:nvPr/>
          </p:nvSpPr>
          <p:spPr>
            <a:xfrm>
              <a:off x="720090" y="2527300"/>
              <a:ext cx="6120130" cy="4156710"/>
            </a:xfrm>
            <a:custGeom>
              <a:avLst/>
              <a:gdLst/>
              <a:ahLst/>
              <a:cxnLst/>
              <a:rect l="l" t="t" r="r" b="b"/>
              <a:pathLst>
                <a:path w="6120130" h="4156709">
                  <a:moveTo>
                    <a:pt x="0" y="0"/>
                  </a:moveTo>
                  <a:lnTo>
                    <a:pt x="6120130" y="0"/>
                  </a:lnTo>
                </a:path>
                <a:path w="6120130" h="4156709">
                  <a:moveTo>
                    <a:pt x="0" y="4156710"/>
                  </a:moveTo>
                  <a:lnTo>
                    <a:pt x="6120130" y="4156710"/>
                  </a:lnTo>
                </a:path>
                <a:path w="6120130" h="4156709">
                  <a:moveTo>
                    <a:pt x="0" y="4156710"/>
                  </a:moveTo>
                  <a:lnTo>
                    <a:pt x="0" y="0"/>
                  </a:lnTo>
                </a:path>
                <a:path w="6120130" h="4156709">
                  <a:moveTo>
                    <a:pt x="6120130" y="4156710"/>
                  </a:moveTo>
                  <a:lnTo>
                    <a:pt x="61201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0059" y="2562859"/>
              <a:ext cx="3989342" cy="408559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720090" y="6915150"/>
            <a:ext cx="848360" cy="991869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135890">
              <a:lnSpc>
                <a:spcPct val="100000"/>
              </a:lnSpc>
              <a:spcBef>
                <a:spcPts val="790"/>
              </a:spcBef>
            </a:pPr>
            <a:r>
              <a:rPr dirty="0" sz="1050">
                <a:latin typeface="맑은 고딕"/>
                <a:cs typeface="맑은 고딕"/>
              </a:rPr>
              <a:t>주요</a:t>
            </a:r>
            <a:r>
              <a:rPr dirty="0" sz="1050" spc="-6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사항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68450" y="6915150"/>
            <a:ext cx="5276850" cy="991869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00330" rIns="0" bIns="0" rtlCol="0" vert="horz">
            <a:spAutoFit/>
          </a:bodyPr>
          <a:lstStyle/>
          <a:p>
            <a:pPr marL="34925">
              <a:lnSpc>
                <a:spcPct val="100000"/>
              </a:lnSpc>
              <a:spcBef>
                <a:spcPts val="790"/>
              </a:spcBef>
            </a:pPr>
            <a:r>
              <a:rPr dirty="0" sz="1050">
                <a:latin typeface="맑은 고딕"/>
                <a:cs typeface="맑은 고딕"/>
              </a:rPr>
              <a:t>간이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필터에는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MLSS</a:t>
            </a:r>
            <a:r>
              <a:rPr dirty="0" sz="1050">
                <a:latin typeface="맑은 고딕"/>
                <a:cs typeface="맑은 고딕"/>
              </a:rPr>
              <a:t> 농도의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참고치가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기입되어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있습니다.</a:t>
            </a:r>
            <a:endParaRPr sz="1050">
              <a:latin typeface="맑은 고딕"/>
              <a:cs typeface="맑은 고딕"/>
            </a:endParaRPr>
          </a:p>
          <a:p>
            <a:pPr marL="34925" marR="139065">
              <a:lnSpc>
                <a:spcPct val="143700"/>
              </a:lnSpc>
              <a:spcBef>
                <a:spcPts val="10"/>
              </a:spcBef>
            </a:pP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간이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필터는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검출기가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정상인지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아닌지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체크하기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위한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것이므로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수치는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참 </a:t>
            </a:r>
            <a:r>
              <a:rPr dirty="0" sz="1050" spc="-35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고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정도로만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생각하세요.</a:t>
            </a:r>
            <a:endParaRPr sz="1050">
              <a:latin typeface="맑은 고딕"/>
              <a:cs typeface="맑은 고딕"/>
            </a:endParaRPr>
          </a:p>
          <a:p>
            <a:pPr marL="34925">
              <a:lnSpc>
                <a:spcPct val="100000"/>
              </a:lnSpc>
              <a:spcBef>
                <a:spcPts val="560"/>
              </a:spcBef>
            </a:pPr>
            <a:r>
              <a:rPr dirty="0" sz="1050">
                <a:latin typeface="맑은 고딕"/>
                <a:cs typeface="맑은 고딕"/>
              </a:rPr>
              <a:t>그리고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간이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표준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필터로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 spc="-25">
                <a:latin typeface="맑은 고딕"/>
                <a:cs typeface="맑은 고딕"/>
              </a:rPr>
              <a:t>SPAN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교정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등을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하지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마세요.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090" y="539750"/>
            <a:ext cx="429259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4.</a:t>
            </a:r>
            <a:r>
              <a:rPr dirty="0" sz="1050" spc="-7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규격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822959"/>
            <a:ext cx="85471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4-1</a:t>
            </a:r>
            <a:r>
              <a:rPr dirty="0" sz="1050" spc="-4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계기</a:t>
            </a:r>
            <a:r>
              <a:rPr dirty="0" sz="1050" spc="-4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본체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20090" y="1000760"/>
          <a:ext cx="6125210" cy="9001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025"/>
                <a:gridCol w="483234"/>
                <a:gridCol w="2743200"/>
                <a:gridCol w="2571750"/>
              </a:tblGrid>
              <a:tr h="300990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품명•모델명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MLSS/계면계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SS-10Z(수심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기능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포함)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SS-10F(수심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기능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대상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활성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침전수조의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활성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860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방식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621665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 근적외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pulse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투과광 방식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반도체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온도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센서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방식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근적외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pulse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투과광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방식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250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범위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0~20000mg/ℓ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 marR="640080" indent="421005">
                        <a:lnSpc>
                          <a:spcPts val="182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(최대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30000mg/ℓ까지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표시)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0~5m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40957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(케이블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연장으로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최대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10m까지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0~20000mg/ℓ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4565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(최대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30000mg/ℓ까지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23010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분해능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10mg/ℓ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456565" marR="760730">
                        <a:lnSpc>
                          <a:spcPct val="144000"/>
                        </a:lnSpc>
                        <a:spcBef>
                          <a:spcPts val="5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(0~10000mg/ℓ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범위)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100mg/ℓ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(10000~30000mg/ℓ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범위)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0.01m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10mg/ℓ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456565" marR="588010">
                        <a:lnSpc>
                          <a:spcPct val="144000"/>
                        </a:lnSpc>
                        <a:spcBef>
                          <a:spcPts val="5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(0~10000mg/ℓ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범위)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100mg/ℓ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(10000~30000mg/ℓ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범위)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860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재현성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925" marR="7747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 일정 조건 하에서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±3%이내 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(FS)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일정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하에서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±3%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이내(FS)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일정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조건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하에서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±3%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이내(FS)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2505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액정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디지털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LCD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4자릿수(상단)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 marR="853440">
                        <a:lnSpc>
                          <a:spcPct val="143700"/>
                        </a:lnSpc>
                        <a:spcBef>
                          <a:spcPts val="1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LCD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4자릿수(하단)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메모리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LCD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2자릿수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디지털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LCD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4자릿수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메모리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LCD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2자릿수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4020">
                <a:tc gridSpan="2"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검량선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925" marR="993775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용도별로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6모드에서</a:t>
                      </a:r>
                      <a:r>
                        <a:rPr dirty="0" sz="1050" spc="36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선택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예)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①식품•유업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A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28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②식품•유업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B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288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③하수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처리•합병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정화조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28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④배설물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처리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288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⑤침전수조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농축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A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28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⑥침전수조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농축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B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35560">
                        <a:lnSpc>
                          <a:spcPct val="144000"/>
                        </a:lnSpc>
                        <a:spcBef>
                          <a:spcPts val="235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(※오니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특성에 따라 이러한 모드가 수동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분석치와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비교해서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±10%범위에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들어가지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않을 경우가 있으므로 수동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분석(중량법)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을 하여 적절하게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SPAN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교정이나 중간점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하세요.)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845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1869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15000mg/ℓ이상에서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“ALM”,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“mg/ℓ”점멸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표시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 spc="-35">
                          <a:latin typeface="맑은 고딕"/>
                          <a:cs typeface="맑은 고딕"/>
                        </a:rPr>
                        <a:t>“ALM”,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“mg/ℓ”점멸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15000mg/ℓ이상에서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“ALM”,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“mg/ℓ”점멸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 marR="49530">
                        <a:lnSpc>
                          <a:spcPts val="1820"/>
                        </a:lnSpc>
                        <a:spcBef>
                          <a:spcPts val="140"/>
                        </a:spcBef>
                      </a:pPr>
                      <a:r>
                        <a:rPr dirty="0" sz="1050" spc="-35">
                          <a:latin typeface="맑은 고딕"/>
                          <a:cs typeface="맑은 고딕"/>
                        </a:rPr>
                        <a:t>“ALM”,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“mg/ℓ”점멸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시의 케이블 길이로 오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니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가능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23010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방법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①1점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교정(제로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50355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②2점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교정(제로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교정,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SPAN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5022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 spc="-20">
                          <a:latin typeface="맑은 고딕"/>
                          <a:cs typeface="맑은 고딕"/>
                        </a:rPr>
                        <a:t>※SPAN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이미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알고있는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오니에서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함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50355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③3~4점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교정(제로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교정,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SPAN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교정,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중간점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502284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 spc="-20">
                          <a:latin typeface="맑은 고딕"/>
                          <a:cs typeface="맑은 고딕"/>
                        </a:rPr>
                        <a:t>※SPAN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이미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알고있는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오니,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중간점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희석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오니에서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함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20090" y="539750"/>
          <a:ext cx="6125210" cy="4159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0260"/>
                <a:gridCol w="5314950"/>
              </a:tblGrid>
              <a:tr h="300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수심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투입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자동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제로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자기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진단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전압,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이상,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이상,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스케일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메모리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최대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30건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2237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본체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구조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IP67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상당의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방진,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방수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구조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(커넥터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플러그와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계기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본체가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올바르게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60">
                          <a:latin typeface="맑은 고딕"/>
                          <a:cs typeface="맑은 고딕"/>
                        </a:rPr>
                        <a:t>접속되♘있을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경우입니다.)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※IP67이란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(보호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등급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IP표시)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 marR="97790">
                        <a:lnSpc>
                          <a:spcPts val="182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IP설명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...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IP란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JIS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C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9020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2003</a:t>
                      </a:r>
                      <a:r>
                        <a:rPr dirty="0" sz="1050" spc="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IEC</a:t>
                      </a:r>
                      <a:r>
                        <a:rPr dirty="0" sz="1050" spc="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60529에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근거하여 규정된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고형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물질,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물에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관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전기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기기, 캐비넷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보호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등급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주위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온도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-5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~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45℃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주위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습도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85%RH이하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전원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03403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DC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4.5V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(단4알칼리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LR03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x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3)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30분후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AUTO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POWER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OFF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외형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크기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70(W)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x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170(D)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x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36(H)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mm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무게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약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290g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재질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ABS,</a:t>
                      </a:r>
                      <a:r>
                        <a:rPr dirty="0" sz="1050" spc="-4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PMMA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8659" y="4756150"/>
            <a:ext cx="5030470" cy="646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※이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규격은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제품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개량으로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예고없이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변경되는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일이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있으니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미리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양해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부탁드립니다.</a:t>
            </a:r>
            <a:endParaRPr sz="105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dirty="0" sz="1050" spc="-5">
                <a:latin typeface="맑은 고딕"/>
                <a:cs typeface="맑은 고딕"/>
              </a:rPr>
              <a:t>4-2</a:t>
            </a:r>
            <a:r>
              <a:rPr dirty="0" sz="1050" spc="-5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검출부</a:t>
            </a:r>
            <a:endParaRPr sz="1050">
              <a:latin typeface="맑은 고딕"/>
              <a:cs typeface="맑은 고딕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20090" y="5394959"/>
          <a:ext cx="6125210" cy="2333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2500"/>
                <a:gridCol w="2585720"/>
                <a:gridCol w="2586990"/>
              </a:tblGrid>
              <a:tr h="53086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모델명•형식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MLSS/계면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SSD-10Z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125158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(압력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센서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포함)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검출기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SSD-10F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92392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(압력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센서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없음)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케이블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길이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6m표준(최대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11m까지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연장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가능)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6m표준(최대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11m까지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연장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가능)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사용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온도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0~40℃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외형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크기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Ø40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x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214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무게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약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800g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0990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재질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ABS,</a:t>
                      </a:r>
                      <a:r>
                        <a:rPr dirty="0" sz="1050" spc="-5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SUS304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0355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측정불가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샘플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유기용제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혼입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샘플,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강산성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샘플,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강산화제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샘플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등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08659" y="7785100"/>
            <a:ext cx="503047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※이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규격은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제품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개량으로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예고없이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변경되는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일이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있으니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미리</a:t>
            </a:r>
            <a:r>
              <a:rPr dirty="0" sz="1050" spc="-5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양해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부탁드립니다.</a:t>
            </a:r>
            <a:endParaRPr sz="105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0090" y="539750"/>
            <a:ext cx="1503680" cy="23114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66040" rIns="0" bIns="0" rtlCol="0" vert="horz">
            <a:spAutoFit/>
          </a:bodyPr>
          <a:lstStyle/>
          <a:p>
            <a:pPr marL="635">
              <a:lnSpc>
                <a:spcPct val="100000"/>
              </a:lnSpc>
              <a:spcBef>
                <a:spcPts val="520"/>
              </a:spcBef>
            </a:pP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5.</a:t>
            </a:r>
            <a:r>
              <a:rPr dirty="0" sz="1050" spc="-3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각부</a:t>
            </a:r>
            <a:r>
              <a:rPr dirty="0" sz="1050" spc="-2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명칭과</a:t>
            </a:r>
            <a:r>
              <a:rPr dirty="0" sz="1050" spc="-25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기기</a:t>
            </a:r>
            <a:r>
              <a:rPr dirty="0" sz="1050" spc="-30">
                <a:solidFill>
                  <a:srgbClr val="FFFFFF"/>
                </a:solidFill>
                <a:latin typeface="맑은 고딕"/>
                <a:cs typeface="맑은 고딕"/>
              </a:rPr>
              <a:t> </a:t>
            </a:r>
            <a:r>
              <a:rPr dirty="0" sz="1050">
                <a:solidFill>
                  <a:srgbClr val="FFFFFF"/>
                </a:solidFill>
                <a:latin typeface="맑은 고딕"/>
                <a:cs typeface="맑은 고딕"/>
              </a:rPr>
              <a:t>설명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822959"/>
            <a:ext cx="223266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5-1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계기</a:t>
            </a:r>
            <a:r>
              <a:rPr dirty="0" sz="1050" spc="-15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본체(SS-10Z</a:t>
            </a:r>
            <a:r>
              <a:rPr dirty="0" sz="1050" spc="-1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/</a:t>
            </a:r>
            <a:r>
              <a:rPr dirty="0" sz="1050" spc="-20">
                <a:latin typeface="맑은 고딕"/>
                <a:cs typeface="맑은 고딕"/>
              </a:rPr>
              <a:t> </a:t>
            </a:r>
            <a:r>
              <a:rPr dirty="0" sz="1050" spc="-5">
                <a:latin typeface="맑은 고딕"/>
                <a:cs typeface="맑은 고딕"/>
              </a:rPr>
              <a:t>SS-10F</a:t>
            </a:r>
            <a:r>
              <a:rPr dirty="0" sz="1050">
                <a:latin typeface="맑은 고딕"/>
                <a:cs typeface="맑은 고딕"/>
              </a:rPr>
              <a:t> 공통)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23389" y="1002030"/>
            <a:ext cx="3961177" cy="72948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07439" y="1869439"/>
            <a:ext cx="457200" cy="229870"/>
          </a:xfrm>
          <a:custGeom>
            <a:avLst/>
            <a:gdLst/>
            <a:ahLst/>
            <a:cxnLst/>
            <a:rect l="l" t="t" r="r" b="b"/>
            <a:pathLst>
              <a:path w="457200" h="229869">
                <a:moveTo>
                  <a:pt x="457200" y="0"/>
                </a:moveTo>
                <a:lnTo>
                  <a:pt x="0" y="0"/>
                </a:lnTo>
                <a:lnTo>
                  <a:pt x="0" y="229870"/>
                </a:lnTo>
                <a:lnTo>
                  <a:pt x="457200" y="229870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7439" y="2400300"/>
            <a:ext cx="389890" cy="231140"/>
          </a:xfrm>
          <a:custGeom>
            <a:avLst/>
            <a:gdLst/>
            <a:ahLst/>
            <a:cxnLst/>
            <a:rect l="l" t="t" r="r" b="b"/>
            <a:pathLst>
              <a:path w="389890" h="231139">
                <a:moveTo>
                  <a:pt x="389890" y="0"/>
                </a:moveTo>
                <a:lnTo>
                  <a:pt x="0" y="0"/>
                </a:lnTo>
                <a:lnTo>
                  <a:pt x="0" y="231140"/>
                </a:lnTo>
                <a:lnTo>
                  <a:pt x="389890" y="231140"/>
                </a:lnTo>
                <a:lnTo>
                  <a:pt x="389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98039" y="2631439"/>
            <a:ext cx="389890" cy="229870"/>
          </a:xfrm>
          <a:custGeom>
            <a:avLst/>
            <a:gdLst/>
            <a:ahLst/>
            <a:cxnLst/>
            <a:rect l="l" t="t" r="r" b="b"/>
            <a:pathLst>
              <a:path w="389889" h="229869">
                <a:moveTo>
                  <a:pt x="389889" y="0"/>
                </a:moveTo>
                <a:lnTo>
                  <a:pt x="0" y="0"/>
                </a:lnTo>
                <a:lnTo>
                  <a:pt x="0" y="229870"/>
                </a:lnTo>
                <a:lnTo>
                  <a:pt x="389889" y="229870"/>
                </a:lnTo>
                <a:lnTo>
                  <a:pt x="389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07439" y="4616450"/>
            <a:ext cx="439420" cy="229870"/>
          </a:xfrm>
          <a:custGeom>
            <a:avLst/>
            <a:gdLst/>
            <a:ahLst/>
            <a:cxnLst/>
            <a:rect l="l" t="t" r="r" b="b"/>
            <a:pathLst>
              <a:path w="439419" h="229870">
                <a:moveTo>
                  <a:pt x="439420" y="0"/>
                </a:moveTo>
                <a:lnTo>
                  <a:pt x="0" y="0"/>
                </a:lnTo>
                <a:lnTo>
                  <a:pt x="0" y="229870"/>
                </a:lnTo>
                <a:lnTo>
                  <a:pt x="439420" y="229870"/>
                </a:lnTo>
                <a:lnTo>
                  <a:pt x="4394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51579" y="5415279"/>
            <a:ext cx="674370" cy="160019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107439" y="6140450"/>
            <a:ext cx="236220" cy="229870"/>
          </a:xfrm>
          <a:custGeom>
            <a:avLst/>
            <a:gdLst/>
            <a:ahLst/>
            <a:cxnLst/>
            <a:rect l="l" t="t" r="r" b="b"/>
            <a:pathLst>
              <a:path w="236219" h="229870">
                <a:moveTo>
                  <a:pt x="236220" y="0"/>
                </a:moveTo>
                <a:lnTo>
                  <a:pt x="0" y="0"/>
                </a:lnTo>
                <a:lnTo>
                  <a:pt x="0" y="229870"/>
                </a:lnTo>
                <a:lnTo>
                  <a:pt x="236220" y="229870"/>
                </a:lnTo>
                <a:lnTo>
                  <a:pt x="236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4739" y="6370320"/>
            <a:ext cx="236220" cy="231140"/>
          </a:xfrm>
          <a:custGeom>
            <a:avLst/>
            <a:gdLst/>
            <a:ahLst/>
            <a:cxnLst/>
            <a:rect l="l" t="t" r="r" b="b"/>
            <a:pathLst>
              <a:path w="236219" h="231140">
                <a:moveTo>
                  <a:pt x="236219" y="0"/>
                </a:moveTo>
                <a:lnTo>
                  <a:pt x="0" y="0"/>
                </a:lnTo>
                <a:lnTo>
                  <a:pt x="0" y="231139"/>
                </a:lnTo>
                <a:lnTo>
                  <a:pt x="236219" y="231139"/>
                </a:lnTo>
                <a:lnTo>
                  <a:pt x="2362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81350" y="6370320"/>
            <a:ext cx="389890" cy="231140"/>
          </a:xfrm>
          <a:custGeom>
            <a:avLst/>
            <a:gdLst/>
            <a:ahLst/>
            <a:cxnLst/>
            <a:rect l="l" t="t" r="r" b="b"/>
            <a:pathLst>
              <a:path w="389889" h="231140">
                <a:moveTo>
                  <a:pt x="389889" y="0"/>
                </a:moveTo>
                <a:lnTo>
                  <a:pt x="0" y="0"/>
                </a:lnTo>
                <a:lnTo>
                  <a:pt x="0" y="231139"/>
                </a:lnTo>
                <a:lnTo>
                  <a:pt x="389889" y="231139"/>
                </a:lnTo>
                <a:lnTo>
                  <a:pt x="389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07439" y="6902450"/>
            <a:ext cx="133350" cy="229870"/>
          </a:xfrm>
          <a:custGeom>
            <a:avLst/>
            <a:gdLst/>
            <a:ahLst/>
            <a:cxnLst/>
            <a:rect l="l" t="t" r="r" b="b"/>
            <a:pathLst>
              <a:path w="133350" h="229870">
                <a:moveTo>
                  <a:pt x="133350" y="0"/>
                </a:moveTo>
                <a:lnTo>
                  <a:pt x="0" y="0"/>
                </a:lnTo>
                <a:lnTo>
                  <a:pt x="0" y="229870"/>
                </a:lnTo>
                <a:lnTo>
                  <a:pt x="133350" y="22987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107439" y="7433309"/>
            <a:ext cx="133350" cy="231140"/>
          </a:xfrm>
          <a:custGeom>
            <a:avLst/>
            <a:gdLst/>
            <a:ahLst/>
            <a:cxnLst/>
            <a:rect l="l" t="t" r="r" b="b"/>
            <a:pathLst>
              <a:path w="133350" h="231140">
                <a:moveTo>
                  <a:pt x="133350" y="0"/>
                </a:moveTo>
                <a:lnTo>
                  <a:pt x="0" y="0"/>
                </a:lnTo>
                <a:lnTo>
                  <a:pt x="0" y="231140"/>
                </a:lnTo>
                <a:lnTo>
                  <a:pt x="133350" y="231140"/>
                </a:lnTo>
                <a:lnTo>
                  <a:pt x="1333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720090" y="539750"/>
          <a:ext cx="6125210" cy="9442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3060"/>
                <a:gridCol w="808990"/>
                <a:gridCol w="4963160"/>
              </a:tblGrid>
              <a:tr h="30099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번호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명칭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기능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설명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250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①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표시부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측정치,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상황이나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에러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등이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 marR="78105">
                        <a:lnSpc>
                          <a:spcPts val="1820"/>
                        </a:lnSpc>
                        <a:spcBef>
                          <a:spcPts val="14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SS-10Z일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상단에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표시되고,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하단에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SS-10F일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농도만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86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②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POWER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ON/OFF를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551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③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MODE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각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종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모드의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전환을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MODE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스위치를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누를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때마다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 ⇒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모드2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⇒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모드3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⇒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...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 ⇒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모드6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⇒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모드1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⇒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...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순서로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algn="r" marR="56515">
                        <a:lnSpc>
                          <a:spcPct val="100000"/>
                        </a:lnSpc>
                        <a:spcBef>
                          <a:spcPts val="1110"/>
                        </a:spcBef>
                        <a:tabLst>
                          <a:tab pos="247967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예) ①식품•유업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 A	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(※오니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특성에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따라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이러한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수동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algn="r" marR="78740">
                        <a:lnSpc>
                          <a:spcPct val="100000"/>
                        </a:lnSpc>
                        <a:spcBef>
                          <a:spcPts val="550"/>
                        </a:spcBef>
                        <a:tabLst>
                          <a:tab pos="229298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②식품•유업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 B	분석치와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비교해서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±10%범위에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들어가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algn="r" marR="29209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229298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③하수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처리•합병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정화조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	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있으므로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수동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분석(중량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3520">
                        <a:lnSpc>
                          <a:spcPct val="100000"/>
                        </a:lnSpc>
                        <a:spcBef>
                          <a:spcPts val="550"/>
                        </a:spcBef>
                        <a:tabLst>
                          <a:tab pos="251650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④배설물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처리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	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법)을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적절하게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SPAN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교정이나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3520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251650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⑤침전수조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농축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 A	간점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교정을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하세요.)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2235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⑥침전수조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농축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오니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B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86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④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1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MEMO.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측정치를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저장할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250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781050">
                        <a:lnSpc>
                          <a:spcPct val="143700"/>
                        </a:lnSpc>
                        <a:spcBef>
                          <a:spcPts val="250"/>
                        </a:spcBef>
                        <a:tabLst>
                          <a:tab pos="2546985" algn="l"/>
                        </a:tabLst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저장한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화면에서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돌아갈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사용합니다.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교정과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설정을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취소할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	스위치를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 marR="1261110">
                        <a:lnSpc>
                          <a:spcPct val="1437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 모드 중에는 백라이트를 점등시킬 때에 사용합니다 .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그리고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백라이트는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점멸하고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10초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후면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자동적으로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꺼집니다.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⑥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CAL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492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교정이나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확정을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그리고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CAL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스위치와 </a:t>
                      </a:r>
                      <a:r>
                        <a:rPr dirty="0" sz="1050" spc="-5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MODE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스위치를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동시에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길게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누르면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교정/설정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들어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갑니다.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86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⑦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▲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4953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저장한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데이터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번호가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큰쪽으로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변화시켜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합니다.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교정/설정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중에는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수치를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위로</a:t>
                      </a:r>
                      <a:r>
                        <a:rPr dirty="0" sz="1050" spc="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변화시킵니다.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⑧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▼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스위치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marR="182880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저장한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데이터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번호가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작은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쪽으로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변화시켜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합니다.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교정/설정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중에는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수치를</a:t>
                      </a:r>
                      <a:r>
                        <a:rPr dirty="0" sz="1050" spc="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밑으로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변화시킵니다.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⑨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15240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커넥터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r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e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c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ept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a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cle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접속한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커넥터입니다.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커넥터는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절연성이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높아야하므로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더럽히거나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물이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묻지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않게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주의하세요.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⑩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52069">
                        <a:lnSpc>
                          <a:spcPct val="143700"/>
                        </a:lnSpc>
                        <a:spcBef>
                          <a:spcPts val="2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전지뚜껑 </a:t>
                      </a:r>
                      <a:r>
                        <a:rPr dirty="0" sz="1050" spc="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고정용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나사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3175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교환은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마이너스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드라이버나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동전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등을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사용하여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나사를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푸세요.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91869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⑪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전지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뚜껑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이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안에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들어가있습니다.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건전지는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단4알칼리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건전지를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3개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6830" marR="49530">
                        <a:lnSpc>
                          <a:spcPts val="1820"/>
                        </a:lnSpc>
                        <a:spcBef>
                          <a:spcPts val="145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장기간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사용하지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않는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경우에는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액이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새는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것을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방지하기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위하여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건전지를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빼두세요.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7439" y="5147309"/>
            <a:ext cx="675640" cy="16128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659" y="593090"/>
            <a:ext cx="674370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5">
                <a:latin typeface="맑은 고딕"/>
                <a:cs typeface="맑은 고딕"/>
              </a:rPr>
              <a:t>5-2</a:t>
            </a:r>
            <a:r>
              <a:rPr dirty="0" sz="1050" spc="-70">
                <a:latin typeface="맑은 고딕"/>
                <a:cs typeface="맑은 고딕"/>
              </a:rPr>
              <a:t> </a:t>
            </a:r>
            <a:r>
              <a:rPr dirty="0" sz="1050">
                <a:latin typeface="맑은 고딕"/>
                <a:cs typeface="맑은 고딕"/>
              </a:rPr>
              <a:t>표시부</a:t>
            </a:r>
            <a:endParaRPr sz="1050">
              <a:latin typeface="맑은 고딕"/>
              <a:cs typeface="맑은 고딕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4521" y="770890"/>
            <a:ext cx="3723014" cy="238061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716529" y="7462519"/>
            <a:ext cx="570230" cy="229870"/>
          </a:xfrm>
          <a:custGeom>
            <a:avLst/>
            <a:gdLst/>
            <a:ahLst/>
            <a:cxnLst/>
            <a:rect l="l" t="t" r="r" b="b"/>
            <a:pathLst>
              <a:path w="570229" h="229870">
                <a:moveTo>
                  <a:pt x="570230" y="0"/>
                </a:moveTo>
                <a:lnTo>
                  <a:pt x="0" y="0"/>
                </a:lnTo>
                <a:lnTo>
                  <a:pt x="0" y="229869"/>
                </a:lnTo>
                <a:lnTo>
                  <a:pt x="570230" y="229869"/>
                </a:lnTo>
                <a:lnTo>
                  <a:pt x="570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20090" y="3161029"/>
          <a:ext cx="6125210" cy="6202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3060"/>
                <a:gridCol w="1551940"/>
                <a:gridCol w="753110"/>
                <a:gridCol w="3467100"/>
              </a:tblGrid>
              <a:tr h="300990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번호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명칭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표시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기능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설명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①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40">
                          <a:latin typeface="맑은 고딕"/>
                          <a:cs typeface="맑은 고딕"/>
                        </a:rPr>
                        <a:t>“DATA”마크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0">
                          <a:latin typeface="맑은 고딕"/>
                          <a:cs typeface="맑은 고딕"/>
                        </a:rPr>
                        <a:t>DATA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측정치가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75">
                          <a:latin typeface="맑은 고딕"/>
                          <a:cs typeface="맑은 고딕"/>
                        </a:rPr>
                        <a:t>저장되♘을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②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모드/데이터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번호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표시부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모드가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저장된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데이터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번호가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③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25">
                          <a:latin typeface="맑은 고딕"/>
                          <a:cs typeface="맑은 고딕"/>
                        </a:rPr>
                        <a:t>“CAL”A마크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CAL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시에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④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“S”마크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S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검출기에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이상이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있는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경우에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⑤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“ERR”마크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ERR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각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종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에러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표시를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2301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⑥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20">
                          <a:latin typeface="맑은 고딕"/>
                          <a:cs typeface="맑은 고딕"/>
                        </a:rPr>
                        <a:t>“ALMH”마크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ALMH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marR="353060">
                        <a:lnSpc>
                          <a:spcPct val="144400"/>
                        </a:lnSpc>
                        <a:spcBef>
                          <a:spcPts val="229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경보치의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설정을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“ALM”이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 </a:t>
                      </a:r>
                      <a:r>
                        <a:rPr dirty="0" sz="1050" spc="-3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계면에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도달하면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“ALM”이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점멸합니다.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2점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교정(SPAN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시)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“H”가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3점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교정(중간점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1시)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“L”이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4점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교정(중간전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2시)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1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“M”이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29209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⑦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배터리</a:t>
                      </a:r>
                      <a:r>
                        <a:rPr dirty="0" sz="1050" spc="-5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전지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잔량이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⑧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“MODE”마크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MODE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모드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⑨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“C”마크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C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미리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입력한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검량선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이외로</a:t>
                      </a:r>
                      <a:r>
                        <a:rPr dirty="0" sz="105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교정했을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⑩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“MEMORY”마크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1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MEMORY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측정치를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저장했을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때에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448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⑪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MLSS표시부(상단)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⑫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“x10”마크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X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10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X</a:t>
                      </a:r>
                      <a:r>
                        <a:rPr dirty="0" sz="105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10</a:t>
                      </a:r>
                      <a:r>
                        <a:rPr dirty="0" sz="105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표시입니다.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35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“mg/ℓ”마크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mg/ℓ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MLSS</a:t>
                      </a:r>
                      <a:r>
                        <a:rPr dirty="0" sz="1050" spc="-2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단위를</a:t>
                      </a:r>
                      <a:r>
                        <a:rPr dirty="0" sz="105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표시합니다.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⑭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계면(수심)</a:t>
                      </a:r>
                      <a:r>
                        <a:rPr dirty="0" sz="105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표시부(하단)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계면(수위)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측정치를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표시합니다.(SS-10Z만)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033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⑮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5">
                          <a:latin typeface="맑은 고딕"/>
                          <a:cs typeface="맑은 고딕"/>
                        </a:rPr>
                        <a:t>“m”마크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m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>
                          <a:latin typeface="맑은 고딕"/>
                          <a:cs typeface="맑은 고딕"/>
                        </a:rPr>
                        <a:t>계면(수위)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>
                          <a:latin typeface="맑은 고딕"/>
                          <a:cs typeface="맑은 고딕"/>
                        </a:rPr>
                        <a:t>단위를</a:t>
                      </a:r>
                      <a:r>
                        <a:rPr dirty="0" sz="1050" spc="-2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5">
                          <a:latin typeface="맑은 고딕"/>
                          <a:cs typeface="맑은 고딕"/>
                        </a:rPr>
                        <a:t>표시합니다.(SS-10Z만)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10160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77489" y="3798570"/>
            <a:ext cx="436285" cy="34228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11450" y="6456679"/>
            <a:ext cx="569626" cy="32323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60650" y="7763509"/>
            <a:ext cx="673239" cy="24652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668270" y="8690609"/>
            <a:ext cx="654721" cy="333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2024-08-13T21:51:49Z</dcterms:created>
  <dcterms:modified xsi:type="dcterms:W3CDTF">2024-08-13T21:51:49Z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2011-07-26T00:00:00Z</vt:filetime>
  </property>
  <property fmtid="{D5CDD505-2E9C-101B-9397-08002B2CF9AE}" pid="3" name="Creator">
    <vt:lpwstr>Writer</vt:lpwstr>
  </property>
  <property fmtid="{D5CDD505-2E9C-101B-9397-08002B2CF9AE}" pid="4" name="LastSaved">
    <vt:filetime>2024-08-13T00:00:00Z</vt:filetime>
  </property>
</Properties>
</file>