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7556500" cy="10693400"/>
  <p:notesSz cx="7556500" cy="106934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283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Version</a:t>
            </a:r>
            <a:r>
              <a:rPr spc="-30" dirty="0"/>
              <a:t> </a:t>
            </a:r>
            <a:r>
              <a:rPr spc="-5" dirty="0"/>
              <a:t>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Update:</a:t>
            </a:r>
            <a:r>
              <a:rPr spc="-15" dirty="0"/>
              <a:t> </a:t>
            </a:r>
            <a:r>
              <a:rPr spc="-5" dirty="0"/>
              <a:t>August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Version</a:t>
            </a:r>
            <a:r>
              <a:rPr spc="-30" dirty="0"/>
              <a:t> </a:t>
            </a:r>
            <a:r>
              <a:rPr spc="-5" dirty="0"/>
              <a:t>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Update:</a:t>
            </a:r>
            <a:r>
              <a:rPr spc="-15" dirty="0"/>
              <a:t> </a:t>
            </a:r>
            <a:r>
              <a:rPr spc="-5" dirty="0"/>
              <a:t>August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Version</a:t>
            </a:r>
            <a:r>
              <a:rPr spc="-30" dirty="0"/>
              <a:t> </a:t>
            </a:r>
            <a:r>
              <a:rPr spc="-5" dirty="0"/>
              <a:t>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Update:</a:t>
            </a:r>
            <a:r>
              <a:rPr spc="-15" dirty="0"/>
              <a:t> </a:t>
            </a:r>
            <a:r>
              <a:rPr spc="-5" dirty="0"/>
              <a:t>August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Version</a:t>
            </a:r>
            <a:r>
              <a:rPr spc="-30" dirty="0"/>
              <a:t> </a:t>
            </a:r>
            <a:r>
              <a:rPr spc="-5" dirty="0"/>
              <a:t>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Update:</a:t>
            </a:r>
            <a:r>
              <a:rPr spc="-15" dirty="0"/>
              <a:t> </a:t>
            </a:r>
            <a:r>
              <a:rPr spc="-5" dirty="0"/>
              <a:t>August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Version</a:t>
            </a:r>
            <a:r>
              <a:rPr spc="-30" dirty="0"/>
              <a:t> </a:t>
            </a:r>
            <a:r>
              <a:rPr spc="-5" dirty="0"/>
              <a:t>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Update:</a:t>
            </a:r>
            <a:r>
              <a:rPr spc="-15" dirty="0"/>
              <a:t> </a:t>
            </a:r>
            <a:r>
              <a:rPr spc="-5" dirty="0"/>
              <a:t>August</a:t>
            </a:r>
            <a:r>
              <a:rPr spc="-20" dirty="0"/>
              <a:t> </a:t>
            </a:r>
            <a:r>
              <a:rPr spc="-5" dirty="0"/>
              <a:t>2018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51459" y="222249"/>
            <a:ext cx="1800225" cy="55943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4141470" y="168274"/>
            <a:ext cx="3105150" cy="54292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058661" y="9905346"/>
            <a:ext cx="1100454" cy="28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808080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버전 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업데이트: 2018년 8월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78046" y="9944868"/>
            <a:ext cx="21717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0361" y="1599946"/>
            <a:ext cx="3749675" cy="6819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2585"/>
              </a:lnSpc>
              <a:spcBef>
                <a:spcPts val="95"/>
              </a:spcBef>
            </a:pPr>
            <a:r>
              <a:rPr sz="2200" spc="-5" dirty="0">
                <a:latin typeface="Arial"/>
                <a:cs typeface="Arial"/>
              </a:rPr>
              <a:t>CTZN 수치 센서</a:t>
            </a:r>
            <a:endParaRPr sz="2200">
              <a:latin typeface="Arial"/>
              <a:cs typeface="Arial"/>
            </a:endParaRPr>
          </a:p>
          <a:p>
            <a:pPr marL="3175" algn="ctr">
              <a:lnSpc>
                <a:spcPts val="2585"/>
              </a:lnSpc>
            </a:pPr>
            <a:r>
              <a:rPr sz="2200" spc="-5" dirty="0">
                <a:latin typeface="Arial"/>
                <a:cs typeface="Arial"/>
              </a:rPr>
              <a:t>사용자 </a:t>
            </a:r>
            <a:r>
              <a:rPr sz="2200" dirty="0">
                <a:latin typeface="Arial"/>
                <a:cs typeface="Arial"/>
              </a:rPr>
              <a:t>설명서</a:t>
            </a:r>
            <a:endParaRPr sz="22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79357" y="2887344"/>
            <a:ext cx="1890656" cy="3594043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xfrm>
            <a:off x="5454650" y="9905347"/>
            <a:ext cx="1704465" cy="274819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버전 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업데이트: 2018년 8월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1</a:t>
            </a:fld>
            <a:endParaRPr spc="-5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78839"/>
            <a:ext cx="6472886" cy="1843453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1645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4.1.2 </a:t>
            </a:r>
            <a:r>
              <a:rPr sz="1000" spc="-5" dirty="0">
                <a:latin typeface="Arial"/>
                <a:cs typeface="Arial"/>
              </a:rPr>
              <a:t>PVC 파이프 장착용 액세서리.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모든 조립 시스템에는 직경 90mm 파이프에 부착할 수 있는 어댑터(및 적절한 조인트)와 </a:t>
            </a:r>
            <a:r>
              <a:rPr sz="1000" spc="225" dirty="0">
                <a:latin typeface="Arial"/>
                <a:cs typeface="Arial"/>
              </a:rPr>
              <a:t>1T의 </a:t>
            </a:r>
            <a:r>
              <a:rPr sz="1000" spc="-5" dirty="0">
                <a:latin typeface="Arial"/>
                <a:cs typeface="Arial"/>
              </a:rPr>
              <a:t>조립품(CTZN 센서의 </a:t>
            </a:r>
            <a:r>
              <a:rPr sz="1000" dirty="0">
                <a:latin typeface="Arial"/>
                <a:cs typeface="Arial"/>
              </a:rPr>
              <a:t>경우 </a:t>
            </a:r>
            <a:r>
              <a:rPr sz="1000" spc="-5" dirty="0">
                <a:latin typeface="Arial"/>
                <a:cs typeface="Arial"/>
              </a:rPr>
              <a:t>90°)이 함께 배송됩니다. 특수 설계 유형으로 센서에 정확한 유입을 보장하여 </a:t>
            </a:r>
            <a:r>
              <a:rPr sz="1000" dirty="0">
                <a:latin typeface="Arial"/>
                <a:cs typeface="Arial"/>
              </a:rPr>
              <a:t>잘못된 측정을 </a:t>
            </a:r>
            <a:r>
              <a:rPr sz="1000" spc="-5" dirty="0">
                <a:latin typeface="Arial"/>
                <a:cs typeface="Arial"/>
              </a:rPr>
              <a:t>방지합니다.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배관 설정을 </a:t>
            </a:r>
            <a:r>
              <a:rPr sz="1000" spc="-10" dirty="0">
                <a:latin typeface="Arial"/>
                <a:cs typeface="Arial"/>
              </a:rPr>
              <a:t>계획할 </a:t>
            </a:r>
            <a:r>
              <a:rPr sz="1000" spc="-5" dirty="0">
                <a:latin typeface="Arial"/>
                <a:cs typeface="Arial"/>
              </a:rPr>
              <a:t>때 다음 사항에 유의하세요:</a:t>
            </a:r>
            <a:endParaRPr sz="1000" dirty="0">
              <a:latin typeface="Arial"/>
              <a:cs typeface="Arial"/>
            </a:endParaRPr>
          </a:p>
          <a:p>
            <a:pPr marL="12700" marR="594360">
              <a:lnSpc>
                <a:spcPts val="1150"/>
              </a:lnSpc>
              <a:spcBef>
                <a:spcPts val="60"/>
              </a:spcBef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피팅은 센서 또는 피팅 자체를 </a:t>
            </a:r>
            <a:r>
              <a:rPr sz="1000" dirty="0">
                <a:latin typeface="Arial"/>
                <a:cs typeface="Arial"/>
              </a:rPr>
              <a:t>정기적으로 </a:t>
            </a:r>
            <a:r>
              <a:rPr sz="1000" spc="-5" dirty="0">
                <a:latin typeface="Arial"/>
                <a:cs typeface="Arial"/>
              </a:rPr>
              <a:t>유지 관리하고 청소할 수 </a:t>
            </a:r>
            <a:r>
              <a:rPr sz="1000" dirty="0">
                <a:latin typeface="Arial"/>
                <a:cs typeface="Arial"/>
              </a:rPr>
              <a:t>있도록 </a:t>
            </a:r>
            <a:r>
              <a:rPr sz="1000" spc="-5" dirty="0">
                <a:latin typeface="Arial"/>
                <a:cs typeface="Arial"/>
              </a:rPr>
              <a:t>쉽게 접근할 수 </a:t>
            </a:r>
            <a:r>
              <a:rPr sz="1000" dirty="0">
                <a:latin typeface="Arial"/>
                <a:cs typeface="Arial"/>
              </a:rPr>
              <a:t>있어야 합니다.</a:t>
            </a:r>
          </a:p>
          <a:p>
            <a:pPr marL="12700" marR="654685">
              <a:lnSpc>
                <a:spcPts val="1140"/>
              </a:lnSpc>
              <a:spcBef>
                <a:spcPts val="10"/>
              </a:spcBef>
              <a:buChar char="•"/>
              <a:tabLst>
                <a:tab pos="88900" algn="l"/>
              </a:tabLst>
            </a:pPr>
            <a:r>
              <a:rPr sz="1000" spc="-10" dirty="0">
                <a:latin typeface="Arial"/>
                <a:cs typeface="Arial"/>
              </a:rPr>
              <a:t>우회 </a:t>
            </a:r>
            <a:r>
              <a:rPr sz="1000" spc="-5" dirty="0">
                <a:latin typeface="Arial"/>
                <a:cs typeface="Arial"/>
              </a:rPr>
              <a:t>측정을 권장합니다. 차단 밸브를 사용하여 센서를 제거할 </a:t>
            </a:r>
            <a:r>
              <a:rPr sz="1000" dirty="0">
                <a:latin typeface="Arial"/>
                <a:cs typeface="Arial"/>
              </a:rPr>
              <a:t>수 있어야 </a:t>
            </a:r>
            <a:r>
              <a:rPr sz="1000" spc="-5" dirty="0">
                <a:latin typeface="Arial"/>
                <a:cs typeface="Arial"/>
              </a:rPr>
              <a:t>합니다.</a:t>
            </a:r>
            <a:endParaRPr sz="1000" dirty="0">
              <a:latin typeface="Arial"/>
              <a:cs typeface="Arial"/>
            </a:endParaRPr>
          </a:p>
          <a:p>
            <a:pPr marL="12700" marR="694690">
              <a:lnSpc>
                <a:spcPts val="1150"/>
              </a:lnSpc>
              <a:spcBef>
                <a:spcPts val="5"/>
              </a:spcBef>
              <a:buChar char="•"/>
              <a:tabLst>
                <a:tab pos="88900" algn="l"/>
              </a:tabLst>
            </a:pPr>
            <a:r>
              <a:rPr sz="1000" spc="-5" dirty="0">
                <a:latin typeface="Arial"/>
                <a:cs typeface="Arial"/>
              </a:rPr>
              <a:t>압력 및/또는 온도와 </a:t>
            </a:r>
            <a:r>
              <a:rPr sz="1000" spc="-10" dirty="0">
                <a:latin typeface="Arial"/>
                <a:cs typeface="Arial"/>
              </a:rPr>
              <a:t>관련된 </a:t>
            </a:r>
            <a:r>
              <a:rPr sz="1000" spc="-5" dirty="0">
                <a:latin typeface="Arial"/>
                <a:cs typeface="Arial"/>
              </a:rPr>
              <a:t>시스템으로 작업할 </a:t>
            </a:r>
            <a:r>
              <a:rPr sz="1000" dirty="0">
                <a:latin typeface="Arial"/>
                <a:cs typeface="Arial"/>
              </a:rPr>
              <a:t>때는 </a:t>
            </a:r>
            <a:r>
              <a:rPr sz="1000" spc="-5" dirty="0">
                <a:latin typeface="Arial"/>
                <a:cs typeface="Arial"/>
              </a:rPr>
              <a:t>피팅과 센서가 모든 관련 요구 사항을 </a:t>
            </a:r>
            <a:r>
              <a:rPr sz="1000" dirty="0">
                <a:latin typeface="Arial"/>
                <a:cs typeface="Arial"/>
              </a:rPr>
              <a:t>충족하는지 </a:t>
            </a:r>
            <a:r>
              <a:rPr sz="1000" spc="-5" dirty="0">
                <a:latin typeface="Arial"/>
                <a:cs typeface="Arial"/>
              </a:rPr>
              <a:t>확인하십시오.</a:t>
            </a:r>
            <a:endParaRPr sz="1000" dirty="0">
              <a:latin typeface="Arial"/>
              <a:cs typeface="Arial"/>
            </a:endParaRPr>
          </a:p>
          <a:p>
            <a:pPr marL="12700" marR="598805">
              <a:lnSpc>
                <a:spcPts val="1150"/>
              </a:lnSpc>
              <a:spcBef>
                <a:spcPts val="5"/>
              </a:spcBef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시스템 </a:t>
            </a:r>
            <a:r>
              <a:rPr sz="1000" spc="-10" dirty="0">
                <a:latin typeface="Arial"/>
                <a:cs typeface="Arial"/>
              </a:rPr>
              <a:t>설계자는 </a:t>
            </a:r>
            <a:r>
              <a:rPr sz="1000" spc="-5" dirty="0">
                <a:latin typeface="Arial"/>
                <a:cs typeface="Arial"/>
              </a:rPr>
              <a:t>피팅과 센서의 재료가 </a:t>
            </a:r>
            <a:r>
              <a:rPr sz="1000" dirty="0">
                <a:latin typeface="Arial"/>
                <a:cs typeface="Arial"/>
              </a:rPr>
              <a:t>측정에 </a:t>
            </a:r>
            <a:r>
              <a:rPr sz="1000" spc="-5" dirty="0">
                <a:latin typeface="Arial"/>
                <a:cs typeface="Arial"/>
              </a:rPr>
              <a:t>적합한지 확인해야 합니다(예</a:t>
            </a:r>
            <a:r>
              <a:rPr sz="1000" dirty="0">
                <a:latin typeface="Arial"/>
                <a:cs typeface="Arial"/>
              </a:rPr>
              <a:t>: </a:t>
            </a:r>
            <a:r>
              <a:rPr sz="1000" spc="-5" dirty="0">
                <a:latin typeface="Arial"/>
                <a:cs typeface="Arial"/>
              </a:rPr>
              <a:t>화학적 호환성).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64" y="6655688"/>
            <a:ext cx="5221605" cy="9074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5318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CTZN 센서용 마운팅 시스템(</a:t>
            </a:r>
            <a:r>
              <a:rPr sz="1000" b="1" spc="-5" dirty="0">
                <a:latin typeface="Arial"/>
                <a:cs typeface="Arial"/>
              </a:rPr>
              <a:t>PF-ACC-M-00001)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17475" indent="-105410">
              <a:lnSpc>
                <a:spcPts val="1170"/>
              </a:lnSpc>
              <a:buAutoNum type="arabicPlain"/>
              <a:tabLst>
                <a:tab pos="118110" algn="l"/>
              </a:tabLst>
            </a:pPr>
            <a:r>
              <a:rPr sz="1000" spc="-10" dirty="0">
                <a:latin typeface="Arial"/>
                <a:cs typeface="Arial"/>
              </a:rPr>
              <a:t>PVC </a:t>
            </a:r>
            <a:r>
              <a:rPr sz="1000" dirty="0">
                <a:latin typeface="Arial"/>
                <a:cs typeface="Arial"/>
              </a:rPr>
              <a:t>플로우 </a:t>
            </a:r>
            <a:r>
              <a:rPr sz="1000" spc="-5" dirty="0">
                <a:latin typeface="Arial"/>
                <a:cs typeface="Arial"/>
              </a:rPr>
              <a:t>피팅</a:t>
            </a:r>
            <a:r>
              <a:rPr sz="1000" dirty="0">
                <a:latin typeface="Arial"/>
                <a:cs typeface="Arial"/>
              </a:rPr>
              <a:t>(3)</a:t>
            </a:r>
            <a:r>
              <a:rPr sz="1000" spc="-5" dirty="0">
                <a:latin typeface="Arial"/>
                <a:cs typeface="Arial"/>
              </a:rPr>
              <a:t>에서 유니온 너트</a:t>
            </a:r>
            <a:r>
              <a:rPr sz="1000" spc="5" dirty="0">
                <a:latin typeface="Arial"/>
                <a:cs typeface="Arial"/>
              </a:rPr>
              <a:t>(2)</a:t>
            </a:r>
            <a:r>
              <a:rPr sz="1000" spc="-15" dirty="0">
                <a:latin typeface="Arial"/>
                <a:cs typeface="Arial"/>
              </a:rPr>
              <a:t>를 </a:t>
            </a:r>
            <a:r>
              <a:rPr sz="1000" spc="-5" dirty="0">
                <a:latin typeface="Arial"/>
                <a:cs typeface="Arial"/>
              </a:rPr>
              <a:t>풉니다.</a:t>
            </a:r>
            <a:endParaRPr sz="1000">
              <a:latin typeface="Arial"/>
              <a:cs typeface="Arial"/>
            </a:endParaRPr>
          </a:p>
          <a:p>
            <a:pPr marL="118110" indent="-106045">
              <a:lnSpc>
                <a:spcPts val="1145"/>
              </a:lnSpc>
              <a:buAutoNum type="arabicPlain"/>
              <a:tabLst>
                <a:tab pos="118745" algn="l"/>
              </a:tabLst>
            </a:pPr>
            <a:r>
              <a:rPr sz="1000" spc="-5" dirty="0">
                <a:latin typeface="Arial"/>
                <a:cs typeface="Arial"/>
              </a:rPr>
              <a:t>피팅의 유니온 너트를 통해 센서 </a:t>
            </a:r>
            <a:r>
              <a:rPr sz="1000" dirty="0">
                <a:latin typeface="Arial"/>
                <a:cs typeface="Arial"/>
              </a:rPr>
              <a:t>케이블을 </a:t>
            </a:r>
            <a:r>
              <a:rPr sz="1000" spc="-5" dirty="0">
                <a:latin typeface="Arial"/>
                <a:cs typeface="Arial"/>
              </a:rPr>
              <a:t>안내합니다.</a:t>
            </a: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55"/>
              </a:spcBef>
              <a:buAutoNum type="arabicPlain"/>
              <a:tabLst>
                <a:tab pos="118110" algn="l"/>
              </a:tabLst>
            </a:pPr>
            <a:r>
              <a:rPr sz="1000" spc="-5" dirty="0">
                <a:latin typeface="Arial"/>
                <a:cs typeface="Arial"/>
              </a:rPr>
              <a:t>센서</a:t>
            </a:r>
            <a:r>
              <a:rPr sz="1000" dirty="0">
                <a:latin typeface="Arial"/>
                <a:cs typeface="Arial"/>
              </a:rPr>
              <a:t>(1)를 </a:t>
            </a:r>
            <a:r>
              <a:rPr sz="1000" spc="-5" dirty="0">
                <a:latin typeface="Arial"/>
                <a:cs typeface="Arial"/>
              </a:rPr>
              <a:t>위 가운데 이미지에 표시된 </a:t>
            </a:r>
            <a:r>
              <a:rPr sz="1000" dirty="0">
                <a:latin typeface="Arial"/>
                <a:cs typeface="Arial"/>
              </a:rPr>
              <a:t>위치까지 </a:t>
            </a:r>
            <a:r>
              <a:rPr sz="1000" spc="-5" dirty="0">
                <a:latin typeface="Arial"/>
                <a:cs typeface="Arial"/>
              </a:rPr>
              <a:t>피팅에 삽입합니다.  4 유니온 너트를 피팅에 </a:t>
            </a:r>
            <a:r>
              <a:rPr sz="1000" dirty="0">
                <a:latin typeface="Arial"/>
                <a:cs typeface="Arial"/>
              </a:rPr>
              <a:t>스톱까지 조입니다.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676650" y="5083682"/>
            <a:ext cx="946150" cy="643255"/>
          </a:xfrm>
          <a:custGeom>
            <a:avLst/>
            <a:gdLst/>
            <a:ahLst/>
            <a:cxnLst/>
            <a:rect l="l" t="t" r="r" b="b"/>
            <a:pathLst>
              <a:path w="946150" h="643254">
                <a:moveTo>
                  <a:pt x="945515" y="598297"/>
                </a:moveTo>
                <a:lnTo>
                  <a:pt x="602615" y="598792"/>
                </a:lnTo>
                <a:lnTo>
                  <a:pt x="602615" y="567055"/>
                </a:lnTo>
                <a:lnTo>
                  <a:pt x="526415" y="605282"/>
                </a:lnTo>
                <a:lnTo>
                  <a:pt x="602615" y="643255"/>
                </a:lnTo>
                <a:lnTo>
                  <a:pt x="602615" y="611505"/>
                </a:lnTo>
                <a:lnTo>
                  <a:pt x="945515" y="610997"/>
                </a:lnTo>
                <a:lnTo>
                  <a:pt x="945515" y="598297"/>
                </a:lnTo>
                <a:close/>
              </a:path>
              <a:path w="946150" h="643254">
                <a:moveTo>
                  <a:pt x="945642" y="35052"/>
                </a:moveTo>
                <a:lnTo>
                  <a:pt x="945388" y="22352"/>
                </a:lnTo>
                <a:lnTo>
                  <a:pt x="76123" y="31750"/>
                </a:lnTo>
                <a:lnTo>
                  <a:pt x="75819" y="0"/>
                </a:lnTo>
                <a:lnTo>
                  <a:pt x="0" y="38862"/>
                </a:lnTo>
                <a:lnTo>
                  <a:pt x="76581" y="76200"/>
                </a:lnTo>
                <a:lnTo>
                  <a:pt x="76263" y="44577"/>
                </a:lnTo>
                <a:lnTo>
                  <a:pt x="76250" y="44450"/>
                </a:lnTo>
                <a:lnTo>
                  <a:pt x="945642" y="3505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022090" y="4526787"/>
            <a:ext cx="568960" cy="76200"/>
          </a:xfrm>
          <a:custGeom>
            <a:avLst/>
            <a:gdLst/>
            <a:ahLst/>
            <a:cxnLst/>
            <a:rect l="l" t="t" r="r" b="b"/>
            <a:pathLst>
              <a:path w="568960" h="76200">
                <a:moveTo>
                  <a:pt x="76200" y="0"/>
                </a:moveTo>
                <a:lnTo>
                  <a:pt x="0" y="38226"/>
                </a:lnTo>
                <a:lnTo>
                  <a:pt x="76200" y="76200"/>
                </a:lnTo>
                <a:lnTo>
                  <a:pt x="76200" y="44450"/>
                </a:lnTo>
                <a:lnTo>
                  <a:pt x="63500" y="44450"/>
                </a:lnTo>
                <a:lnTo>
                  <a:pt x="63500" y="31750"/>
                </a:lnTo>
                <a:lnTo>
                  <a:pt x="76200" y="31737"/>
                </a:lnTo>
                <a:lnTo>
                  <a:pt x="76200" y="0"/>
                </a:lnTo>
                <a:close/>
              </a:path>
              <a:path w="568960" h="76200">
                <a:moveTo>
                  <a:pt x="76200" y="31737"/>
                </a:moveTo>
                <a:lnTo>
                  <a:pt x="63500" y="31750"/>
                </a:lnTo>
                <a:lnTo>
                  <a:pt x="63500" y="44450"/>
                </a:lnTo>
                <a:lnTo>
                  <a:pt x="76200" y="44437"/>
                </a:lnTo>
                <a:lnTo>
                  <a:pt x="76200" y="31737"/>
                </a:lnTo>
                <a:close/>
              </a:path>
              <a:path w="568960" h="76200">
                <a:moveTo>
                  <a:pt x="76200" y="44437"/>
                </a:moveTo>
                <a:lnTo>
                  <a:pt x="63500" y="44450"/>
                </a:lnTo>
                <a:lnTo>
                  <a:pt x="76200" y="44450"/>
                </a:lnTo>
                <a:close/>
              </a:path>
              <a:path w="568960" h="76200">
                <a:moveTo>
                  <a:pt x="568960" y="31242"/>
                </a:moveTo>
                <a:lnTo>
                  <a:pt x="76200" y="31737"/>
                </a:lnTo>
                <a:lnTo>
                  <a:pt x="76200" y="44437"/>
                </a:lnTo>
                <a:lnTo>
                  <a:pt x="568960" y="43942"/>
                </a:lnTo>
                <a:lnTo>
                  <a:pt x="568960" y="3124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669916" y="4460875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701921" y="5017134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01921" y="5574919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044821" y="4476114"/>
            <a:ext cx="7810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CTZN 센서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09769" y="4768722"/>
            <a:ext cx="568325" cy="439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유니온 너트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000" spc="-5" dirty="0">
                <a:latin typeface="Arial"/>
                <a:cs typeface="Arial"/>
              </a:rPr>
              <a:t>어댑터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009769" y="5527675"/>
            <a:ext cx="12179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90mm 파이프 직경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985235" y="3864153"/>
            <a:ext cx="3003550" cy="2499360"/>
            <a:chOff x="1985235" y="3864153"/>
            <a:chExt cx="3003550" cy="2499360"/>
          </a:xfrm>
        </p:grpSpPr>
        <p:sp>
          <p:nvSpPr>
            <p:cNvPr id="13" name="object 13"/>
            <p:cNvSpPr/>
            <p:nvPr/>
          </p:nvSpPr>
          <p:spPr>
            <a:xfrm>
              <a:off x="3625073" y="5241917"/>
              <a:ext cx="19050" cy="102870"/>
            </a:xfrm>
            <a:custGeom>
              <a:avLst/>
              <a:gdLst/>
              <a:ahLst/>
              <a:cxnLst/>
              <a:rect l="l" t="t" r="r" b="b"/>
              <a:pathLst>
                <a:path w="19050" h="102870">
                  <a:moveTo>
                    <a:pt x="15182" y="72158"/>
                  </a:moveTo>
                  <a:lnTo>
                    <a:pt x="0" y="72158"/>
                  </a:lnTo>
                </a:path>
                <a:path w="19050" h="102870">
                  <a:moveTo>
                    <a:pt x="18872" y="59800"/>
                  </a:moveTo>
                  <a:lnTo>
                    <a:pt x="18872" y="0"/>
                  </a:lnTo>
                </a:path>
                <a:path w="19050" h="102870">
                  <a:moveTo>
                    <a:pt x="0" y="102540"/>
                  </a:moveTo>
                  <a:lnTo>
                    <a:pt x="0" y="59800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529866" y="4404593"/>
              <a:ext cx="232410" cy="1102360"/>
            </a:xfrm>
            <a:custGeom>
              <a:avLst/>
              <a:gdLst/>
              <a:ahLst/>
              <a:cxnLst/>
              <a:rect l="l" t="t" r="r" b="b"/>
              <a:pathLst>
                <a:path w="232410" h="1102360">
                  <a:moveTo>
                    <a:pt x="125208" y="799105"/>
                  </a:moveTo>
                  <a:lnTo>
                    <a:pt x="125208" y="645324"/>
                  </a:lnTo>
                </a:path>
                <a:path w="232410" h="1102360">
                  <a:moveTo>
                    <a:pt x="114502" y="816225"/>
                  </a:moveTo>
                  <a:lnTo>
                    <a:pt x="114502" y="799105"/>
                  </a:lnTo>
                </a:path>
                <a:path w="232410" h="1102360">
                  <a:moveTo>
                    <a:pt x="88735" y="794584"/>
                  </a:moveTo>
                  <a:lnTo>
                    <a:pt x="88735" y="816225"/>
                  </a:lnTo>
                  <a:lnTo>
                    <a:pt x="73734" y="816225"/>
                  </a:lnTo>
                </a:path>
                <a:path w="232410" h="1102360">
                  <a:moveTo>
                    <a:pt x="17178" y="538262"/>
                  </a:moveTo>
                  <a:lnTo>
                    <a:pt x="17178" y="17059"/>
                  </a:lnTo>
                </a:path>
                <a:path w="232410" h="1102360">
                  <a:moveTo>
                    <a:pt x="17178" y="17059"/>
                  </a:moveTo>
                  <a:lnTo>
                    <a:pt x="0" y="0"/>
                  </a:lnTo>
                </a:path>
                <a:path w="232410" h="1102360">
                  <a:moveTo>
                    <a:pt x="17178" y="570574"/>
                  </a:moveTo>
                  <a:lnTo>
                    <a:pt x="17178" y="538262"/>
                  </a:lnTo>
                </a:path>
                <a:path w="232410" h="1102360">
                  <a:moveTo>
                    <a:pt x="17178" y="837324"/>
                  </a:moveTo>
                  <a:lnTo>
                    <a:pt x="17178" y="591371"/>
                  </a:lnTo>
                </a:path>
                <a:path w="232410" h="1102360">
                  <a:moveTo>
                    <a:pt x="35203" y="816225"/>
                  </a:moveTo>
                  <a:lnTo>
                    <a:pt x="35203" y="794584"/>
                  </a:lnTo>
                </a:path>
                <a:path w="232410" h="1102360">
                  <a:moveTo>
                    <a:pt x="108030" y="645324"/>
                  </a:moveTo>
                  <a:lnTo>
                    <a:pt x="108030" y="440303"/>
                  </a:lnTo>
                </a:path>
                <a:path w="232410" h="1102360">
                  <a:moveTo>
                    <a:pt x="61757" y="448803"/>
                  </a:moveTo>
                  <a:lnTo>
                    <a:pt x="17178" y="448803"/>
                  </a:lnTo>
                </a:path>
                <a:path w="232410" h="1102360">
                  <a:moveTo>
                    <a:pt x="61757" y="448803"/>
                  </a:moveTo>
                  <a:lnTo>
                    <a:pt x="61757" y="736411"/>
                  </a:lnTo>
                </a:path>
                <a:path w="232410" h="1102360">
                  <a:moveTo>
                    <a:pt x="18025" y="736411"/>
                  </a:moveTo>
                  <a:lnTo>
                    <a:pt x="18025" y="816225"/>
                  </a:lnTo>
                </a:path>
                <a:path w="232410" h="1102360">
                  <a:moveTo>
                    <a:pt x="18025" y="736411"/>
                  </a:moveTo>
                  <a:lnTo>
                    <a:pt x="17178" y="736411"/>
                  </a:lnTo>
                </a:path>
                <a:path w="232410" h="1102360">
                  <a:moveTo>
                    <a:pt x="18025" y="816225"/>
                  </a:moveTo>
                  <a:lnTo>
                    <a:pt x="17178" y="816225"/>
                  </a:lnTo>
                </a:path>
                <a:path w="232410" h="1102360">
                  <a:moveTo>
                    <a:pt x="100348" y="440303"/>
                  </a:moveTo>
                  <a:lnTo>
                    <a:pt x="100348" y="423183"/>
                  </a:lnTo>
                </a:path>
                <a:path w="232410" h="1102360">
                  <a:moveTo>
                    <a:pt x="73976" y="423183"/>
                  </a:moveTo>
                  <a:lnTo>
                    <a:pt x="61757" y="448803"/>
                  </a:lnTo>
                </a:path>
                <a:path w="232410" h="1102360">
                  <a:moveTo>
                    <a:pt x="100348" y="423183"/>
                  </a:moveTo>
                  <a:lnTo>
                    <a:pt x="73976" y="423183"/>
                  </a:lnTo>
                </a:path>
                <a:path w="232410" h="1102360">
                  <a:moveTo>
                    <a:pt x="108030" y="440303"/>
                  </a:moveTo>
                  <a:lnTo>
                    <a:pt x="100348" y="440303"/>
                  </a:lnTo>
                </a:path>
                <a:path w="232410" h="1102360">
                  <a:moveTo>
                    <a:pt x="61757" y="736411"/>
                  </a:moveTo>
                  <a:lnTo>
                    <a:pt x="18025" y="736411"/>
                  </a:lnTo>
                </a:path>
                <a:path w="232410" h="1102360">
                  <a:moveTo>
                    <a:pt x="18025" y="816225"/>
                  </a:moveTo>
                  <a:lnTo>
                    <a:pt x="35203" y="816225"/>
                  </a:lnTo>
                </a:path>
                <a:path w="232410" h="1102360">
                  <a:moveTo>
                    <a:pt x="125208" y="645324"/>
                  </a:moveTo>
                  <a:lnTo>
                    <a:pt x="108030" y="645324"/>
                  </a:lnTo>
                </a:path>
                <a:path w="232410" h="1102360">
                  <a:moveTo>
                    <a:pt x="35203" y="794584"/>
                  </a:moveTo>
                  <a:lnTo>
                    <a:pt x="88735" y="794584"/>
                  </a:lnTo>
                </a:path>
                <a:path w="232410" h="1102360">
                  <a:moveTo>
                    <a:pt x="88735" y="816225"/>
                  </a:moveTo>
                  <a:lnTo>
                    <a:pt x="114502" y="816225"/>
                  </a:lnTo>
                </a:path>
                <a:path w="232410" h="1102360">
                  <a:moveTo>
                    <a:pt x="114502" y="799105"/>
                  </a:moveTo>
                  <a:lnTo>
                    <a:pt x="125208" y="799105"/>
                  </a:lnTo>
                </a:path>
                <a:path w="232410" h="1102360">
                  <a:moveTo>
                    <a:pt x="73976" y="423183"/>
                  </a:moveTo>
                  <a:lnTo>
                    <a:pt x="17178" y="423183"/>
                  </a:lnTo>
                </a:path>
                <a:path w="232410" h="1102360">
                  <a:moveTo>
                    <a:pt x="39437" y="820204"/>
                  </a:moveTo>
                  <a:lnTo>
                    <a:pt x="39437" y="829668"/>
                  </a:lnTo>
                  <a:lnTo>
                    <a:pt x="47119" y="837324"/>
                  </a:lnTo>
                  <a:lnTo>
                    <a:pt x="56616" y="837324"/>
                  </a:lnTo>
                  <a:lnTo>
                    <a:pt x="66052" y="837324"/>
                  </a:lnTo>
                  <a:lnTo>
                    <a:pt x="73734" y="829668"/>
                  </a:lnTo>
                  <a:lnTo>
                    <a:pt x="73734" y="820204"/>
                  </a:lnTo>
                </a:path>
                <a:path w="232410" h="1102360">
                  <a:moveTo>
                    <a:pt x="73734" y="811704"/>
                  </a:moveTo>
                  <a:lnTo>
                    <a:pt x="73734" y="820204"/>
                  </a:lnTo>
                </a:path>
                <a:path w="232410" h="1102360">
                  <a:moveTo>
                    <a:pt x="73734" y="811704"/>
                  </a:moveTo>
                  <a:lnTo>
                    <a:pt x="73734" y="802240"/>
                  </a:lnTo>
                  <a:lnTo>
                    <a:pt x="66052" y="794584"/>
                  </a:lnTo>
                  <a:lnTo>
                    <a:pt x="56616" y="794584"/>
                  </a:lnTo>
                  <a:lnTo>
                    <a:pt x="47119" y="794584"/>
                  </a:lnTo>
                  <a:lnTo>
                    <a:pt x="39437" y="802240"/>
                  </a:lnTo>
                  <a:lnTo>
                    <a:pt x="39437" y="811704"/>
                  </a:lnTo>
                </a:path>
                <a:path w="232410" h="1102360">
                  <a:moveTo>
                    <a:pt x="39437" y="820204"/>
                  </a:moveTo>
                  <a:lnTo>
                    <a:pt x="39437" y="811704"/>
                  </a:lnTo>
                </a:path>
                <a:path w="232410" h="1102360">
                  <a:moveTo>
                    <a:pt x="125450" y="922503"/>
                  </a:moveTo>
                  <a:lnTo>
                    <a:pt x="124301" y="914245"/>
                  </a:lnTo>
                  <a:lnTo>
                    <a:pt x="116559" y="908457"/>
                  </a:lnTo>
                  <a:lnTo>
                    <a:pt x="108272" y="909663"/>
                  </a:lnTo>
                  <a:lnTo>
                    <a:pt x="99925" y="910808"/>
                  </a:lnTo>
                  <a:lnTo>
                    <a:pt x="94178" y="918525"/>
                  </a:lnTo>
                  <a:lnTo>
                    <a:pt x="95328" y="926783"/>
                  </a:lnTo>
                  <a:lnTo>
                    <a:pt x="96537" y="935102"/>
                  </a:lnTo>
                  <a:lnTo>
                    <a:pt x="104219" y="940889"/>
                  </a:lnTo>
                  <a:lnTo>
                    <a:pt x="112567" y="939684"/>
                  </a:lnTo>
                  <a:lnTo>
                    <a:pt x="119281" y="938719"/>
                  </a:lnTo>
                  <a:lnTo>
                    <a:pt x="124543" y="933475"/>
                  </a:lnTo>
                  <a:lnTo>
                    <a:pt x="125450" y="926783"/>
                  </a:lnTo>
                </a:path>
                <a:path w="232410" h="1102360">
                  <a:moveTo>
                    <a:pt x="125450" y="922503"/>
                  </a:moveTo>
                  <a:lnTo>
                    <a:pt x="125450" y="926783"/>
                  </a:lnTo>
                </a:path>
                <a:path w="232410" h="1102360">
                  <a:moveTo>
                    <a:pt x="232332" y="1102145"/>
                  </a:moveTo>
                  <a:lnTo>
                    <a:pt x="232332" y="666423"/>
                  </a:lnTo>
                </a:path>
                <a:path w="232410" h="1102360">
                  <a:moveTo>
                    <a:pt x="66052" y="939865"/>
                  </a:moveTo>
                  <a:lnTo>
                    <a:pt x="66052" y="1102145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05005" y="5344458"/>
              <a:ext cx="0" cy="375920"/>
            </a:xfrm>
            <a:custGeom>
              <a:avLst/>
              <a:gdLst/>
              <a:ahLst/>
              <a:cxnLst/>
              <a:rect l="l" t="t" r="r" b="b"/>
              <a:pathLst>
                <a:path h="375920">
                  <a:moveTo>
                    <a:pt x="0" y="375921"/>
                  </a:moveTo>
                  <a:lnTo>
                    <a:pt x="0" y="0"/>
                  </a:lnTo>
                </a:path>
              </a:pathLst>
            </a:custGeom>
            <a:ln w="4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544852" y="5028276"/>
              <a:ext cx="1663700" cy="1333500"/>
            </a:xfrm>
            <a:custGeom>
              <a:avLst/>
              <a:gdLst/>
              <a:ahLst/>
              <a:cxnLst/>
              <a:rect l="l" t="t" r="r" b="b"/>
              <a:pathLst>
                <a:path w="1663700" h="1333500">
                  <a:moveTo>
                    <a:pt x="960152" y="478462"/>
                  </a:moveTo>
                  <a:lnTo>
                    <a:pt x="1051065" y="478462"/>
                  </a:lnTo>
                </a:path>
                <a:path w="1663700" h="1333500">
                  <a:moveTo>
                    <a:pt x="1093043" y="0"/>
                  </a:moveTo>
                  <a:lnTo>
                    <a:pt x="1103750" y="0"/>
                  </a:lnTo>
                  <a:lnTo>
                    <a:pt x="1103750" y="316181"/>
                  </a:lnTo>
                </a:path>
                <a:path w="1663700" h="1333500">
                  <a:moveTo>
                    <a:pt x="1174520" y="0"/>
                  </a:moveTo>
                  <a:lnTo>
                    <a:pt x="1217345" y="42740"/>
                  </a:lnTo>
                </a:path>
                <a:path w="1663700" h="1333500">
                  <a:moveTo>
                    <a:pt x="1103750" y="0"/>
                  </a:moveTo>
                  <a:lnTo>
                    <a:pt x="1174520" y="0"/>
                  </a:lnTo>
                </a:path>
                <a:path w="1663700" h="1333500">
                  <a:moveTo>
                    <a:pt x="1103750" y="316181"/>
                  </a:moveTo>
                  <a:lnTo>
                    <a:pt x="1080220" y="316181"/>
                  </a:lnTo>
                </a:path>
                <a:path w="1663700" h="1333500">
                  <a:moveTo>
                    <a:pt x="1051065" y="478462"/>
                  </a:moveTo>
                  <a:lnTo>
                    <a:pt x="1217345" y="478462"/>
                  </a:lnTo>
                </a:path>
                <a:path w="1663700" h="1333500">
                  <a:moveTo>
                    <a:pt x="1294527" y="410162"/>
                  </a:moveTo>
                  <a:lnTo>
                    <a:pt x="1647713" y="410162"/>
                  </a:lnTo>
                </a:path>
                <a:path w="1663700" h="1333500">
                  <a:moveTo>
                    <a:pt x="1140223" y="563943"/>
                  </a:moveTo>
                  <a:lnTo>
                    <a:pt x="960152" y="743344"/>
                  </a:lnTo>
                </a:path>
                <a:path w="1663700" h="1333500">
                  <a:moveTo>
                    <a:pt x="1140223" y="563943"/>
                  </a:moveTo>
                  <a:lnTo>
                    <a:pt x="1225934" y="563943"/>
                  </a:lnTo>
                </a:path>
                <a:path w="1663700" h="1333500">
                  <a:moveTo>
                    <a:pt x="1663137" y="1267524"/>
                  </a:moveTo>
                  <a:lnTo>
                    <a:pt x="1663137" y="1317506"/>
                  </a:lnTo>
                </a:path>
                <a:path w="1663700" h="1333500">
                  <a:moveTo>
                    <a:pt x="1647713" y="1332886"/>
                  </a:moveTo>
                  <a:lnTo>
                    <a:pt x="1656242" y="1332886"/>
                  </a:lnTo>
                  <a:lnTo>
                    <a:pt x="1663137" y="1326000"/>
                  </a:lnTo>
                  <a:lnTo>
                    <a:pt x="1663137" y="1317506"/>
                  </a:lnTo>
                </a:path>
                <a:path w="1663700" h="1333500">
                  <a:moveTo>
                    <a:pt x="1647713" y="1332886"/>
                  </a:moveTo>
                  <a:lnTo>
                    <a:pt x="15430" y="1332886"/>
                  </a:lnTo>
                </a:path>
                <a:path w="1663700" h="1333500">
                  <a:moveTo>
                    <a:pt x="0" y="1317506"/>
                  </a:moveTo>
                  <a:lnTo>
                    <a:pt x="0" y="1326000"/>
                  </a:lnTo>
                  <a:lnTo>
                    <a:pt x="6907" y="1332886"/>
                  </a:lnTo>
                  <a:lnTo>
                    <a:pt x="15430" y="1332886"/>
                  </a:lnTo>
                </a:path>
                <a:path w="1663700" h="1333500">
                  <a:moveTo>
                    <a:pt x="0" y="1317506"/>
                  </a:moveTo>
                  <a:lnTo>
                    <a:pt x="0" y="1267524"/>
                  </a:lnTo>
                  <a:lnTo>
                    <a:pt x="43224" y="1255992"/>
                  </a:lnTo>
                </a:path>
                <a:path w="1663700" h="1333500">
                  <a:moveTo>
                    <a:pt x="437239" y="1255992"/>
                  </a:moveTo>
                  <a:lnTo>
                    <a:pt x="43224" y="1255992"/>
                  </a:lnTo>
                </a:path>
                <a:path w="1663700" h="1333500">
                  <a:moveTo>
                    <a:pt x="437239" y="1179096"/>
                  </a:moveTo>
                  <a:lnTo>
                    <a:pt x="437239" y="1255992"/>
                  </a:lnTo>
                </a:path>
                <a:path w="1663700" h="1333500">
                  <a:moveTo>
                    <a:pt x="1225934" y="1179096"/>
                  </a:moveTo>
                  <a:lnTo>
                    <a:pt x="437239" y="1179096"/>
                  </a:lnTo>
                </a:path>
                <a:path w="1663700" h="1333500">
                  <a:moveTo>
                    <a:pt x="1225934" y="1255992"/>
                  </a:moveTo>
                  <a:lnTo>
                    <a:pt x="1225934" y="1179096"/>
                  </a:lnTo>
                </a:path>
                <a:path w="1663700" h="1333500">
                  <a:moveTo>
                    <a:pt x="1619949" y="1255992"/>
                  </a:moveTo>
                  <a:lnTo>
                    <a:pt x="1225934" y="1255992"/>
                  </a:lnTo>
                </a:path>
                <a:path w="1663700" h="1333500">
                  <a:moveTo>
                    <a:pt x="1619949" y="1255992"/>
                  </a:moveTo>
                  <a:lnTo>
                    <a:pt x="1663137" y="1267524"/>
                  </a:lnTo>
                </a:path>
                <a:path w="1663700" h="1333500">
                  <a:moveTo>
                    <a:pt x="1225934" y="1179096"/>
                  </a:moveTo>
                  <a:lnTo>
                    <a:pt x="1225934" y="563943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108934" y="5241917"/>
              <a:ext cx="19050" cy="102870"/>
            </a:xfrm>
            <a:custGeom>
              <a:avLst/>
              <a:gdLst/>
              <a:ahLst/>
              <a:cxnLst/>
              <a:rect l="l" t="t" r="r" b="b"/>
              <a:pathLst>
                <a:path w="19050" h="102870">
                  <a:moveTo>
                    <a:pt x="18872" y="72158"/>
                  </a:moveTo>
                  <a:lnTo>
                    <a:pt x="3689" y="72158"/>
                  </a:lnTo>
                </a:path>
                <a:path w="19050" h="102870">
                  <a:moveTo>
                    <a:pt x="0" y="0"/>
                  </a:moveTo>
                  <a:lnTo>
                    <a:pt x="0" y="59800"/>
                  </a:lnTo>
                </a:path>
                <a:path w="19050" h="102870">
                  <a:moveTo>
                    <a:pt x="18872" y="59800"/>
                  </a:moveTo>
                  <a:lnTo>
                    <a:pt x="18872" y="102540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097562" y="4404593"/>
              <a:ext cx="125730" cy="1102360"/>
            </a:xfrm>
            <a:custGeom>
              <a:avLst/>
              <a:gdLst/>
              <a:ahLst/>
              <a:cxnLst/>
              <a:rect l="l" t="t" r="r" b="b"/>
              <a:pathLst>
                <a:path w="125730" h="1102360">
                  <a:moveTo>
                    <a:pt x="241" y="645324"/>
                  </a:moveTo>
                  <a:lnTo>
                    <a:pt x="241" y="799105"/>
                  </a:lnTo>
                </a:path>
                <a:path w="125730" h="1102360">
                  <a:moveTo>
                    <a:pt x="10948" y="799105"/>
                  </a:moveTo>
                  <a:lnTo>
                    <a:pt x="10948" y="816225"/>
                  </a:lnTo>
                </a:path>
                <a:path w="125730" h="1102360">
                  <a:moveTo>
                    <a:pt x="36715" y="816225"/>
                  </a:moveTo>
                  <a:lnTo>
                    <a:pt x="36715" y="794584"/>
                  </a:lnTo>
                </a:path>
                <a:path w="125730" h="1102360">
                  <a:moveTo>
                    <a:pt x="51716" y="816225"/>
                  </a:moveTo>
                  <a:lnTo>
                    <a:pt x="36715" y="816225"/>
                  </a:lnTo>
                </a:path>
                <a:path w="125730" h="1102360">
                  <a:moveTo>
                    <a:pt x="108272" y="17059"/>
                  </a:moveTo>
                  <a:lnTo>
                    <a:pt x="108272" y="538262"/>
                  </a:lnTo>
                </a:path>
                <a:path w="125730" h="1102360">
                  <a:moveTo>
                    <a:pt x="125390" y="0"/>
                  </a:moveTo>
                  <a:lnTo>
                    <a:pt x="108272" y="17059"/>
                  </a:lnTo>
                </a:path>
                <a:path w="125730" h="1102360">
                  <a:moveTo>
                    <a:pt x="108272" y="538262"/>
                  </a:moveTo>
                  <a:lnTo>
                    <a:pt x="108272" y="837324"/>
                  </a:lnTo>
                </a:path>
                <a:path w="125730" h="1102360">
                  <a:moveTo>
                    <a:pt x="90247" y="794584"/>
                  </a:moveTo>
                  <a:lnTo>
                    <a:pt x="90247" y="816225"/>
                  </a:lnTo>
                </a:path>
                <a:path w="125730" h="1102360">
                  <a:moveTo>
                    <a:pt x="17420" y="440303"/>
                  </a:moveTo>
                  <a:lnTo>
                    <a:pt x="17420" y="645324"/>
                  </a:lnTo>
                </a:path>
                <a:path w="125730" h="1102360">
                  <a:moveTo>
                    <a:pt x="63693" y="736411"/>
                  </a:moveTo>
                  <a:lnTo>
                    <a:pt x="63693" y="448803"/>
                  </a:lnTo>
                </a:path>
                <a:path w="125730" h="1102360">
                  <a:moveTo>
                    <a:pt x="108272" y="448803"/>
                  </a:moveTo>
                  <a:lnTo>
                    <a:pt x="63693" y="448803"/>
                  </a:lnTo>
                </a:path>
                <a:path w="125730" h="1102360">
                  <a:moveTo>
                    <a:pt x="107425" y="816225"/>
                  </a:moveTo>
                  <a:lnTo>
                    <a:pt x="107425" y="736411"/>
                  </a:lnTo>
                </a:path>
                <a:path w="125730" h="1102360">
                  <a:moveTo>
                    <a:pt x="108272" y="736411"/>
                  </a:moveTo>
                  <a:lnTo>
                    <a:pt x="107425" y="736411"/>
                  </a:lnTo>
                </a:path>
                <a:path w="125730" h="1102360">
                  <a:moveTo>
                    <a:pt x="108272" y="816225"/>
                  </a:moveTo>
                  <a:lnTo>
                    <a:pt x="107425" y="816225"/>
                  </a:lnTo>
                </a:path>
                <a:path w="125730" h="1102360">
                  <a:moveTo>
                    <a:pt x="25102" y="423183"/>
                  </a:moveTo>
                  <a:lnTo>
                    <a:pt x="25102" y="440303"/>
                  </a:lnTo>
                </a:path>
                <a:path w="125730" h="1102360">
                  <a:moveTo>
                    <a:pt x="63693" y="448803"/>
                  </a:moveTo>
                  <a:lnTo>
                    <a:pt x="51474" y="423183"/>
                  </a:lnTo>
                  <a:lnTo>
                    <a:pt x="25102" y="423183"/>
                  </a:lnTo>
                </a:path>
                <a:path w="125730" h="1102360">
                  <a:moveTo>
                    <a:pt x="25102" y="440303"/>
                  </a:moveTo>
                  <a:lnTo>
                    <a:pt x="17420" y="440303"/>
                  </a:lnTo>
                </a:path>
                <a:path w="125730" h="1102360">
                  <a:moveTo>
                    <a:pt x="107425" y="736411"/>
                  </a:moveTo>
                  <a:lnTo>
                    <a:pt x="63693" y="736411"/>
                  </a:lnTo>
                </a:path>
                <a:path w="125730" h="1102360">
                  <a:moveTo>
                    <a:pt x="90247" y="816225"/>
                  </a:moveTo>
                  <a:lnTo>
                    <a:pt x="107425" y="816225"/>
                  </a:lnTo>
                </a:path>
                <a:path w="125730" h="1102360">
                  <a:moveTo>
                    <a:pt x="17420" y="645324"/>
                  </a:moveTo>
                  <a:lnTo>
                    <a:pt x="241" y="645324"/>
                  </a:lnTo>
                </a:path>
                <a:path w="125730" h="1102360">
                  <a:moveTo>
                    <a:pt x="36715" y="794584"/>
                  </a:moveTo>
                  <a:lnTo>
                    <a:pt x="90247" y="794584"/>
                  </a:lnTo>
                </a:path>
                <a:path w="125730" h="1102360">
                  <a:moveTo>
                    <a:pt x="10948" y="816225"/>
                  </a:moveTo>
                  <a:lnTo>
                    <a:pt x="36715" y="816225"/>
                  </a:lnTo>
                </a:path>
                <a:path w="125730" h="1102360">
                  <a:moveTo>
                    <a:pt x="241" y="799105"/>
                  </a:moveTo>
                  <a:lnTo>
                    <a:pt x="10948" y="799105"/>
                  </a:lnTo>
                </a:path>
                <a:path w="125730" h="1102360">
                  <a:moveTo>
                    <a:pt x="108272" y="423183"/>
                  </a:moveTo>
                  <a:lnTo>
                    <a:pt x="51474" y="423183"/>
                  </a:lnTo>
                </a:path>
                <a:path w="125730" h="1102360">
                  <a:moveTo>
                    <a:pt x="51716" y="820204"/>
                  </a:moveTo>
                  <a:lnTo>
                    <a:pt x="51716" y="829668"/>
                  </a:lnTo>
                  <a:lnTo>
                    <a:pt x="59338" y="837324"/>
                  </a:lnTo>
                  <a:lnTo>
                    <a:pt x="68834" y="837324"/>
                  </a:lnTo>
                  <a:lnTo>
                    <a:pt x="78331" y="837324"/>
                  </a:lnTo>
                  <a:lnTo>
                    <a:pt x="85952" y="829668"/>
                  </a:lnTo>
                  <a:lnTo>
                    <a:pt x="85952" y="820204"/>
                  </a:lnTo>
                </a:path>
                <a:path w="125730" h="1102360">
                  <a:moveTo>
                    <a:pt x="51716" y="820204"/>
                  </a:moveTo>
                  <a:lnTo>
                    <a:pt x="51716" y="811704"/>
                  </a:lnTo>
                </a:path>
                <a:path w="125730" h="1102360">
                  <a:moveTo>
                    <a:pt x="85952" y="811704"/>
                  </a:moveTo>
                  <a:lnTo>
                    <a:pt x="85952" y="802240"/>
                  </a:lnTo>
                  <a:lnTo>
                    <a:pt x="78331" y="794584"/>
                  </a:lnTo>
                  <a:lnTo>
                    <a:pt x="68834" y="794584"/>
                  </a:lnTo>
                  <a:lnTo>
                    <a:pt x="59338" y="794584"/>
                  </a:lnTo>
                  <a:lnTo>
                    <a:pt x="51716" y="802240"/>
                  </a:lnTo>
                  <a:lnTo>
                    <a:pt x="51716" y="811704"/>
                  </a:lnTo>
                </a:path>
                <a:path w="125730" h="1102360">
                  <a:moveTo>
                    <a:pt x="85952" y="811704"/>
                  </a:moveTo>
                  <a:lnTo>
                    <a:pt x="85952" y="820204"/>
                  </a:lnTo>
                </a:path>
                <a:path w="125730" h="1102360">
                  <a:moveTo>
                    <a:pt x="0" y="926783"/>
                  </a:moveTo>
                  <a:lnTo>
                    <a:pt x="1149" y="935102"/>
                  </a:lnTo>
                  <a:lnTo>
                    <a:pt x="8891" y="940889"/>
                  </a:lnTo>
                  <a:lnTo>
                    <a:pt x="17178" y="939684"/>
                  </a:lnTo>
                  <a:lnTo>
                    <a:pt x="25525" y="938478"/>
                  </a:lnTo>
                  <a:lnTo>
                    <a:pt x="31271" y="930822"/>
                  </a:lnTo>
                  <a:lnTo>
                    <a:pt x="30122" y="922503"/>
                  </a:lnTo>
                  <a:lnTo>
                    <a:pt x="28912" y="914245"/>
                  </a:lnTo>
                  <a:lnTo>
                    <a:pt x="21231" y="908457"/>
                  </a:lnTo>
                  <a:lnTo>
                    <a:pt x="12883" y="909663"/>
                  </a:lnTo>
                  <a:lnTo>
                    <a:pt x="6169" y="910628"/>
                  </a:lnTo>
                  <a:lnTo>
                    <a:pt x="907" y="915872"/>
                  </a:lnTo>
                  <a:lnTo>
                    <a:pt x="0" y="922503"/>
                  </a:lnTo>
                </a:path>
                <a:path w="125730" h="1102360">
                  <a:moveTo>
                    <a:pt x="0" y="926783"/>
                  </a:moveTo>
                  <a:lnTo>
                    <a:pt x="0" y="922503"/>
                  </a:lnTo>
                </a:path>
                <a:path w="125730" h="1102360">
                  <a:moveTo>
                    <a:pt x="59398" y="1102145"/>
                  </a:moveTo>
                  <a:lnTo>
                    <a:pt x="59398" y="939865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247813" y="5344458"/>
              <a:ext cx="0" cy="375920"/>
            </a:xfrm>
            <a:custGeom>
              <a:avLst/>
              <a:gdLst/>
              <a:ahLst/>
              <a:cxnLst/>
              <a:rect l="l" t="t" r="r" b="b"/>
              <a:pathLst>
                <a:path h="375920">
                  <a:moveTo>
                    <a:pt x="0" y="0"/>
                  </a:moveTo>
                  <a:lnTo>
                    <a:pt x="0" y="375921"/>
                  </a:lnTo>
                </a:path>
              </a:pathLst>
            </a:custGeom>
            <a:ln w="4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2544852" y="5028276"/>
              <a:ext cx="1663700" cy="1268095"/>
            </a:xfrm>
            <a:custGeom>
              <a:avLst/>
              <a:gdLst/>
              <a:ahLst/>
              <a:cxnLst/>
              <a:rect l="l" t="t" r="r" b="b"/>
              <a:pathLst>
                <a:path w="1663700" h="1268095">
                  <a:moveTo>
                    <a:pt x="612108" y="478462"/>
                  </a:moveTo>
                  <a:lnTo>
                    <a:pt x="702960" y="478462"/>
                  </a:lnTo>
                </a:path>
                <a:path w="1663700" h="1268095">
                  <a:moveTo>
                    <a:pt x="559363" y="0"/>
                  </a:moveTo>
                  <a:lnTo>
                    <a:pt x="570130" y="0"/>
                  </a:lnTo>
                </a:path>
                <a:path w="1663700" h="1268095">
                  <a:moveTo>
                    <a:pt x="559363" y="316181"/>
                  </a:moveTo>
                  <a:lnTo>
                    <a:pt x="559363" y="0"/>
                  </a:lnTo>
                </a:path>
                <a:path w="1663700" h="1268095">
                  <a:moveTo>
                    <a:pt x="445828" y="42740"/>
                  </a:moveTo>
                  <a:lnTo>
                    <a:pt x="445828" y="478462"/>
                  </a:lnTo>
                </a:path>
                <a:path w="1663700" h="1268095">
                  <a:moveTo>
                    <a:pt x="445828" y="42740"/>
                  </a:moveTo>
                  <a:lnTo>
                    <a:pt x="488653" y="0"/>
                  </a:lnTo>
                </a:path>
                <a:path w="1663700" h="1268095">
                  <a:moveTo>
                    <a:pt x="488653" y="0"/>
                  </a:moveTo>
                  <a:lnTo>
                    <a:pt x="559363" y="0"/>
                  </a:lnTo>
                </a:path>
                <a:path w="1663700" h="1268095">
                  <a:moveTo>
                    <a:pt x="582953" y="316181"/>
                  </a:moveTo>
                  <a:lnTo>
                    <a:pt x="559363" y="316181"/>
                  </a:lnTo>
                </a:path>
                <a:path w="1663700" h="1268095">
                  <a:moveTo>
                    <a:pt x="445828" y="478462"/>
                  </a:moveTo>
                  <a:lnTo>
                    <a:pt x="612108" y="478462"/>
                  </a:lnTo>
                </a:path>
                <a:path w="1663700" h="1268095">
                  <a:moveTo>
                    <a:pt x="702960" y="743344"/>
                  </a:moveTo>
                  <a:lnTo>
                    <a:pt x="522949" y="563943"/>
                  </a:lnTo>
                </a:path>
                <a:path w="1663700" h="1268095">
                  <a:moveTo>
                    <a:pt x="437239" y="563943"/>
                  </a:moveTo>
                  <a:lnTo>
                    <a:pt x="437239" y="1179096"/>
                  </a:lnTo>
                </a:path>
                <a:path w="1663700" h="1268095">
                  <a:moveTo>
                    <a:pt x="437239" y="563943"/>
                  </a:moveTo>
                  <a:lnTo>
                    <a:pt x="522949" y="563943"/>
                  </a:lnTo>
                </a:path>
                <a:path w="1663700" h="1268095">
                  <a:moveTo>
                    <a:pt x="445828" y="478462"/>
                  </a:moveTo>
                  <a:lnTo>
                    <a:pt x="445828" y="85782"/>
                  </a:lnTo>
                </a:path>
                <a:path w="1663700" h="1268095">
                  <a:moveTo>
                    <a:pt x="522949" y="478462"/>
                  </a:moveTo>
                  <a:lnTo>
                    <a:pt x="445828" y="478462"/>
                  </a:lnTo>
                </a:path>
                <a:path w="1663700" h="1268095">
                  <a:moveTo>
                    <a:pt x="522949" y="563943"/>
                  </a:moveTo>
                  <a:lnTo>
                    <a:pt x="522949" y="478462"/>
                  </a:lnTo>
                </a:path>
                <a:path w="1663700" h="1268095">
                  <a:moveTo>
                    <a:pt x="437239" y="487022"/>
                  </a:moveTo>
                  <a:lnTo>
                    <a:pt x="437239" y="563943"/>
                  </a:lnTo>
                </a:path>
                <a:path w="1663700" h="1268095">
                  <a:moveTo>
                    <a:pt x="43224" y="487022"/>
                  </a:moveTo>
                  <a:lnTo>
                    <a:pt x="437239" y="487022"/>
                  </a:lnTo>
                </a:path>
                <a:path w="1663700" h="1268095">
                  <a:moveTo>
                    <a:pt x="15430" y="410162"/>
                  </a:moveTo>
                  <a:lnTo>
                    <a:pt x="368646" y="410162"/>
                  </a:lnTo>
                </a:path>
                <a:path w="1663700" h="1268095">
                  <a:moveTo>
                    <a:pt x="43224" y="487022"/>
                  </a:moveTo>
                  <a:lnTo>
                    <a:pt x="0" y="475508"/>
                  </a:lnTo>
                  <a:lnTo>
                    <a:pt x="0" y="425534"/>
                  </a:lnTo>
                </a:path>
                <a:path w="1663700" h="1268095">
                  <a:moveTo>
                    <a:pt x="15430" y="410162"/>
                  </a:moveTo>
                  <a:lnTo>
                    <a:pt x="6907" y="410162"/>
                  </a:lnTo>
                  <a:lnTo>
                    <a:pt x="0" y="417034"/>
                  </a:lnTo>
                  <a:lnTo>
                    <a:pt x="0" y="425534"/>
                  </a:lnTo>
                </a:path>
                <a:path w="1663700" h="1268095">
                  <a:moveTo>
                    <a:pt x="368646" y="410162"/>
                  </a:moveTo>
                  <a:lnTo>
                    <a:pt x="368646" y="58112"/>
                  </a:lnTo>
                </a:path>
                <a:path w="1663700" h="1268095">
                  <a:moveTo>
                    <a:pt x="384070" y="42740"/>
                  </a:moveTo>
                  <a:lnTo>
                    <a:pt x="375542" y="42740"/>
                  </a:lnTo>
                  <a:lnTo>
                    <a:pt x="368646" y="49612"/>
                  </a:lnTo>
                  <a:lnTo>
                    <a:pt x="368646" y="58112"/>
                  </a:lnTo>
                </a:path>
                <a:path w="1663700" h="1268095">
                  <a:moveTo>
                    <a:pt x="384070" y="42740"/>
                  </a:moveTo>
                  <a:lnTo>
                    <a:pt x="434214" y="42740"/>
                  </a:lnTo>
                  <a:lnTo>
                    <a:pt x="445828" y="85782"/>
                  </a:lnTo>
                </a:path>
                <a:path w="1663700" h="1268095">
                  <a:moveTo>
                    <a:pt x="1294527" y="58112"/>
                  </a:moveTo>
                  <a:lnTo>
                    <a:pt x="1294527" y="410162"/>
                  </a:lnTo>
                </a:path>
                <a:path w="1663700" h="1268095">
                  <a:moveTo>
                    <a:pt x="1140223" y="478462"/>
                  </a:moveTo>
                  <a:lnTo>
                    <a:pt x="1140223" y="563943"/>
                  </a:lnTo>
                </a:path>
                <a:path w="1663700" h="1268095">
                  <a:moveTo>
                    <a:pt x="1619949" y="487022"/>
                  </a:moveTo>
                  <a:lnTo>
                    <a:pt x="1619949" y="1255992"/>
                  </a:lnTo>
                </a:path>
                <a:path w="1663700" h="1268095">
                  <a:moveTo>
                    <a:pt x="1225934" y="487022"/>
                  </a:moveTo>
                  <a:lnTo>
                    <a:pt x="1619949" y="487022"/>
                  </a:lnTo>
                </a:path>
                <a:path w="1663700" h="1268095">
                  <a:moveTo>
                    <a:pt x="43224" y="1255992"/>
                  </a:moveTo>
                  <a:lnTo>
                    <a:pt x="43224" y="487022"/>
                  </a:lnTo>
                </a:path>
                <a:path w="1663700" h="1268095">
                  <a:moveTo>
                    <a:pt x="1663137" y="425534"/>
                  </a:moveTo>
                  <a:lnTo>
                    <a:pt x="1663137" y="417034"/>
                  </a:lnTo>
                  <a:lnTo>
                    <a:pt x="1656242" y="410162"/>
                  </a:lnTo>
                  <a:lnTo>
                    <a:pt x="1647713" y="410162"/>
                  </a:lnTo>
                </a:path>
                <a:path w="1663700" h="1268095">
                  <a:moveTo>
                    <a:pt x="1663137" y="475508"/>
                  </a:moveTo>
                  <a:lnTo>
                    <a:pt x="1619949" y="487022"/>
                  </a:lnTo>
                </a:path>
                <a:path w="1663700" h="1268095">
                  <a:moveTo>
                    <a:pt x="1663137" y="475508"/>
                  </a:moveTo>
                  <a:lnTo>
                    <a:pt x="1663137" y="1267524"/>
                  </a:lnTo>
                </a:path>
                <a:path w="1663700" h="1268095">
                  <a:moveTo>
                    <a:pt x="0" y="1267524"/>
                  </a:moveTo>
                  <a:lnTo>
                    <a:pt x="0" y="475508"/>
                  </a:lnTo>
                </a:path>
                <a:path w="1663700" h="1268095">
                  <a:moveTo>
                    <a:pt x="1217345" y="85782"/>
                  </a:moveTo>
                  <a:lnTo>
                    <a:pt x="1217345" y="478462"/>
                  </a:lnTo>
                </a:path>
                <a:path w="1663700" h="1268095">
                  <a:moveTo>
                    <a:pt x="1217345" y="85782"/>
                  </a:moveTo>
                  <a:lnTo>
                    <a:pt x="1228958" y="42740"/>
                  </a:lnTo>
                  <a:lnTo>
                    <a:pt x="1279103" y="42740"/>
                  </a:lnTo>
                </a:path>
                <a:path w="1663700" h="1268095">
                  <a:moveTo>
                    <a:pt x="1294527" y="58112"/>
                  </a:moveTo>
                  <a:lnTo>
                    <a:pt x="1294527" y="49612"/>
                  </a:lnTo>
                  <a:lnTo>
                    <a:pt x="1287631" y="42740"/>
                  </a:lnTo>
                  <a:lnTo>
                    <a:pt x="1279103" y="42740"/>
                  </a:lnTo>
                </a:path>
                <a:path w="1663700" h="1268095">
                  <a:moveTo>
                    <a:pt x="1217345" y="478462"/>
                  </a:moveTo>
                  <a:lnTo>
                    <a:pt x="1140223" y="478462"/>
                  </a:lnTo>
                </a:path>
                <a:path w="1663700" h="1268095">
                  <a:moveTo>
                    <a:pt x="1225934" y="563943"/>
                  </a:moveTo>
                  <a:lnTo>
                    <a:pt x="1225934" y="487022"/>
                  </a:lnTo>
                </a:path>
                <a:path w="1663700" h="1268095">
                  <a:moveTo>
                    <a:pt x="1663137" y="425534"/>
                  </a:moveTo>
                  <a:lnTo>
                    <a:pt x="1663137" y="475508"/>
                  </a:lnTo>
                </a:path>
                <a:path w="1663700" h="1268095">
                  <a:moveTo>
                    <a:pt x="434214" y="42740"/>
                  </a:moveTo>
                  <a:lnTo>
                    <a:pt x="445828" y="42740"/>
                  </a:lnTo>
                </a:path>
                <a:path w="1663700" h="1268095">
                  <a:moveTo>
                    <a:pt x="1217345" y="42740"/>
                  </a:moveTo>
                  <a:lnTo>
                    <a:pt x="1228958" y="42740"/>
                  </a:lnTo>
                </a:path>
                <a:path w="1663700" h="1268095">
                  <a:moveTo>
                    <a:pt x="960152" y="692103"/>
                  </a:moveTo>
                  <a:lnTo>
                    <a:pt x="959850" y="692345"/>
                  </a:lnTo>
                  <a:lnTo>
                    <a:pt x="959366" y="692706"/>
                  </a:lnTo>
                  <a:lnTo>
                    <a:pt x="958822" y="693068"/>
                  </a:lnTo>
                  <a:lnTo>
                    <a:pt x="957975" y="693671"/>
                  </a:lnTo>
                  <a:lnTo>
                    <a:pt x="956826" y="694454"/>
                  </a:lnTo>
                  <a:lnTo>
                    <a:pt x="939768" y="705968"/>
                  </a:lnTo>
                  <a:lnTo>
                    <a:pt x="938135" y="707053"/>
                  </a:lnTo>
                  <a:lnTo>
                    <a:pt x="936381" y="708199"/>
                  </a:lnTo>
                  <a:lnTo>
                    <a:pt x="934506" y="709344"/>
                  </a:lnTo>
                  <a:lnTo>
                    <a:pt x="932631" y="710550"/>
                  </a:lnTo>
                  <a:lnTo>
                    <a:pt x="930695" y="711755"/>
                  </a:lnTo>
                  <a:lnTo>
                    <a:pt x="928638" y="712961"/>
                  </a:lnTo>
                  <a:lnTo>
                    <a:pt x="926642" y="714227"/>
                  </a:lnTo>
                  <a:lnTo>
                    <a:pt x="924525" y="715493"/>
                  </a:lnTo>
                  <a:lnTo>
                    <a:pt x="922348" y="716759"/>
                  </a:lnTo>
                  <a:lnTo>
                    <a:pt x="919807" y="718266"/>
                  </a:lnTo>
                  <a:lnTo>
                    <a:pt x="917146" y="719713"/>
                  </a:lnTo>
                  <a:lnTo>
                    <a:pt x="914424" y="721220"/>
                  </a:lnTo>
                  <a:lnTo>
                    <a:pt x="911702" y="722727"/>
                  </a:lnTo>
                  <a:lnTo>
                    <a:pt x="908859" y="724234"/>
                  </a:lnTo>
                  <a:lnTo>
                    <a:pt x="905956" y="725681"/>
                  </a:lnTo>
                  <a:lnTo>
                    <a:pt x="902992" y="727188"/>
                  </a:lnTo>
                  <a:lnTo>
                    <a:pt x="899907" y="728695"/>
                  </a:lnTo>
                  <a:lnTo>
                    <a:pt x="896701" y="730142"/>
                  </a:lnTo>
                  <a:lnTo>
                    <a:pt x="893556" y="731588"/>
                  </a:lnTo>
                  <a:lnTo>
                    <a:pt x="856598" y="743524"/>
                  </a:lnTo>
                  <a:lnTo>
                    <a:pt x="840266" y="745634"/>
                  </a:lnTo>
                  <a:lnTo>
                    <a:pt x="835669" y="745960"/>
                  </a:lnTo>
                  <a:lnTo>
                    <a:pt x="831012" y="746020"/>
                  </a:lnTo>
                  <a:lnTo>
                    <a:pt x="826415" y="745833"/>
                  </a:lnTo>
                  <a:lnTo>
                    <a:pt x="823269" y="745707"/>
                  </a:lnTo>
                  <a:lnTo>
                    <a:pt x="820185" y="745453"/>
                  </a:lnTo>
                  <a:lnTo>
                    <a:pt x="817039" y="745092"/>
                  </a:lnTo>
                  <a:lnTo>
                    <a:pt x="812019" y="744549"/>
                  </a:lnTo>
                  <a:lnTo>
                    <a:pt x="807059" y="743645"/>
                  </a:lnTo>
                  <a:lnTo>
                    <a:pt x="802220" y="742560"/>
                  </a:lnTo>
                  <a:lnTo>
                    <a:pt x="797260" y="741475"/>
                  </a:lnTo>
                  <a:lnTo>
                    <a:pt x="792421" y="740088"/>
                  </a:lnTo>
                  <a:lnTo>
                    <a:pt x="787703" y="738521"/>
                  </a:lnTo>
                  <a:lnTo>
                    <a:pt x="784316" y="737436"/>
                  </a:lnTo>
                  <a:lnTo>
                    <a:pt x="781049" y="736230"/>
                  </a:lnTo>
                  <a:lnTo>
                    <a:pt x="777843" y="734964"/>
                  </a:lnTo>
                  <a:lnTo>
                    <a:pt x="774577" y="733698"/>
                  </a:lnTo>
                  <a:lnTo>
                    <a:pt x="756249" y="725199"/>
                  </a:lnTo>
                  <a:lnTo>
                    <a:pt x="753346" y="723752"/>
                  </a:lnTo>
                  <a:lnTo>
                    <a:pt x="750564" y="722245"/>
                  </a:lnTo>
                  <a:lnTo>
                    <a:pt x="747842" y="720738"/>
                  </a:lnTo>
                  <a:lnTo>
                    <a:pt x="745180" y="719231"/>
                  </a:lnTo>
                  <a:lnTo>
                    <a:pt x="742579" y="717784"/>
                  </a:lnTo>
                  <a:lnTo>
                    <a:pt x="739978" y="716277"/>
                  </a:lnTo>
                  <a:lnTo>
                    <a:pt x="737498" y="714830"/>
                  </a:lnTo>
                  <a:lnTo>
                    <a:pt x="735139" y="713383"/>
                  </a:lnTo>
                  <a:lnTo>
                    <a:pt x="732720" y="711936"/>
                  </a:lnTo>
                  <a:lnTo>
                    <a:pt x="730421" y="710490"/>
                  </a:lnTo>
                  <a:lnTo>
                    <a:pt x="728183" y="709103"/>
                  </a:lnTo>
                  <a:lnTo>
                    <a:pt x="726006" y="707656"/>
                  </a:lnTo>
                  <a:lnTo>
                    <a:pt x="723889" y="706330"/>
                  </a:lnTo>
                  <a:lnTo>
                    <a:pt x="721953" y="705064"/>
                  </a:lnTo>
                  <a:lnTo>
                    <a:pt x="720320" y="703979"/>
                  </a:lnTo>
                  <a:lnTo>
                    <a:pt x="718808" y="702954"/>
                  </a:lnTo>
                  <a:lnTo>
                    <a:pt x="717356" y="701990"/>
                  </a:lnTo>
                  <a:lnTo>
                    <a:pt x="715904" y="701025"/>
                  </a:lnTo>
                  <a:lnTo>
                    <a:pt x="714574" y="700121"/>
                  </a:lnTo>
                  <a:lnTo>
                    <a:pt x="713303" y="699277"/>
                  </a:lnTo>
                  <a:lnTo>
                    <a:pt x="712033" y="698433"/>
                  </a:lnTo>
                  <a:lnTo>
                    <a:pt x="710823" y="697589"/>
                  </a:lnTo>
                  <a:lnTo>
                    <a:pt x="709795" y="696866"/>
                  </a:lnTo>
                  <a:lnTo>
                    <a:pt x="708767" y="696142"/>
                  </a:lnTo>
                  <a:lnTo>
                    <a:pt x="707799" y="695479"/>
                  </a:lnTo>
                  <a:lnTo>
                    <a:pt x="706952" y="694876"/>
                  </a:lnTo>
                  <a:lnTo>
                    <a:pt x="705682" y="693972"/>
                  </a:lnTo>
                  <a:lnTo>
                    <a:pt x="704654" y="693249"/>
                  </a:lnTo>
                  <a:lnTo>
                    <a:pt x="703988" y="692827"/>
                  </a:lnTo>
                  <a:lnTo>
                    <a:pt x="703383" y="692345"/>
                  </a:lnTo>
                  <a:lnTo>
                    <a:pt x="703202" y="692224"/>
                  </a:lnTo>
                  <a:lnTo>
                    <a:pt x="702960" y="692103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247813" y="6079211"/>
              <a:ext cx="257810" cy="0"/>
            </a:xfrm>
            <a:custGeom>
              <a:avLst/>
              <a:gdLst/>
              <a:ahLst/>
              <a:cxnLst/>
              <a:rect l="l" t="t" r="r" b="b"/>
              <a:pathLst>
                <a:path w="257810">
                  <a:moveTo>
                    <a:pt x="0" y="0"/>
                  </a:moveTo>
                  <a:lnTo>
                    <a:pt x="257192" y="0"/>
                  </a:lnTo>
                </a:path>
              </a:pathLst>
            </a:custGeom>
            <a:ln w="4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08934" y="5241917"/>
              <a:ext cx="535305" cy="837565"/>
            </a:xfrm>
            <a:custGeom>
              <a:avLst/>
              <a:gdLst/>
              <a:ahLst/>
              <a:cxnLst/>
              <a:rect l="l" t="t" r="r" b="b"/>
              <a:pathLst>
                <a:path w="535304" h="837564">
                  <a:moveTo>
                    <a:pt x="396071" y="837294"/>
                  </a:moveTo>
                  <a:lnTo>
                    <a:pt x="396071" y="478462"/>
                  </a:lnTo>
                </a:path>
                <a:path w="535304" h="837564">
                  <a:moveTo>
                    <a:pt x="138879" y="837294"/>
                  </a:moveTo>
                  <a:lnTo>
                    <a:pt x="138879" y="478462"/>
                  </a:lnTo>
                </a:path>
                <a:path w="535304" h="837564">
                  <a:moveTo>
                    <a:pt x="535011" y="59800"/>
                  </a:moveTo>
                  <a:lnTo>
                    <a:pt x="0" y="59800"/>
                  </a:lnTo>
                </a:path>
                <a:path w="535304" h="837564">
                  <a:moveTo>
                    <a:pt x="535011" y="0"/>
                  </a:moveTo>
                  <a:lnTo>
                    <a:pt x="0" y="0"/>
                  </a:lnTo>
                </a:path>
                <a:path w="535304" h="837564">
                  <a:moveTo>
                    <a:pt x="516139" y="102540"/>
                  </a:moveTo>
                  <a:lnTo>
                    <a:pt x="18872" y="102540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3297110" y="3870610"/>
              <a:ext cx="158750" cy="407670"/>
            </a:xfrm>
            <a:custGeom>
              <a:avLst/>
              <a:gdLst/>
              <a:ahLst/>
              <a:cxnLst/>
              <a:rect l="l" t="t" r="r" b="b"/>
              <a:pathLst>
                <a:path w="158750" h="407670">
                  <a:moveTo>
                    <a:pt x="158597" y="407509"/>
                  </a:moveTo>
                  <a:lnTo>
                    <a:pt x="138516" y="8680"/>
                  </a:lnTo>
                </a:path>
                <a:path w="158750" h="407670">
                  <a:moveTo>
                    <a:pt x="138516" y="9524"/>
                  </a:moveTo>
                  <a:lnTo>
                    <a:pt x="138395" y="8560"/>
                  </a:lnTo>
                  <a:lnTo>
                    <a:pt x="138274" y="7655"/>
                  </a:lnTo>
                  <a:lnTo>
                    <a:pt x="137971" y="6751"/>
                  </a:lnTo>
                  <a:lnTo>
                    <a:pt x="137608" y="5606"/>
                  </a:lnTo>
                  <a:lnTo>
                    <a:pt x="137003" y="4521"/>
                  </a:lnTo>
                  <a:lnTo>
                    <a:pt x="136217" y="3616"/>
                  </a:lnTo>
                  <a:lnTo>
                    <a:pt x="135794" y="3074"/>
                  </a:lnTo>
                  <a:lnTo>
                    <a:pt x="135249" y="2592"/>
                  </a:lnTo>
                  <a:lnTo>
                    <a:pt x="134705" y="2109"/>
                  </a:lnTo>
                  <a:lnTo>
                    <a:pt x="134100" y="1687"/>
                  </a:lnTo>
                  <a:lnTo>
                    <a:pt x="133435" y="1265"/>
                  </a:lnTo>
                  <a:lnTo>
                    <a:pt x="132769" y="964"/>
                  </a:lnTo>
                  <a:lnTo>
                    <a:pt x="132044" y="602"/>
                  </a:lnTo>
                  <a:lnTo>
                    <a:pt x="131257" y="301"/>
                  </a:lnTo>
                  <a:lnTo>
                    <a:pt x="130471" y="180"/>
                  </a:lnTo>
                  <a:lnTo>
                    <a:pt x="129624" y="60"/>
                  </a:lnTo>
                  <a:lnTo>
                    <a:pt x="128838" y="0"/>
                  </a:lnTo>
                  <a:lnTo>
                    <a:pt x="127991" y="0"/>
                  </a:lnTo>
                </a:path>
                <a:path w="158750" h="407670">
                  <a:moveTo>
                    <a:pt x="20142" y="8680"/>
                  </a:moveTo>
                  <a:lnTo>
                    <a:pt x="0" y="407509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327777" y="3870610"/>
              <a:ext cx="97155" cy="0"/>
            </a:xfrm>
            <a:custGeom>
              <a:avLst/>
              <a:gdLst/>
              <a:ahLst/>
              <a:cxnLst/>
              <a:rect l="l" t="t" r="r" b="b"/>
              <a:pathLst>
                <a:path w="97154">
                  <a:moveTo>
                    <a:pt x="97142" y="0"/>
                  </a:moveTo>
                  <a:lnTo>
                    <a:pt x="97142" y="0"/>
                  </a:lnTo>
                  <a:lnTo>
                    <a:pt x="0" y="0"/>
                  </a:lnTo>
                </a:path>
              </a:pathLst>
            </a:custGeom>
            <a:ln w="434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205835" y="3870610"/>
              <a:ext cx="341630" cy="1072515"/>
            </a:xfrm>
            <a:custGeom>
              <a:avLst/>
              <a:gdLst/>
              <a:ahLst/>
              <a:cxnLst/>
              <a:rect l="l" t="t" r="r" b="b"/>
              <a:pathLst>
                <a:path w="341629" h="1072514">
                  <a:moveTo>
                    <a:pt x="121942" y="0"/>
                  </a:moveTo>
                  <a:lnTo>
                    <a:pt x="121095" y="0"/>
                  </a:lnTo>
                  <a:lnTo>
                    <a:pt x="120309" y="60"/>
                  </a:lnTo>
                  <a:lnTo>
                    <a:pt x="119462" y="180"/>
                  </a:lnTo>
                  <a:lnTo>
                    <a:pt x="118676" y="301"/>
                  </a:lnTo>
                  <a:lnTo>
                    <a:pt x="117889" y="602"/>
                  </a:lnTo>
                  <a:lnTo>
                    <a:pt x="117164" y="964"/>
                  </a:lnTo>
                  <a:lnTo>
                    <a:pt x="116498" y="1265"/>
                  </a:lnTo>
                  <a:lnTo>
                    <a:pt x="115833" y="1687"/>
                  </a:lnTo>
                  <a:lnTo>
                    <a:pt x="115228" y="2109"/>
                  </a:lnTo>
                  <a:lnTo>
                    <a:pt x="114684" y="2592"/>
                  </a:lnTo>
                  <a:lnTo>
                    <a:pt x="114139" y="3074"/>
                  </a:lnTo>
                  <a:lnTo>
                    <a:pt x="113716" y="3616"/>
                  </a:lnTo>
                  <a:lnTo>
                    <a:pt x="112929" y="4521"/>
                  </a:lnTo>
                  <a:lnTo>
                    <a:pt x="112325" y="5606"/>
                  </a:lnTo>
                  <a:lnTo>
                    <a:pt x="111962" y="6751"/>
                  </a:lnTo>
                  <a:lnTo>
                    <a:pt x="111659" y="7655"/>
                  </a:lnTo>
                  <a:lnTo>
                    <a:pt x="111538" y="8560"/>
                  </a:lnTo>
                  <a:lnTo>
                    <a:pt x="111417" y="9524"/>
                  </a:lnTo>
                </a:path>
                <a:path w="341629" h="1072514">
                  <a:moveTo>
                    <a:pt x="171602" y="480150"/>
                  </a:moveTo>
                  <a:lnTo>
                    <a:pt x="171602" y="407509"/>
                  </a:lnTo>
                </a:path>
                <a:path w="341629" h="1072514">
                  <a:moveTo>
                    <a:pt x="105006" y="480150"/>
                  </a:moveTo>
                  <a:lnTo>
                    <a:pt x="105006" y="488710"/>
                  </a:lnTo>
                </a:path>
                <a:path w="341629" h="1072514">
                  <a:moveTo>
                    <a:pt x="171602" y="480150"/>
                  </a:moveTo>
                  <a:lnTo>
                    <a:pt x="89642" y="480150"/>
                  </a:lnTo>
                  <a:lnTo>
                    <a:pt x="89642" y="407509"/>
                  </a:lnTo>
                </a:path>
                <a:path w="341629" h="1072514">
                  <a:moveTo>
                    <a:pt x="171602" y="407509"/>
                  </a:moveTo>
                  <a:lnTo>
                    <a:pt x="89642" y="407509"/>
                  </a:lnTo>
                </a:path>
                <a:path w="341629" h="1072514">
                  <a:moveTo>
                    <a:pt x="236203" y="488710"/>
                  </a:moveTo>
                  <a:lnTo>
                    <a:pt x="236203" y="480150"/>
                  </a:lnTo>
                </a:path>
                <a:path w="341629" h="1072514">
                  <a:moveTo>
                    <a:pt x="252534" y="480150"/>
                  </a:moveTo>
                  <a:lnTo>
                    <a:pt x="252534" y="407509"/>
                  </a:lnTo>
                  <a:lnTo>
                    <a:pt x="171602" y="407509"/>
                  </a:lnTo>
                </a:path>
                <a:path w="341629" h="1072514">
                  <a:moveTo>
                    <a:pt x="252534" y="480150"/>
                  </a:moveTo>
                  <a:lnTo>
                    <a:pt x="171602" y="480150"/>
                  </a:lnTo>
                </a:path>
                <a:path w="341629" h="1072514">
                  <a:moveTo>
                    <a:pt x="88674" y="480150"/>
                  </a:moveTo>
                  <a:lnTo>
                    <a:pt x="88674" y="407509"/>
                  </a:lnTo>
                </a:path>
                <a:path w="341629" h="1072514">
                  <a:moveTo>
                    <a:pt x="89642" y="407509"/>
                  </a:moveTo>
                  <a:lnTo>
                    <a:pt x="88674" y="407509"/>
                  </a:lnTo>
                </a:path>
                <a:path w="341629" h="1072514">
                  <a:moveTo>
                    <a:pt x="89642" y="480150"/>
                  </a:moveTo>
                  <a:lnTo>
                    <a:pt x="88674" y="480150"/>
                  </a:lnTo>
                </a:path>
                <a:path w="341629" h="1072514">
                  <a:moveTo>
                    <a:pt x="171602" y="533982"/>
                  </a:moveTo>
                  <a:lnTo>
                    <a:pt x="171602" y="488710"/>
                  </a:lnTo>
                </a:path>
                <a:path w="341629" h="1072514">
                  <a:moveTo>
                    <a:pt x="89642" y="533982"/>
                  </a:moveTo>
                  <a:lnTo>
                    <a:pt x="89642" y="488710"/>
                  </a:lnTo>
                </a:path>
                <a:path w="341629" h="1072514">
                  <a:moveTo>
                    <a:pt x="171602" y="488710"/>
                  </a:moveTo>
                  <a:lnTo>
                    <a:pt x="89642" y="488710"/>
                  </a:lnTo>
                </a:path>
                <a:path w="341629" h="1072514">
                  <a:moveTo>
                    <a:pt x="252534" y="533982"/>
                  </a:moveTo>
                  <a:lnTo>
                    <a:pt x="252534" y="488710"/>
                  </a:lnTo>
                  <a:lnTo>
                    <a:pt x="171602" y="488710"/>
                  </a:lnTo>
                </a:path>
                <a:path w="341629" h="1072514">
                  <a:moveTo>
                    <a:pt x="88674" y="533982"/>
                  </a:moveTo>
                  <a:lnTo>
                    <a:pt x="88674" y="488710"/>
                  </a:lnTo>
                </a:path>
                <a:path w="341629" h="1072514">
                  <a:moveTo>
                    <a:pt x="89642" y="488710"/>
                  </a:moveTo>
                  <a:lnTo>
                    <a:pt x="88674" y="488710"/>
                  </a:lnTo>
                </a:path>
                <a:path w="341629" h="1072514">
                  <a:moveTo>
                    <a:pt x="341209" y="1072245"/>
                  </a:moveTo>
                  <a:lnTo>
                    <a:pt x="0" y="1072245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5835" y="4402422"/>
              <a:ext cx="341209" cy="64141"/>
            </a:xfrm>
            <a:prstGeom prst="rect">
              <a:avLst/>
            </a:prstGeom>
          </p:spPr>
        </p:pic>
        <p:sp>
          <p:nvSpPr>
            <p:cNvPr id="27" name="object 27"/>
            <p:cNvSpPr/>
            <p:nvPr/>
          </p:nvSpPr>
          <p:spPr>
            <a:xfrm>
              <a:off x="3545834" y="4972756"/>
              <a:ext cx="1270" cy="26034"/>
            </a:xfrm>
            <a:custGeom>
              <a:avLst/>
              <a:gdLst/>
              <a:ahLst/>
              <a:cxnLst/>
              <a:rect l="l" t="t" r="r" b="b"/>
              <a:pathLst>
                <a:path w="1270" h="26035">
                  <a:moveTo>
                    <a:pt x="1149" y="12840"/>
                  </a:moveTo>
                  <a:lnTo>
                    <a:pt x="1149" y="12840"/>
                  </a:lnTo>
                  <a:lnTo>
                    <a:pt x="1149" y="5425"/>
                  </a:lnTo>
                  <a:lnTo>
                    <a:pt x="1209" y="4822"/>
                  </a:lnTo>
                  <a:lnTo>
                    <a:pt x="1209" y="964"/>
                  </a:lnTo>
                  <a:lnTo>
                    <a:pt x="1149" y="723"/>
                  </a:lnTo>
                  <a:lnTo>
                    <a:pt x="1149" y="482"/>
                  </a:lnTo>
                  <a:lnTo>
                    <a:pt x="1149" y="301"/>
                  </a:lnTo>
                  <a:lnTo>
                    <a:pt x="1088" y="60"/>
                  </a:lnTo>
                  <a:lnTo>
                    <a:pt x="907" y="180"/>
                  </a:lnTo>
                  <a:lnTo>
                    <a:pt x="846" y="482"/>
                  </a:lnTo>
                  <a:lnTo>
                    <a:pt x="786" y="723"/>
                  </a:lnTo>
                  <a:lnTo>
                    <a:pt x="725" y="964"/>
                  </a:lnTo>
                  <a:lnTo>
                    <a:pt x="725" y="1265"/>
                  </a:lnTo>
                  <a:lnTo>
                    <a:pt x="665" y="1627"/>
                  </a:lnTo>
                  <a:lnTo>
                    <a:pt x="604" y="1989"/>
                  </a:lnTo>
                  <a:lnTo>
                    <a:pt x="544" y="2351"/>
                  </a:lnTo>
                  <a:lnTo>
                    <a:pt x="483" y="2772"/>
                  </a:lnTo>
                  <a:lnTo>
                    <a:pt x="423" y="3255"/>
                  </a:lnTo>
                  <a:lnTo>
                    <a:pt x="423" y="3797"/>
                  </a:lnTo>
                  <a:lnTo>
                    <a:pt x="362" y="4280"/>
                  </a:lnTo>
                  <a:lnTo>
                    <a:pt x="302" y="4822"/>
                  </a:lnTo>
                  <a:lnTo>
                    <a:pt x="241" y="5425"/>
                  </a:lnTo>
                  <a:lnTo>
                    <a:pt x="241" y="6028"/>
                  </a:lnTo>
                  <a:lnTo>
                    <a:pt x="181" y="6631"/>
                  </a:lnTo>
                  <a:lnTo>
                    <a:pt x="120" y="7294"/>
                  </a:lnTo>
                  <a:lnTo>
                    <a:pt x="120" y="7957"/>
                  </a:lnTo>
                  <a:lnTo>
                    <a:pt x="60" y="8620"/>
                  </a:lnTo>
                  <a:lnTo>
                    <a:pt x="60" y="9283"/>
                  </a:lnTo>
                  <a:lnTo>
                    <a:pt x="60" y="10006"/>
                  </a:lnTo>
                  <a:lnTo>
                    <a:pt x="0" y="10730"/>
                  </a:lnTo>
                  <a:lnTo>
                    <a:pt x="0" y="15010"/>
                  </a:lnTo>
                  <a:lnTo>
                    <a:pt x="60" y="15733"/>
                  </a:lnTo>
                  <a:lnTo>
                    <a:pt x="60" y="16396"/>
                  </a:lnTo>
                  <a:lnTo>
                    <a:pt x="60" y="17120"/>
                  </a:lnTo>
                  <a:lnTo>
                    <a:pt x="120" y="17723"/>
                  </a:lnTo>
                  <a:lnTo>
                    <a:pt x="120" y="18446"/>
                  </a:lnTo>
                  <a:lnTo>
                    <a:pt x="181" y="19049"/>
                  </a:lnTo>
                  <a:lnTo>
                    <a:pt x="241" y="19712"/>
                  </a:lnTo>
                  <a:lnTo>
                    <a:pt x="241" y="20315"/>
                  </a:lnTo>
                  <a:lnTo>
                    <a:pt x="302" y="20857"/>
                  </a:lnTo>
                  <a:lnTo>
                    <a:pt x="362" y="21400"/>
                  </a:lnTo>
                  <a:lnTo>
                    <a:pt x="423" y="21942"/>
                  </a:lnTo>
                  <a:lnTo>
                    <a:pt x="483" y="22425"/>
                  </a:lnTo>
                  <a:lnTo>
                    <a:pt x="483" y="22907"/>
                  </a:lnTo>
                  <a:lnTo>
                    <a:pt x="544" y="23329"/>
                  </a:lnTo>
                  <a:lnTo>
                    <a:pt x="604" y="23691"/>
                  </a:lnTo>
                  <a:lnTo>
                    <a:pt x="665" y="24052"/>
                  </a:lnTo>
                  <a:lnTo>
                    <a:pt x="725" y="24414"/>
                  </a:lnTo>
                  <a:lnTo>
                    <a:pt x="786" y="24715"/>
                  </a:lnTo>
                  <a:lnTo>
                    <a:pt x="786" y="24956"/>
                  </a:lnTo>
                  <a:lnTo>
                    <a:pt x="846" y="25198"/>
                  </a:lnTo>
                  <a:lnTo>
                    <a:pt x="907" y="25378"/>
                  </a:lnTo>
                  <a:lnTo>
                    <a:pt x="967" y="25559"/>
                  </a:lnTo>
                  <a:lnTo>
                    <a:pt x="1149" y="25439"/>
                  </a:lnTo>
                  <a:lnTo>
                    <a:pt x="1149" y="25137"/>
                  </a:lnTo>
                  <a:lnTo>
                    <a:pt x="1149" y="24896"/>
                  </a:lnTo>
                  <a:lnTo>
                    <a:pt x="1209" y="24655"/>
                  </a:lnTo>
                  <a:lnTo>
                    <a:pt x="1209" y="24354"/>
                  </a:lnTo>
                  <a:lnTo>
                    <a:pt x="1209" y="20797"/>
                  </a:lnTo>
                  <a:lnTo>
                    <a:pt x="1149" y="20194"/>
                  </a:lnTo>
                  <a:lnTo>
                    <a:pt x="1149" y="13262"/>
                  </a:lnTo>
                  <a:lnTo>
                    <a:pt x="1149" y="12840"/>
                  </a:lnTo>
                  <a:close/>
                </a:path>
              </a:pathLst>
            </a:custGeom>
            <a:ln w="435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183515" y="3880134"/>
              <a:ext cx="386080" cy="1344930"/>
            </a:xfrm>
            <a:custGeom>
              <a:avLst/>
              <a:gdLst/>
              <a:ahLst/>
              <a:cxnLst/>
              <a:rect l="l" t="t" r="r" b="b"/>
              <a:pathLst>
                <a:path w="386079" h="1344929">
                  <a:moveTo>
                    <a:pt x="0" y="1344662"/>
                  </a:moveTo>
                  <a:lnTo>
                    <a:pt x="22319" y="1344662"/>
                  </a:lnTo>
                </a:path>
                <a:path w="386079" h="1344929">
                  <a:moveTo>
                    <a:pt x="363529" y="1344662"/>
                  </a:moveTo>
                  <a:lnTo>
                    <a:pt x="385788" y="1344662"/>
                  </a:lnTo>
                </a:path>
                <a:path w="386079" h="1344929">
                  <a:moveTo>
                    <a:pt x="0" y="1336162"/>
                  </a:moveTo>
                  <a:lnTo>
                    <a:pt x="4294" y="1336162"/>
                  </a:lnTo>
                </a:path>
                <a:path w="386079" h="1344929">
                  <a:moveTo>
                    <a:pt x="381554" y="1336162"/>
                  </a:moveTo>
                  <a:lnTo>
                    <a:pt x="385788" y="1336162"/>
                  </a:lnTo>
                </a:path>
                <a:path w="386079" h="1344929">
                  <a:moveTo>
                    <a:pt x="252111" y="0"/>
                  </a:moveTo>
                  <a:lnTo>
                    <a:pt x="252111" y="0"/>
                  </a:lnTo>
                  <a:lnTo>
                    <a:pt x="132346" y="0"/>
                  </a:lnTo>
                  <a:lnTo>
                    <a:pt x="133737" y="0"/>
                  </a:lnTo>
                </a:path>
              </a:pathLst>
            </a:custGeom>
            <a:ln w="4347">
              <a:solidFill>
                <a:srgbClr val="8B8B8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544852" y="3866330"/>
              <a:ext cx="1663700" cy="2494915"/>
            </a:xfrm>
            <a:custGeom>
              <a:avLst/>
              <a:gdLst/>
              <a:ahLst/>
              <a:cxnLst/>
              <a:rect l="l" t="t" r="r" b="b"/>
              <a:pathLst>
                <a:path w="1663700" h="2494915">
                  <a:moveTo>
                    <a:pt x="835790" y="0"/>
                  </a:moveTo>
                  <a:lnTo>
                    <a:pt x="676890" y="0"/>
                  </a:lnTo>
                </a:path>
                <a:path w="1663700" h="2494915">
                  <a:moveTo>
                    <a:pt x="1244867" y="1204686"/>
                  </a:moveTo>
                  <a:lnTo>
                    <a:pt x="1223091" y="1226388"/>
                  </a:lnTo>
                </a:path>
                <a:path w="1663700" h="2494915">
                  <a:moveTo>
                    <a:pt x="1294527" y="1231934"/>
                  </a:moveTo>
                  <a:lnTo>
                    <a:pt x="1217345" y="1308854"/>
                  </a:lnTo>
                </a:path>
                <a:path w="1663700" h="2494915">
                  <a:moveTo>
                    <a:pt x="1294527" y="1308673"/>
                  </a:moveTo>
                  <a:lnTo>
                    <a:pt x="1217345" y="1385594"/>
                  </a:lnTo>
                </a:path>
                <a:path w="1663700" h="2494915">
                  <a:moveTo>
                    <a:pt x="1294527" y="1385413"/>
                  </a:moveTo>
                  <a:lnTo>
                    <a:pt x="1217345" y="1462273"/>
                  </a:lnTo>
                </a:path>
                <a:path w="1663700" h="2494915">
                  <a:moveTo>
                    <a:pt x="1294527" y="1462153"/>
                  </a:moveTo>
                  <a:lnTo>
                    <a:pt x="1217345" y="1539013"/>
                  </a:lnTo>
                </a:path>
                <a:path w="1663700" h="2494915">
                  <a:moveTo>
                    <a:pt x="1192606" y="1640408"/>
                  </a:moveTo>
                  <a:lnTo>
                    <a:pt x="1140223" y="1692673"/>
                  </a:lnTo>
                </a:path>
                <a:path w="1663700" h="2494915">
                  <a:moveTo>
                    <a:pt x="1294527" y="1538832"/>
                  </a:moveTo>
                  <a:lnTo>
                    <a:pt x="1217345" y="1615753"/>
                  </a:lnTo>
                </a:path>
                <a:path w="1663700" h="2494915">
                  <a:moveTo>
                    <a:pt x="1225934" y="1683932"/>
                  </a:moveTo>
                  <a:lnTo>
                    <a:pt x="1183835" y="1725889"/>
                  </a:lnTo>
                </a:path>
                <a:path w="1663700" h="2494915">
                  <a:moveTo>
                    <a:pt x="1338199" y="1572108"/>
                  </a:moveTo>
                  <a:lnTo>
                    <a:pt x="1261017" y="1648968"/>
                  </a:lnTo>
                </a:path>
                <a:path w="1663700" h="2494915">
                  <a:moveTo>
                    <a:pt x="1415139" y="1572108"/>
                  </a:moveTo>
                  <a:lnTo>
                    <a:pt x="1338017" y="1648968"/>
                  </a:lnTo>
                </a:path>
                <a:path w="1663700" h="2494915">
                  <a:moveTo>
                    <a:pt x="1492139" y="1572108"/>
                  </a:moveTo>
                  <a:lnTo>
                    <a:pt x="1415018" y="1648968"/>
                  </a:lnTo>
                </a:path>
                <a:path w="1663700" h="2494915">
                  <a:moveTo>
                    <a:pt x="1569140" y="1572108"/>
                  </a:moveTo>
                  <a:lnTo>
                    <a:pt x="1491958" y="1648968"/>
                  </a:lnTo>
                </a:path>
                <a:path w="1663700" h="2494915">
                  <a:moveTo>
                    <a:pt x="1646140" y="1572108"/>
                  </a:moveTo>
                  <a:lnTo>
                    <a:pt x="1568958" y="1648968"/>
                  </a:lnTo>
                </a:path>
                <a:path w="1663700" h="2494915">
                  <a:moveTo>
                    <a:pt x="1663137" y="1631848"/>
                  </a:moveTo>
                  <a:lnTo>
                    <a:pt x="1655455" y="1639504"/>
                  </a:lnTo>
                </a:path>
                <a:path w="1663700" h="2494915">
                  <a:moveTo>
                    <a:pt x="21781" y="2423653"/>
                  </a:moveTo>
                  <a:lnTo>
                    <a:pt x="0" y="2445361"/>
                  </a:lnTo>
                </a:path>
                <a:path w="1663700" h="2494915">
                  <a:moveTo>
                    <a:pt x="104498" y="2417938"/>
                  </a:moveTo>
                  <a:lnTo>
                    <a:pt x="27346" y="2494832"/>
                  </a:lnTo>
                </a:path>
                <a:path w="1663700" h="2494915">
                  <a:moveTo>
                    <a:pt x="181498" y="2417938"/>
                  </a:moveTo>
                  <a:lnTo>
                    <a:pt x="104316" y="2494832"/>
                  </a:lnTo>
                </a:path>
                <a:path w="1663700" h="2494915">
                  <a:moveTo>
                    <a:pt x="258498" y="2417938"/>
                  </a:moveTo>
                  <a:lnTo>
                    <a:pt x="181317" y="2494832"/>
                  </a:lnTo>
                </a:path>
                <a:path w="1663700" h="2494915">
                  <a:moveTo>
                    <a:pt x="335499" y="2417938"/>
                  </a:moveTo>
                  <a:lnTo>
                    <a:pt x="258317" y="2494832"/>
                  </a:lnTo>
                </a:path>
                <a:path w="1663700" h="2494915">
                  <a:moveTo>
                    <a:pt x="412439" y="2417938"/>
                  </a:moveTo>
                  <a:lnTo>
                    <a:pt x="335318" y="2494832"/>
                  </a:lnTo>
                </a:path>
                <a:path w="1663700" h="2494915">
                  <a:moveTo>
                    <a:pt x="489621" y="2341042"/>
                  </a:moveTo>
                  <a:lnTo>
                    <a:pt x="437239" y="2393253"/>
                  </a:lnTo>
                </a:path>
                <a:path w="1663700" h="2494915">
                  <a:moveTo>
                    <a:pt x="566621" y="2341042"/>
                  </a:moveTo>
                  <a:lnTo>
                    <a:pt x="412318" y="2494832"/>
                  </a:lnTo>
                </a:path>
                <a:path w="1663700" h="2494915">
                  <a:moveTo>
                    <a:pt x="643561" y="2341042"/>
                  </a:moveTo>
                  <a:lnTo>
                    <a:pt x="489258" y="2494832"/>
                  </a:lnTo>
                </a:path>
                <a:path w="1663700" h="2494915">
                  <a:moveTo>
                    <a:pt x="720562" y="2341042"/>
                  </a:moveTo>
                  <a:lnTo>
                    <a:pt x="566258" y="2494832"/>
                  </a:lnTo>
                </a:path>
                <a:path w="1663700" h="2494915">
                  <a:moveTo>
                    <a:pt x="797562" y="2341042"/>
                  </a:moveTo>
                  <a:lnTo>
                    <a:pt x="643259" y="2494832"/>
                  </a:lnTo>
                </a:path>
                <a:path w="1663700" h="2494915">
                  <a:moveTo>
                    <a:pt x="874563" y="2341042"/>
                  </a:moveTo>
                  <a:lnTo>
                    <a:pt x="720259" y="2494832"/>
                  </a:lnTo>
                </a:path>
                <a:path w="1663700" h="2494915">
                  <a:moveTo>
                    <a:pt x="951563" y="2341042"/>
                  </a:moveTo>
                  <a:lnTo>
                    <a:pt x="797199" y="2494832"/>
                  </a:lnTo>
                </a:path>
                <a:path w="1663700" h="2494915">
                  <a:moveTo>
                    <a:pt x="1028503" y="2341042"/>
                  </a:moveTo>
                  <a:lnTo>
                    <a:pt x="874200" y="2494832"/>
                  </a:lnTo>
                </a:path>
                <a:path w="1663700" h="2494915">
                  <a:moveTo>
                    <a:pt x="1105504" y="2341042"/>
                  </a:moveTo>
                  <a:lnTo>
                    <a:pt x="951200" y="2494832"/>
                  </a:lnTo>
                </a:path>
                <a:path w="1663700" h="2494915">
                  <a:moveTo>
                    <a:pt x="1182504" y="2341042"/>
                  </a:moveTo>
                  <a:lnTo>
                    <a:pt x="1028201" y="2494832"/>
                  </a:lnTo>
                </a:path>
                <a:path w="1663700" h="2494915">
                  <a:moveTo>
                    <a:pt x="1225934" y="2374475"/>
                  </a:moveTo>
                  <a:lnTo>
                    <a:pt x="1105201" y="2494832"/>
                  </a:lnTo>
                </a:path>
                <a:path w="1663700" h="2494915">
                  <a:moveTo>
                    <a:pt x="1259323" y="2417938"/>
                  </a:moveTo>
                  <a:lnTo>
                    <a:pt x="1182141" y="2494832"/>
                  </a:lnTo>
                </a:path>
                <a:path w="1663700" h="2494915">
                  <a:moveTo>
                    <a:pt x="1336324" y="2417938"/>
                  </a:moveTo>
                  <a:lnTo>
                    <a:pt x="1259142" y="2494832"/>
                  </a:lnTo>
                </a:path>
                <a:path w="1663700" h="2494915">
                  <a:moveTo>
                    <a:pt x="1413324" y="2417938"/>
                  </a:moveTo>
                  <a:lnTo>
                    <a:pt x="1336142" y="2494832"/>
                  </a:lnTo>
                </a:path>
                <a:path w="1663700" h="2494915">
                  <a:moveTo>
                    <a:pt x="1490264" y="2417938"/>
                  </a:moveTo>
                  <a:lnTo>
                    <a:pt x="1413143" y="2494832"/>
                  </a:lnTo>
                </a:path>
                <a:path w="1663700" h="2494915">
                  <a:moveTo>
                    <a:pt x="1567265" y="2417938"/>
                  </a:moveTo>
                  <a:lnTo>
                    <a:pt x="1490143" y="2494832"/>
                  </a:lnTo>
                </a:path>
                <a:path w="1663700" h="2494915">
                  <a:moveTo>
                    <a:pt x="1639124" y="2423050"/>
                  </a:moveTo>
                  <a:lnTo>
                    <a:pt x="1567083" y="2494832"/>
                  </a:lnTo>
                </a:path>
                <a:path w="1663700" h="2494915">
                  <a:moveTo>
                    <a:pt x="1663137" y="2475824"/>
                  </a:moveTo>
                  <a:lnTo>
                    <a:pt x="1644084" y="2494832"/>
                  </a:lnTo>
                </a:path>
                <a:path w="1663700" h="2494915">
                  <a:moveTo>
                    <a:pt x="29378" y="1572108"/>
                  </a:moveTo>
                  <a:lnTo>
                    <a:pt x="0" y="1601345"/>
                  </a:lnTo>
                </a:path>
                <a:path w="1663700" h="2494915">
                  <a:moveTo>
                    <a:pt x="398043" y="1204686"/>
                  </a:moveTo>
                  <a:lnTo>
                    <a:pt x="368646" y="1233983"/>
                  </a:lnTo>
                </a:path>
                <a:path w="1663700" h="2494915">
                  <a:moveTo>
                    <a:pt x="106373" y="1572108"/>
                  </a:moveTo>
                  <a:lnTo>
                    <a:pt x="32167" y="1646014"/>
                  </a:lnTo>
                </a:path>
                <a:path w="1663700" h="2494915">
                  <a:moveTo>
                    <a:pt x="442864" y="1236756"/>
                  </a:moveTo>
                  <a:lnTo>
                    <a:pt x="368646" y="1310723"/>
                  </a:lnTo>
                </a:path>
                <a:path w="1663700" h="2494915">
                  <a:moveTo>
                    <a:pt x="183373" y="1572108"/>
                  </a:moveTo>
                  <a:lnTo>
                    <a:pt x="106191" y="1648968"/>
                  </a:lnTo>
                </a:path>
                <a:path w="1663700" h="2494915">
                  <a:moveTo>
                    <a:pt x="445828" y="1310542"/>
                  </a:moveTo>
                  <a:lnTo>
                    <a:pt x="368646" y="1387402"/>
                  </a:lnTo>
                </a:path>
                <a:path w="1663700" h="2494915">
                  <a:moveTo>
                    <a:pt x="260374" y="1572108"/>
                  </a:moveTo>
                  <a:lnTo>
                    <a:pt x="183192" y="1648968"/>
                  </a:lnTo>
                </a:path>
                <a:path w="1663700" h="2494915">
                  <a:moveTo>
                    <a:pt x="445828" y="1387282"/>
                  </a:moveTo>
                  <a:lnTo>
                    <a:pt x="368646" y="1464142"/>
                  </a:lnTo>
                </a:path>
                <a:path w="1663700" h="2494915">
                  <a:moveTo>
                    <a:pt x="337314" y="1572108"/>
                  </a:moveTo>
                  <a:lnTo>
                    <a:pt x="260192" y="1648968"/>
                  </a:lnTo>
                </a:path>
                <a:path w="1663700" h="2494915">
                  <a:moveTo>
                    <a:pt x="445828" y="1463961"/>
                  </a:moveTo>
                  <a:lnTo>
                    <a:pt x="368646" y="1540882"/>
                  </a:lnTo>
                </a:path>
                <a:path w="1663700" h="2494915">
                  <a:moveTo>
                    <a:pt x="445828" y="1540701"/>
                  </a:moveTo>
                  <a:lnTo>
                    <a:pt x="337132" y="1648968"/>
                  </a:lnTo>
                </a:path>
                <a:path w="1663700" h="2494915">
                  <a:moveTo>
                    <a:pt x="445828" y="1617440"/>
                  </a:moveTo>
                  <a:lnTo>
                    <a:pt x="414133" y="1648968"/>
                  </a:lnTo>
                </a:path>
                <a:path w="1663700" h="2494915">
                  <a:moveTo>
                    <a:pt x="499722" y="1640408"/>
                  </a:moveTo>
                  <a:lnTo>
                    <a:pt x="437239" y="1702680"/>
                  </a:lnTo>
                </a:path>
                <a:path w="1663700" h="2494915">
                  <a:moveTo>
                    <a:pt x="522949" y="1693999"/>
                  </a:moveTo>
                  <a:lnTo>
                    <a:pt x="490952" y="1725889"/>
                  </a:lnTo>
                </a:path>
                <a:path w="1663700" h="2494915">
                  <a:moveTo>
                    <a:pt x="1148813" y="1161946"/>
                  </a:moveTo>
                  <a:lnTo>
                    <a:pt x="1217345" y="1230306"/>
                  </a:lnTo>
                </a:path>
                <a:path w="1663700" h="2494915">
                  <a:moveTo>
                    <a:pt x="1103750" y="1193835"/>
                  </a:moveTo>
                  <a:lnTo>
                    <a:pt x="1217345" y="1307046"/>
                  </a:lnTo>
                </a:path>
                <a:path w="1663700" h="2494915">
                  <a:moveTo>
                    <a:pt x="1103750" y="1270575"/>
                  </a:moveTo>
                  <a:lnTo>
                    <a:pt x="1217345" y="1383785"/>
                  </a:lnTo>
                </a:path>
                <a:path w="1663700" h="2494915">
                  <a:moveTo>
                    <a:pt x="1103750" y="1347314"/>
                  </a:moveTo>
                  <a:lnTo>
                    <a:pt x="1217345" y="1460465"/>
                  </a:lnTo>
                </a:path>
                <a:path w="1663700" h="2494915">
                  <a:moveTo>
                    <a:pt x="1103750" y="1423994"/>
                  </a:moveTo>
                  <a:lnTo>
                    <a:pt x="1217345" y="1537204"/>
                  </a:lnTo>
                </a:path>
                <a:path w="1663700" h="2494915">
                  <a:moveTo>
                    <a:pt x="1081067" y="1478127"/>
                  </a:moveTo>
                  <a:lnTo>
                    <a:pt x="1217345" y="1613944"/>
                  </a:lnTo>
                </a:path>
                <a:path w="1663700" h="2494915">
                  <a:moveTo>
                    <a:pt x="1051065" y="1524907"/>
                  </a:moveTo>
                  <a:lnTo>
                    <a:pt x="1166959" y="1640408"/>
                  </a:lnTo>
                </a:path>
                <a:path w="1663700" h="2494915">
                  <a:moveTo>
                    <a:pt x="1051065" y="1601646"/>
                  </a:moveTo>
                  <a:lnTo>
                    <a:pt x="1089958" y="1640408"/>
                  </a:lnTo>
                </a:path>
                <a:path w="1663700" h="2494915">
                  <a:moveTo>
                    <a:pt x="532869" y="1161946"/>
                  </a:moveTo>
                  <a:lnTo>
                    <a:pt x="559363" y="1188349"/>
                  </a:lnTo>
                </a:path>
                <a:path w="1663700" h="2494915">
                  <a:moveTo>
                    <a:pt x="472261" y="1178282"/>
                  </a:moveTo>
                  <a:lnTo>
                    <a:pt x="559363" y="1265089"/>
                  </a:lnTo>
                </a:path>
                <a:path w="1663700" h="2494915">
                  <a:moveTo>
                    <a:pt x="445828" y="1228618"/>
                  </a:moveTo>
                  <a:lnTo>
                    <a:pt x="559363" y="1341829"/>
                  </a:lnTo>
                </a:path>
                <a:path w="1663700" h="2494915">
                  <a:moveTo>
                    <a:pt x="445828" y="1305358"/>
                  </a:moveTo>
                  <a:lnTo>
                    <a:pt x="559363" y="1418568"/>
                  </a:lnTo>
                </a:path>
                <a:path w="1663700" h="2494915">
                  <a:moveTo>
                    <a:pt x="445828" y="1382097"/>
                  </a:moveTo>
                  <a:lnTo>
                    <a:pt x="612108" y="1547814"/>
                  </a:lnTo>
                </a:path>
                <a:path w="1663700" h="2494915">
                  <a:moveTo>
                    <a:pt x="445828" y="1458777"/>
                  </a:moveTo>
                  <a:lnTo>
                    <a:pt x="612108" y="1624554"/>
                  </a:lnTo>
                </a:path>
                <a:path w="1663700" h="2494915">
                  <a:moveTo>
                    <a:pt x="445828" y="1535516"/>
                  </a:moveTo>
                  <a:lnTo>
                    <a:pt x="551076" y="1640408"/>
                  </a:lnTo>
                </a:path>
                <a:path w="1663700" h="2494915">
                  <a:moveTo>
                    <a:pt x="445828" y="1612256"/>
                  </a:moveTo>
                  <a:lnTo>
                    <a:pt x="474076" y="1640408"/>
                  </a:lnTo>
                </a:path>
                <a:path w="1663700" h="2494915">
                  <a:moveTo>
                    <a:pt x="638662" y="1348520"/>
                  </a:moveTo>
                  <a:lnTo>
                    <a:pt x="613499" y="1373598"/>
                  </a:lnTo>
                </a:path>
                <a:path w="1663700" h="2494915">
                  <a:moveTo>
                    <a:pt x="570130" y="1045600"/>
                  </a:moveTo>
                  <a:lnTo>
                    <a:pt x="616402" y="1091716"/>
                  </a:lnTo>
                </a:path>
                <a:path w="1663700" h="2494915">
                  <a:moveTo>
                    <a:pt x="577812" y="976577"/>
                  </a:moveTo>
                  <a:lnTo>
                    <a:pt x="616402" y="1015037"/>
                  </a:lnTo>
                </a:path>
                <a:path w="1663700" h="2494915">
                  <a:moveTo>
                    <a:pt x="552951" y="1335439"/>
                  </a:moveTo>
                  <a:lnTo>
                    <a:pt x="554947" y="1337368"/>
                  </a:lnTo>
                </a:path>
                <a:path w="1663700" h="2494915">
                  <a:moveTo>
                    <a:pt x="563657" y="1346109"/>
                  </a:moveTo>
                  <a:lnTo>
                    <a:pt x="572065" y="1354488"/>
                  </a:lnTo>
                </a:path>
                <a:path w="1663700" h="2494915">
                  <a:moveTo>
                    <a:pt x="552951" y="1258699"/>
                  </a:moveTo>
                  <a:lnTo>
                    <a:pt x="627351" y="1332847"/>
                  </a:lnTo>
                </a:path>
                <a:path w="1663700" h="2494915">
                  <a:moveTo>
                    <a:pt x="642956" y="1348399"/>
                  </a:moveTo>
                  <a:lnTo>
                    <a:pt x="649066" y="1354488"/>
                  </a:lnTo>
                </a:path>
                <a:path w="1663700" h="2494915">
                  <a:moveTo>
                    <a:pt x="1046770" y="1060309"/>
                  </a:moveTo>
                  <a:lnTo>
                    <a:pt x="1093043" y="1106425"/>
                  </a:lnTo>
                </a:path>
                <a:path w="1663700" h="2494915">
                  <a:moveTo>
                    <a:pt x="1047920" y="984715"/>
                  </a:moveTo>
                  <a:lnTo>
                    <a:pt x="1093043" y="1029686"/>
                  </a:lnTo>
                </a:path>
                <a:path w="1663700" h="2494915">
                  <a:moveTo>
                    <a:pt x="1003038" y="1323623"/>
                  </a:moveTo>
                  <a:lnTo>
                    <a:pt x="1020216" y="1340683"/>
                  </a:lnTo>
                </a:path>
                <a:path w="1663700" h="2494915">
                  <a:moveTo>
                    <a:pt x="1030923" y="1274674"/>
                  </a:moveTo>
                  <a:lnTo>
                    <a:pt x="1099515" y="1343034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54475" y="6309901"/>
              <a:ext cx="20955" cy="51435"/>
            </a:xfrm>
            <a:custGeom>
              <a:avLst/>
              <a:gdLst/>
              <a:ahLst/>
              <a:cxnLst/>
              <a:rect l="l" t="t" r="r" b="b"/>
              <a:pathLst>
                <a:path w="20955" h="51435">
                  <a:moveTo>
                    <a:pt x="20577" y="0"/>
                  </a:moveTo>
                  <a:lnTo>
                    <a:pt x="0" y="0"/>
                  </a:lnTo>
                  <a:lnTo>
                    <a:pt x="10288" y="51261"/>
                  </a:lnTo>
                  <a:lnTo>
                    <a:pt x="20577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047622" y="6309901"/>
              <a:ext cx="495934" cy="51435"/>
            </a:xfrm>
            <a:custGeom>
              <a:avLst/>
              <a:gdLst/>
              <a:ahLst/>
              <a:cxnLst/>
              <a:rect l="l" t="t" r="r" b="b"/>
              <a:pathLst>
                <a:path w="495935" h="51435">
                  <a:moveTo>
                    <a:pt x="17142" y="51261"/>
                  </a:moveTo>
                  <a:lnTo>
                    <a:pt x="27431" y="0"/>
                  </a:lnTo>
                  <a:lnTo>
                    <a:pt x="6853" y="0"/>
                  </a:lnTo>
                  <a:lnTo>
                    <a:pt x="17142" y="51261"/>
                  </a:lnTo>
                  <a:close/>
                </a:path>
                <a:path w="495935" h="51435">
                  <a:moveTo>
                    <a:pt x="495518" y="51261"/>
                  </a:moveTo>
                  <a:lnTo>
                    <a:pt x="0" y="51261"/>
                  </a:lnTo>
                  <a:lnTo>
                    <a:pt x="0" y="51261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054475" y="3866330"/>
              <a:ext cx="20955" cy="51435"/>
            </a:xfrm>
            <a:custGeom>
              <a:avLst/>
              <a:gdLst/>
              <a:ahLst/>
              <a:cxnLst/>
              <a:rect l="l" t="t" r="r" b="b"/>
              <a:pathLst>
                <a:path w="20955" h="51435">
                  <a:moveTo>
                    <a:pt x="10288" y="0"/>
                  </a:moveTo>
                  <a:lnTo>
                    <a:pt x="0" y="51240"/>
                  </a:lnTo>
                  <a:lnTo>
                    <a:pt x="20577" y="51240"/>
                  </a:lnTo>
                  <a:lnTo>
                    <a:pt x="10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047622" y="3866330"/>
              <a:ext cx="1157605" cy="2494915"/>
            </a:xfrm>
            <a:custGeom>
              <a:avLst/>
              <a:gdLst/>
              <a:ahLst/>
              <a:cxnLst/>
              <a:rect l="l" t="t" r="r" b="b"/>
              <a:pathLst>
                <a:path w="1157605" h="2494915">
                  <a:moveTo>
                    <a:pt x="17142" y="0"/>
                  </a:moveTo>
                  <a:lnTo>
                    <a:pt x="6853" y="51240"/>
                  </a:lnTo>
                  <a:lnTo>
                    <a:pt x="27431" y="51240"/>
                  </a:lnTo>
                  <a:lnTo>
                    <a:pt x="17142" y="0"/>
                  </a:lnTo>
                  <a:close/>
                </a:path>
                <a:path w="1157605" h="2494915">
                  <a:moveTo>
                    <a:pt x="1157003" y="0"/>
                  </a:moveTo>
                  <a:lnTo>
                    <a:pt x="0" y="0"/>
                  </a:lnTo>
                  <a:lnTo>
                    <a:pt x="0" y="0"/>
                  </a:lnTo>
                </a:path>
                <a:path w="1157605" h="2494915">
                  <a:moveTo>
                    <a:pt x="17142" y="2494832"/>
                  </a:moveTo>
                  <a:lnTo>
                    <a:pt x="17142" y="0"/>
                  </a:lnTo>
                  <a:lnTo>
                    <a:pt x="17142" y="0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4" name="object 3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985235" y="5050398"/>
              <a:ext cx="64352" cy="119302"/>
            </a:xfrm>
            <a:prstGeom prst="rect">
              <a:avLst/>
            </a:prstGeom>
          </p:spPr>
        </p:pic>
        <p:sp>
          <p:nvSpPr>
            <p:cNvPr id="35" name="object 35"/>
            <p:cNvSpPr/>
            <p:nvPr/>
          </p:nvSpPr>
          <p:spPr>
            <a:xfrm>
              <a:off x="2260219" y="5515304"/>
              <a:ext cx="20955" cy="768985"/>
            </a:xfrm>
            <a:custGeom>
              <a:avLst/>
              <a:gdLst/>
              <a:ahLst/>
              <a:cxnLst/>
              <a:rect l="l" t="t" r="r" b="b"/>
              <a:pathLst>
                <a:path w="20955" h="768985">
                  <a:moveTo>
                    <a:pt x="20586" y="717702"/>
                  </a:moveTo>
                  <a:lnTo>
                    <a:pt x="0" y="717702"/>
                  </a:lnTo>
                  <a:lnTo>
                    <a:pt x="10287" y="768972"/>
                  </a:lnTo>
                  <a:lnTo>
                    <a:pt x="20586" y="717702"/>
                  </a:lnTo>
                  <a:close/>
                </a:path>
                <a:path w="20955" h="768985">
                  <a:moveTo>
                    <a:pt x="20586" y="51295"/>
                  </a:moveTo>
                  <a:lnTo>
                    <a:pt x="10287" y="0"/>
                  </a:lnTo>
                  <a:lnTo>
                    <a:pt x="0" y="51295"/>
                  </a:lnTo>
                  <a:lnTo>
                    <a:pt x="20586" y="5129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2193160" y="5515298"/>
              <a:ext cx="377825" cy="768985"/>
            </a:xfrm>
            <a:custGeom>
              <a:avLst/>
              <a:gdLst/>
              <a:ahLst/>
              <a:cxnLst/>
              <a:rect l="l" t="t" r="r" b="b"/>
              <a:pathLst>
                <a:path w="377825" h="768985">
                  <a:moveTo>
                    <a:pt x="77357" y="768970"/>
                  </a:moveTo>
                  <a:lnTo>
                    <a:pt x="87646" y="717705"/>
                  </a:lnTo>
                  <a:lnTo>
                    <a:pt x="67068" y="717705"/>
                  </a:lnTo>
                  <a:lnTo>
                    <a:pt x="77357" y="768970"/>
                  </a:lnTo>
                  <a:close/>
                </a:path>
                <a:path w="377825" h="768985">
                  <a:moveTo>
                    <a:pt x="77357" y="0"/>
                  </a:moveTo>
                  <a:lnTo>
                    <a:pt x="67068" y="51300"/>
                  </a:lnTo>
                  <a:lnTo>
                    <a:pt x="87646" y="51300"/>
                  </a:lnTo>
                  <a:lnTo>
                    <a:pt x="77357" y="0"/>
                  </a:lnTo>
                  <a:close/>
                </a:path>
                <a:path w="377825" h="768985">
                  <a:moveTo>
                    <a:pt x="377737" y="768970"/>
                  </a:moveTo>
                  <a:lnTo>
                    <a:pt x="60209" y="768970"/>
                  </a:lnTo>
                  <a:lnTo>
                    <a:pt x="60209" y="768970"/>
                  </a:lnTo>
                </a:path>
                <a:path w="377825" h="768985">
                  <a:moveTo>
                    <a:pt x="377737" y="0"/>
                  </a:moveTo>
                  <a:lnTo>
                    <a:pt x="60209" y="0"/>
                  </a:lnTo>
                  <a:lnTo>
                    <a:pt x="60209" y="0"/>
                  </a:lnTo>
                </a:path>
                <a:path w="377825" h="768985">
                  <a:moveTo>
                    <a:pt x="77357" y="768970"/>
                  </a:moveTo>
                  <a:lnTo>
                    <a:pt x="77357" y="0"/>
                  </a:lnTo>
                  <a:lnTo>
                    <a:pt x="77357" y="0"/>
                  </a:lnTo>
                </a:path>
                <a:path w="377825" h="768985">
                  <a:moveTo>
                    <a:pt x="48129" y="549065"/>
                  </a:moveTo>
                  <a:lnTo>
                    <a:pt x="48129" y="542524"/>
                  </a:lnTo>
                  <a:lnTo>
                    <a:pt x="45631" y="538317"/>
                  </a:lnTo>
                  <a:lnTo>
                    <a:pt x="40006" y="534115"/>
                  </a:lnTo>
                  <a:lnTo>
                    <a:pt x="31253" y="532246"/>
                  </a:lnTo>
                  <a:lnTo>
                    <a:pt x="25628" y="532246"/>
                  </a:lnTo>
                  <a:lnTo>
                    <a:pt x="16875" y="534115"/>
                  </a:lnTo>
                  <a:lnTo>
                    <a:pt x="11250" y="538317"/>
                  </a:lnTo>
                  <a:lnTo>
                    <a:pt x="8123" y="542524"/>
                  </a:lnTo>
                  <a:lnTo>
                    <a:pt x="8123" y="549065"/>
                  </a:lnTo>
                  <a:lnTo>
                    <a:pt x="11250" y="553267"/>
                  </a:lnTo>
                  <a:lnTo>
                    <a:pt x="16875" y="557474"/>
                  </a:lnTo>
                  <a:lnTo>
                    <a:pt x="25628" y="559813"/>
                  </a:lnTo>
                  <a:lnTo>
                    <a:pt x="31253" y="559813"/>
                  </a:lnTo>
                  <a:lnTo>
                    <a:pt x="40006" y="557474"/>
                  </a:lnTo>
                  <a:lnTo>
                    <a:pt x="45631" y="553267"/>
                  </a:lnTo>
                  <a:lnTo>
                    <a:pt x="48129" y="549065"/>
                  </a:lnTo>
                </a:path>
                <a:path w="377825" h="768985">
                  <a:moveTo>
                    <a:pt x="56882" y="555606"/>
                  </a:moveTo>
                  <a:lnTo>
                    <a:pt x="0" y="536448"/>
                  </a:lnTo>
                  <a:lnTo>
                    <a:pt x="0" y="536448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7" name="object 3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190069" y="5910316"/>
              <a:ext cx="64352" cy="76766"/>
            </a:xfrm>
            <a:prstGeom prst="rect">
              <a:avLst/>
            </a:prstGeom>
          </p:spPr>
        </p:pic>
        <p:sp>
          <p:nvSpPr>
            <p:cNvPr id="38" name="object 38"/>
            <p:cNvSpPr/>
            <p:nvPr/>
          </p:nvSpPr>
          <p:spPr>
            <a:xfrm>
              <a:off x="2449334" y="5899797"/>
              <a:ext cx="20955" cy="384810"/>
            </a:xfrm>
            <a:custGeom>
              <a:avLst/>
              <a:gdLst/>
              <a:ahLst/>
              <a:cxnLst/>
              <a:rect l="l" t="t" r="r" b="b"/>
              <a:pathLst>
                <a:path w="20955" h="384810">
                  <a:moveTo>
                    <a:pt x="20574" y="333209"/>
                  </a:moveTo>
                  <a:lnTo>
                    <a:pt x="0" y="333209"/>
                  </a:lnTo>
                  <a:lnTo>
                    <a:pt x="10287" y="384479"/>
                  </a:lnTo>
                  <a:lnTo>
                    <a:pt x="20574" y="333209"/>
                  </a:lnTo>
                  <a:close/>
                </a:path>
                <a:path w="20955" h="384810">
                  <a:moveTo>
                    <a:pt x="20574" y="51257"/>
                  </a:moveTo>
                  <a:lnTo>
                    <a:pt x="10287" y="0"/>
                  </a:lnTo>
                  <a:lnTo>
                    <a:pt x="0" y="51257"/>
                  </a:lnTo>
                  <a:lnTo>
                    <a:pt x="20574" y="5125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2442483" y="5899786"/>
              <a:ext cx="128905" cy="384810"/>
            </a:xfrm>
            <a:custGeom>
              <a:avLst/>
              <a:gdLst/>
              <a:ahLst/>
              <a:cxnLst/>
              <a:rect l="l" t="t" r="r" b="b"/>
              <a:pathLst>
                <a:path w="128905" h="384810">
                  <a:moveTo>
                    <a:pt x="17142" y="384482"/>
                  </a:moveTo>
                  <a:lnTo>
                    <a:pt x="27431" y="333217"/>
                  </a:lnTo>
                  <a:lnTo>
                    <a:pt x="6853" y="333217"/>
                  </a:lnTo>
                  <a:lnTo>
                    <a:pt x="17142" y="384482"/>
                  </a:lnTo>
                  <a:close/>
                </a:path>
                <a:path w="128905" h="384810">
                  <a:moveTo>
                    <a:pt x="17142" y="0"/>
                  </a:moveTo>
                  <a:lnTo>
                    <a:pt x="6853" y="51264"/>
                  </a:lnTo>
                  <a:lnTo>
                    <a:pt x="27431" y="51264"/>
                  </a:lnTo>
                  <a:lnTo>
                    <a:pt x="17142" y="0"/>
                  </a:lnTo>
                  <a:close/>
                </a:path>
                <a:path w="128905" h="384810">
                  <a:moveTo>
                    <a:pt x="128414" y="384482"/>
                  </a:moveTo>
                  <a:lnTo>
                    <a:pt x="0" y="384482"/>
                  </a:lnTo>
                  <a:lnTo>
                    <a:pt x="0" y="384482"/>
                  </a:lnTo>
                </a:path>
                <a:path w="128905" h="384810">
                  <a:moveTo>
                    <a:pt x="17142" y="384482"/>
                  </a:moveTo>
                  <a:lnTo>
                    <a:pt x="17142" y="0"/>
                  </a:lnTo>
                  <a:lnTo>
                    <a:pt x="17142" y="0"/>
                  </a:lnTo>
                </a:path>
              </a:pathLst>
            </a:custGeom>
            <a:ln w="434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380095" y="6021628"/>
              <a:ext cx="64354" cy="76768"/>
            </a:xfrm>
            <a:prstGeom prst="rect">
              <a:avLst/>
            </a:prstGeom>
          </p:spPr>
        </p:pic>
        <p:sp>
          <p:nvSpPr>
            <p:cNvPr id="41" name="object 41"/>
            <p:cNvSpPr/>
            <p:nvPr/>
          </p:nvSpPr>
          <p:spPr>
            <a:xfrm>
              <a:off x="2318938" y="5899786"/>
              <a:ext cx="2115185" cy="0"/>
            </a:xfrm>
            <a:custGeom>
              <a:avLst/>
              <a:gdLst/>
              <a:ahLst/>
              <a:cxnLst/>
              <a:rect l="l" t="t" r="r" b="b"/>
              <a:pathLst>
                <a:path w="2115185">
                  <a:moveTo>
                    <a:pt x="2114972" y="0"/>
                  </a:moveTo>
                  <a:lnTo>
                    <a:pt x="0" y="0"/>
                  </a:lnTo>
                </a:path>
              </a:pathLst>
            </a:custGeom>
            <a:ln w="4340">
              <a:solidFill>
                <a:srgbClr val="000000"/>
              </a:solidFill>
              <a:prstDash val="lg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634104" y="4876672"/>
              <a:ext cx="1042669" cy="76200"/>
            </a:xfrm>
            <a:custGeom>
              <a:avLst/>
              <a:gdLst/>
              <a:ahLst/>
              <a:cxnLst/>
              <a:rect l="l" t="t" r="r" b="b"/>
              <a:pathLst>
                <a:path w="1042670" h="76200">
                  <a:moveTo>
                    <a:pt x="75819" y="0"/>
                  </a:moveTo>
                  <a:lnTo>
                    <a:pt x="0" y="38862"/>
                  </a:lnTo>
                  <a:lnTo>
                    <a:pt x="76581" y="76200"/>
                  </a:lnTo>
                  <a:lnTo>
                    <a:pt x="76264" y="44576"/>
                  </a:lnTo>
                  <a:lnTo>
                    <a:pt x="63500" y="44576"/>
                  </a:lnTo>
                  <a:lnTo>
                    <a:pt x="63373" y="31876"/>
                  </a:lnTo>
                  <a:lnTo>
                    <a:pt x="76136" y="31752"/>
                  </a:lnTo>
                  <a:lnTo>
                    <a:pt x="75819" y="0"/>
                  </a:lnTo>
                  <a:close/>
                </a:path>
                <a:path w="1042670" h="76200">
                  <a:moveTo>
                    <a:pt x="76136" y="31752"/>
                  </a:moveTo>
                  <a:lnTo>
                    <a:pt x="63373" y="31876"/>
                  </a:lnTo>
                  <a:lnTo>
                    <a:pt x="63500" y="44576"/>
                  </a:lnTo>
                  <a:lnTo>
                    <a:pt x="76263" y="44452"/>
                  </a:lnTo>
                  <a:lnTo>
                    <a:pt x="76136" y="31752"/>
                  </a:lnTo>
                  <a:close/>
                </a:path>
                <a:path w="1042670" h="76200">
                  <a:moveTo>
                    <a:pt x="76263" y="44452"/>
                  </a:moveTo>
                  <a:lnTo>
                    <a:pt x="63500" y="44576"/>
                  </a:lnTo>
                  <a:lnTo>
                    <a:pt x="76264" y="44576"/>
                  </a:lnTo>
                  <a:close/>
                </a:path>
                <a:path w="1042670" h="76200">
                  <a:moveTo>
                    <a:pt x="1042670" y="22351"/>
                  </a:moveTo>
                  <a:lnTo>
                    <a:pt x="76136" y="31752"/>
                  </a:lnTo>
                  <a:lnTo>
                    <a:pt x="76263" y="44452"/>
                  </a:lnTo>
                  <a:lnTo>
                    <a:pt x="1042670" y="35051"/>
                  </a:lnTo>
                  <a:lnTo>
                    <a:pt x="1042670" y="2235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569460" y="4752974"/>
              <a:ext cx="419100" cy="281305"/>
            </a:xfrm>
            <a:custGeom>
              <a:avLst/>
              <a:gdLst/>
              <a:ahLst/>
              <a:cxnLst/>
              <a:rect l="l" t="t" r="r" b="b"/>
              <a:pathLst>
                <a:path w="419100" h="281304">
                  <a:moveTo>
                    <a:pt x="419100" y="0"/>
                  </a:moveTo>
                  <a:lnTo>
                    <a:pt x="0" y="0"/>
                  </a:lnTo>
                  <a:lnTo>
                    <a:pt x="0" y="281304"/>
                  </a:lnTo>
                  <a:lnTo>
                    <a:pt x="419100" y="281304"/>
                  </a:lnTo>
                  <a:lnTo>
                    <a:pt x="419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 txBox="1"/>
          <p:nvPr/>
        </p:nvSpPr>
        <p:spPr>
          <a:xfrm>
            <a:off x="4648580" y="4779390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10</a:t>
            </a:fld>
            <a:endParaRPr spc="-5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916939"/>
            <a:ext cx="5596255" cy="10356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1645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4.1.3 </a:t>
            </a:r>
            <a:r>
              <a:rPr sz="1000" spc="-5" dirty="0">
                <a:latin typeface="Arial"/>
                <a:cs typeface="Arial"/>
              </a:rPr>
              <a:t>스테인리스 스틸 파이프 장착용 액세서리.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12700" marR="5080">
              <a:lnSpc>
                <a:spcPts val="1160"/>
              </a:lnSpc>
            </a:pPr>
            <a:r>
              <a:rPr sz="1000" spc="-5" dirty="0">
                <a:latin typeface="Arial"/>
                <a:cs typeface="Arial"/>
              </a:rPr>
              <a:t>스테인리스 파이프용 조립 액세서리는 클램프/니플 </a:t>
            </a:r>
            <a:r>
              <a:rPr sz="1000" dirty="0">
                <a:latin typeface="Arial"/>
                <a:cs typeface="Arial"/>
              </a:rPr>
              <a:t>시스템이 </a:t>
            </a:r>
            <a:r>
              <a:rPr sz="1000" spc="-5" dirty="0">
                <a:latin typeface="Arial"/>
                <a:cs typeface="Arial"/>
              </a:rPr>
              <a:t>있거나없는 어댑터와 조인트와 함께 제안됩니다. 센서에 허용되는 최대 압력은 5바입니다.</a:t>
            </a:r>
            <a:endParaRPr sz="1000">
              <a:latin typeface="Arial"/>
              <a:cs typeface="Arial"/>
            </a:endParaRPr>
          </a:p>
          <a:p>
            <a:pPr marL="12700" marR="1148715">
              <a:lnSpc>
                <a:spcPct val="112999"/>
              </a:lnSpc>
              <a:spcBef>
                <a:spcPts val="359"/>
              </a:spcBef>
            </a:pPr>
            <a:r>
              <a:rPr sz="1000" spc="-5" dirty="0">
                <a:latin typeface="Arial"/>
                <a:cs typeface="Arial"/>
              </a:rPr>
              <a:t>조립 시스템은 스테인리스 스틸 </a:t>
            </a:r>
            <a:r>
              <a:rPr sz="1000" dirty="0">
                <a:latin typeface="Arial"/>
                <a:cs typeface="Arial"/>
              </a:rPr>
              <a:t>클램프를 </a:t>
            </a:r>
            <a:r>
              <a:rPr sz="1000" spc="-5" dirty="0">
                <a:latin typeface="Arial"/>
                <a:cs typeface="Arial"/>
              </a:rPr>
              <a:t>포함하거나 포함하지 </a:t>
            </a:r>
            <a:r>
              <a:rPr sz="1000" dirty="0">
                <a:latin typeface="Arial"/>
                <a:cs typeface="Arial"/>
              </a:rPr>
              <a:t>않고 </a:t>
            </a:r>
            <a:r>
              <a:rPr sz="1000" spc="-5" dirty="0">
                <a:latin typeface="Arial"/>
                <a:cs typeface="Arial"/>
              </a:rPr>
              <a:t>배송할 수 있습니다.  어댑터는 직경 90mm 외부 </a:t>
            </a:r>
            <a:r>
              <a:rPr sz="1000" dirty="0">
                <a:latin typeface="Arial"/>
                <a:cs typeface="Arial"/>
              </a:rPr>
              <a:t>클램프와 </a:t>
            </a:r>
            <a:r>
              <a:rPr sz="1000" spc="-5" dirty="0">
                <a:latin typeface="Arial"/>
                <a:cs typeface="Arial"/>
              </a:rPr>
              <a:t>호환됩니다.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64" y="5977508"/>
            <a:ext cx="5402580" cy="9455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720725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CTZN 센서용 마운팅 시스템</a:t>
            </a:r>
            <a:r>
              <a:rPr sz="900" spc="-5" dirty="0">
                <a:latin typeface="Arial"/>
                <a:cs typeface="Arial"/>
              </a:rPr>
              <a:t>(</a:t>
            </a:r>
            <a:r>
              <a:rPr sz="900" b="1" spc="-5" dirty="0">
                <a:latin typeface="Arial"/>
                <a:cs typeface="Arial"/>
              </a:rPr>
              <a:t>PF-ACC-C-00350)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Arial"/>
              <a:cs typeface="Arial"/>
            </a:endParaRPr>
          </a:p>
          <a:p>
            <a:pPr marL="12700" marR="5080">
              <a:lnSpc>
                <a:spcPts val="1140"/>
              </a:lnSpc>
              <a:buAutoNum type="arabicPlain"/>
              <a:tabLst>
                <a:tab pos="118745" algn="l"/>
              </a:tabLst>
            </a:pPr>
            <a:r>
              <a:rPr sz="1000" spc="-5" dirty="0">
                <a:latin typeface="Arial"/>
                <a:cs typeface="Arial"/>
              </a:rPr>
              <a:t>스테인리스 스틸 파이프에 </a:t>
            </a:r>
            <a:r>
              <a:rPr sz="1000" dirty="0">
                <a:latin typeface="Arial"/>
                <a:cs typeface="Arial"/>
              </a:rPr>
              <a:t>클램프</a:t>
            </a:r>
            <a:r>
              <a:rPr sz="1000" spc="-5" dirty="0">
                <a:latin typeface="Arial"/>
                <a:cs typeface="Arial"/>
              </a:rPr>
              <a:t>(3)를 용접한 후 시스템에서 클램프를 </a:t>
            </a:r>
            <a:r>
              <a:rPr sz="1000" spc="20" dirty="0">
                <a:latin typeface="Arial"/>
                <a:cs typeface="Arial"/>
              </a:rPr>
              <a:t>제거하고 </a:t>
            </a:r>
            <a:r>
              <a:rPr sz="1000" spc="-10" dirty="0">
                <a:latin typeface="Arial"/>
                <a:cs typeface="Arial"/>
              </a:rPr>
              <a:t>PVC </a:t>
            </a:r>
            <a:r>
              <a:rPr sz="1000" spc="-5" dirty="0">
                <a:latin typeface="Arial"/>
                <a:cs typeface="Arial"/>
              </a:rPr>
              <a:t>어댑터</a:t>
            </a:r>
            <a:r>
              <a:rPr sz="1000" dirty="0">
                <a:latin typeface="Arial"/>
                <a:cs typeface="Arial"/>
              </a:rPr>
              <a:t>(1)</a:t>
            </a:r>
            <a:r>
              <a:rPr sz="1000" spc="-5" dirty="0">
                <a:latin typeface="Arial"/>
                <a:cs typeface="Arial"/>
              </a:rPr>
              <a:t>를 제거합니다.</a:t>
            </a:r>
            <a:endParaRPr sz="1000">
              <a:latin typeface="Arial"/>
              <a:cs typeface="Arial"/>
            </a:endParaRPr>
          </a:p>
          <a:p>
            <a:pPr marL="12700" marR="1849755">
              <a:lnSpc>
                <a:spcPts val="1150"/>
              </a:lnSpc>
              <a:spcBef>
                <a:spcPts val="5"/>
              </a:spcBef>
              <a:buAutoNum type="arabicPlain"/>
              <a:tabLst>
                <a:tab pos="118110" algn="l"/>
              </a:tabLst>
            </a:pPr>
            <a:r>
              <a:rPr sz="1000" spc="-5" dirty="0">
                <a:latin typeface="Arial"/>
                <a:cs typeface="Arial"/>
              </a:rPr>
              <a:t>어댑터의 유니온 너트를 통해 센서 </a:t>
            </a:r>
            <a:r>
              <a:rPr sz="1000" dirty="0">
                <a:latin typeface="Arial"/>
                <a:cs typeface="Arial"/>
              </a:rPr>
              <a:t>케이블을 </a:t>
            </a:r>
            <a:r>
              <a:rPr sz="1000" spc="-5" dirty="0">
                <a:latin typeface="Arial"/>
                <a:cs typeface="Arial"/>
              </a:rPr>
              <a:t>통과시킵니다.  3 니플(4)에 </a:t>
            </a:r>
            <a:r>
              <a:rPr sz="1000" spc="5" dirty="0">
                <a:latin typeface="Arial"/>
                <a:cs typeface="Arial"/>
              </a:rPr>
              <a:t>어댑터를 </a:t>
            </a:r>
            <a:r>
              <a:rPr sz="1000" spc="-5" dirty="0">
                <a:latin typeface="Arial"/>
                <a:cs typeface="Arial"/>
              </a:rPr>
              <a:t>다시 끼웁니다.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955164" y="2269489"/>
            <a:ext cx="2362200" cy="3654425"/>
            <a:chOff x="1955164" y="2269489"/>
            <a:chExt cx="2362200" cy="365442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55164" y="2269489"/>
              <a:ext cx="1979930" cy="365442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149600" y="3425824"/>
              <a:ext cx="1167765" cy="1524000"/>
            </a:xfrm>
            <a:custGeom>
              <a:avLst/>
              <a:gdLst/>
              <a:ahLst/>
              <a:cxnLst/>
              <a:rect l="l" t="t" r="r" b="b"/>
              <a:pathLst>
                <a:path w="1167764" h="1524000">
                  <a:moveTo>
                    <a:pt x="935355" y="661670"/>
                  </a:moveTo>
                  <a:lnTo>
                    <a:pt x="607060" y="662165"/>
                  </a:lnTo>
                  <a:lnTo>
                    <a:pt x="607060" y="630428"/>
                  </a:lnTo>
                  <a:lnTo>
                    <a:pt x="530860" y="668655"/>
                  </a:lnTo>
                  <a:lnTo>
                    <a:pt x="607060" y="706628"/>
                  </a:lnTo>
                  <a:lnTo>
                    <a:pt x="607060" y="674878"/>
                  </a:lnTo>
                  <a:lnTo>
                    <a:pt x="935355" y="674370"/>
                  </a:lnTo>
                  <a:lnTo>
                    <a:pt x="935355" y="661670"/>
                  </a:lnTo>
                  <a:close/>
                </a:path>
                <a:path w="1167764" h="1524000">
                  <a:moveTo>
                    <a:pt x="935355" y="31115"/>
                  </a:moveTo>
                  <a:lnTo>
                    <a:pt x="140335" y="31750"/>
                  </a:lnTo>
                  <a:lnTo>
                    <a:pt x="140335" y="0"/>
                  </a:lnTo>
                  <a:lnTo>
                    <a:pt x="64135" y="38100"/>
                  </a:lnTo>
                  <a:lnTo>
                    <a:pt x="140335" y="76200"/>
                  </a:lnTo>
                  <a:lnTo>
                    <a:pt x="140335" y="44450"/>
                  </a:lnTo>
                  <a:lnTo>
                    <a:pt x="935355" y="43815"/>
                  </a:lnTo>
                  <a:lnTo>
                    <a:pt x="935355" y="31115"/>
                  </a:lnTo>
                  <a:close/>
                </a:path>
                <a:path w="1167764" h="1524000">
                  <a:moveTo>
                    <a:pt x="976630" y="960755"/>
                  </a:moveTo>
                  <a:lnTo>
                    <a:pt x="218440" y="961390"/>
                  </a:lnTo>
                  <a:lnTo>
                    <a:pt x="218440" y="929640"/>
                  </a:lnTo>
                  <a:lnTo>
                    <a:pt x="142240" y="967740"/>
                  </a:lnTo>
                  <a:lnTo>
                    <a:pt x="218440" y="1005840"/>
                  </a:lnTo>
                  <a:lnTo>
                    <a:pt x="218440" y="974090"/>
                  </a:lnTo>
                  <a:lnTo>
                    <a:pt x="976630" y="973455"/>
                  </a:lnTo>
                  <a:lnTo>
                    <a:pt x="976630" y="960755"/>
                  </a:lnTo>
                  <a:close/>
                </a:path>
                <a:path w="1167764" h="1524000">
                  <a:moveTo>
                    <a:pt x="1167765" y="1479550"/>
                  </a:moveTo>
                  <a:lnTo>
                    <a:pt x="76200" y="1479550"/>
                  </a:lnTo>
                  <a:lnTo>
                    <a:pt x="76200" y="1447800"/>
                  </a:lnTo>
                  <a:lnTo>
                    <a:pt x="0" y="1485900"/>
                  </a:lnTo>
                  <a:lnTo>
                    <a:pt x="76200" y="1524000"/>
                  </a:lnTo>
                  <a:lnTo>
                    <a:pt x="76200" y="1492250"/>
                  </a:lnTo>
                  <a:lnTo>
                    <a:pt x="1167765" y="1492250"/>
                  </a:lnTo>
                  <a:lnTo>
                    <a:pt x="1167765" y="14795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4163695" y="3373882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11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397121" y="4793107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83507" y="3970147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95698" y="4279519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4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52213" y="3311398"/>
            <a:ext cx="64579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(1) 어댑터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52213" y="3604386"/>
            <a:ext cx="9715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(2) CTZN 센서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752213" y="3895471"/>
            <a:ext cx="583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(3) 클램프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52213" y="4188078"/>
            <a:ext cx="101155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(4) 니플 용접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040384"/>
            <a:ext cx="5406390" cy="4686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4.3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전기 연결.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센서는 </a:t>
            </a:r>
            <a:r>
              <a:rPr sz="1000" spc="5" dirty="0">
                <a:latin typeface="Arial"/>
                <a:cs typeface="Arial"/>
              </a:rPr>
              <a:t>3, </a:t>
            </a:r>
            <a:r>
              <a:rPr sz="1000" spc="-5" dirty="0">
                <a:latin typeface="Arial"/>
                <a:cs typeface="Arial"/>
              </a:rPr>
              <a:t>7, 15m 또는 기타 길이(최대 100m)의 베어 와이어 </a:t>
            </a:r>
            <a:r>
              <a:rPr sz="1000" dirty="0">
                <a:latin typeface="Arial"/>
                <a:cs typeface="Arial"/>
              </a:rPr>
              <a:t>버전 </a:t>
            </a:r>
            <a:r>
              <a:rPr sz="1000" spc="-5" dirty="0">
                <a:latin typeface="Arial"/>
                <a:cs typeface="Arial"/>
              </a:rPr>
              <a:t>내에서 제공될 수 있습니다</a:t>
            </a:r>
            <a:r>
              <a:rPr sz="1000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52220" y="1644649"/>
          <a:ext cx="6210934" cy="1332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4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1765">
                <a:tc gridSpan="2">
                  <a:txBody>
                    <a:bodyPr/>
                    <a:lstStyle/>
                    <a:p>
                      <a:pPr marL="4381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전원 공급 장치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95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전력 요구 사항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13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케이블 0~15m의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경우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5~12볼트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15m 이상 케이블의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경우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7~12볼트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085">
                        <a:lnSpc>
                          <a:spcPts val="1115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최대. 13.2 V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96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985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소비량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 algn="just">
                        <a:lnSpc>
                          <a:spcPts val="1135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대기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25µA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085" marR="372745" algn="just">
                        <a:lnSpc>
                          <a:spcPct val="95500"/>
                        </a:lnSpc>
                        <a:spcBef>
                          <a:spcPts val="30"/>
                        </a:spcBef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평균 RS485 (1 측정/초) : 6,3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평균 SDI12 (1 측정/초) : </a:t>
                      </a:r>
                      <a:r>
                        <a:rPr sz="1000" spc="-10" dirty="0">
                          <a:latin typeface="Arial"/>
                          <a:cs typeface="Arial"/>
                        </a:rPr>
                        <a:t>9,2 </a:t>
                      </a:r>
                      <a:r>
                        <a:rPr sz="1000" spc="15" dirty="0">
                          <a:latin typeface="Arial"/>
                          <a:cs typeface="Arial"/>
                        </a:rPr>
                        <a:t>mA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전류 펄스 : 500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mA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45085" algn="just">
                        <a:lnSpc>
                          <a:spcPts val="109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극성 </a:t>
                      </a:r>
                      <a:r>
                        <a:rPr sz="1000" spc="-5" dirty="0">
                          <a:latin typeface="Arial"/>
                          <a:cs typeface="Arial"/>
                        </a:rPr>
                        <a:t>반전으로부터 보호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128218"/>
              </p:ext>
            </p:extLst>
          </p:nvPr>
        </p:nvGraphicFramePr>
        <p:xfrm>
          <a:off x="641501" y="3069871"/>
          <a:ext cx="6507430" cy="654050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98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3009">
                <a:tc gridSpan="2"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lang="ko-KR" altLang="en-US" sz="900" b="1" dirty="0">
                          <a:latin typeface="Arial"/>
                          <a:cs typeface="Arial"/>
                        </a:rPr>
                        <a:t>배선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다이어그램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0749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</a:pPr>
                      <a:endParaRPr sz="1000" dirty="0">
                        <a:latin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50000"/>
                        </a:lnSpc>
                        <a:spcBef>
                          <a:spcPts val="45"/>
                        </a:spcBef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  <a:p>
                      <a:pPr marL="516255" algn="l">
                        <a:lnSpc>
                          <a:spcPct val="150000"/>
                        </a:lnSpc>
                      </a:pP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516255" algn="l">
                        <a:lnSpc>
                          <a:spcPct val="150000"/>
                        </a:lnSpc>
                      </a:pPr>
                      <a:r>
                        <a:rPr sz="900" dirty="0" err="1">
                          <a:latin typeface="Arial"/>
                          <a:cs typeface="Arial"/>
                        </a:rPr>
                        <a:t>최대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15m의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케이블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길이</a:t>
                      </a: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516255" algn="l">
                        <a:lnSpc>
                          <a:spcPct val="150000"/>
                        </a:lnSpc>
                      </a:pP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1-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빨간색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ko-KR" sz="900" spc="-5" dirty="0">
                          <a:latin typeface="Arial"/>
                          <a:cs typeface="Arial"/>
                        </a:rPr>
                        <a:t>=&gt;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전원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공급 장치 V+ 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2-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파란색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ko-KR" sz="900" spc="-5" dirty="0">
                          <a:latin typeface="Arial"/>
                          <a:cs typeface="Arial"/>
                        </a:rPr>
                        <a:t>=&gt;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SDI-12</a:t>
                      </a:r>
                      <a:br>
                        <a:rPr lang="en-US" sz="900" spc="-5" dirty="0">
                          <a:latin typeface="Arial"/>
                          <a:cs typeface="Arial"/>
                        </a:rPr>
                      </a:br>
                      <a:r>
                        <a:rPr lang="en-US" sz="900" spc="-5" dirty="0">
                          <a:latin typeface="Arial"/>
                          <a:cs typeface="Arial"/>
                        </a:rPr>
                        <a:t> </a:t>
                      </a: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검은색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ko-KR" sz="900" spc="-5" dirty="0">
                          <a:latin typeface="Arial"/>
                          <a:cs typeface="Arial"/>
                        </a:rPr>
                        <a:t>=&gt;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전원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공급 장치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V- </a:t>
                      </a:r>
                      <a:endParaRPr lang="en-US" sz="900" spc="5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4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녹색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 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ko-KR" sz="900" dirty="0">
                          <a:latin typeface="Arial"/>
                          <a:cs typeface="Arial"/>
                        </a:rPr>
                        <a:t>=&gt;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RS-485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- 흰색 A </a:t>
                      </a:r>
                      <a:r>
                        <a:rPr lang="en-US" altLang="ko-KR" sz="900" dirty="0">
                          <a:latin typeface="Arial"/>
                          <a:cs typeface="Arial"/>
                        </a:rPr>
                        <a:t>=&gt;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RS-485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6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- </a:t>
                      </a:r>
                      <a:r>
                        <a:rPr lang="ko-KR" altLang="en-US" sz="900" spc="-5" dirty="0">
                          <a:latin typeface="Arial"/>
                          <a:cs typeface="Arial"/>
                        </a:rPr>
                        <a:t>녹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색/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노란색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ko-KR" sz="900" spc="-5" dirty="0">
                          <a:latin typeface="Arial"/>
                          <a:cs typeface="Arial"/>
                        </a:rPr>
                        <a:t>==&gt; </a:t>
                      </a:r>
                      <a:r>
                        <a:rPr lang="ko-KR" altLang="en-US" sz="900" spc="-5" dirty="0">
                          <a:latin typeface="Arial"/>
                          <a:cs typeface="Arial"/>
                        </a:rPr>
                        <a:t>케이블 </a:t>
                      </a:r>
                      <a:r>
                        <a:rPr lang="ko-KR" altLang="en-US" sz="900" spc="-5" dirty="0" err="1">
                          <a:latin typeface="Arial"/>
                          <a:cs typeface="Arial"/>
                        </a:rPr>
                        <a:t>실드</a:t>
                      </a:r>
                      <a:r>
                        <a:rPr lang="ko-KR" altLang="en-US"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altLang="ko-KR" sz="900" spc="-5" dirty="0">
                          <a:latin typeface="Arial"/>
                          <a:cs typeface="Arial"/>
                        </a:rPr>
                        <a:t>w </a:t>
                      </a:r>
                      <a:r>
                        <a:rPr sz="9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전원</a:t>
                      </a:r>
                      <a:r>
                        <a:rPr sz="900" dirty="0" err="1">
                          <a:latin typeface="Arial"/>
                          <a:cs typeface="Arial"/>
                        </a:rPr>
                        <a:t>공급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 err="1">
                          <a:latin typeface="Arial"/>
                          <a:cs typeface="Arial"/>
                        </a:rPr>
                        <a:t>장치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              </a:t>
                      </a:r>
                    </a:p>
                    <a:p>
                      <a:pPr marL="391160" marR="337820" indent="24130" algn="l">
                        <a:lnSpc>
                          <a:spcPct val="150000"/>
                        </a:lnSpc>
                        <a:spcBef>
                          <a:spcPts val="10"/>
                        </a:spcBef>
                        <a:tabLst>
                          <a:tab pos="1010285" algn="l"/>
                        </a:tabLst>
                      </a:pPr>
                      <a:r>
                        <a:rPr lang="en-US" sz="900" spc="5" dirty="0">
                          <a:latin typeface="Arial"/>
                          <a:cs typeface="Arial"/>
                        </a:rPr>
                        <a:t>                                                                   </a:t>
                      </a:r>
                      <a:r>
                        <a:rPr sz="900" spc="5" dirty="0">
                          <a:latin typeface="Arial"/>
                          <a:cs typeface="Arial"/>
                        </a:rPr>
                        <a:t>V-.</a:t>
                      </a:r>
                      <a:endParaRPr sz="9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66420" marR="305435" indent="-253365">
                        <a:lnSpc>
                          <a:spcPct val="200000"/>
                        </a:lnSpc>
                        <a:spcBef>
                          <a:spcPts val="220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케이블 길이 15~100미터 </a:t>
                      </a: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13055" marR="305435" indent="0">
                        <a:lnSpc>
                          <a:spcPct val="200000"/>
                        </a:lnSpc>
                        <a:spcBef>
                          <a:spcPts val="220"/>
                        </a:spcBef>
                        <a:buNone/>
                      </a:pP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13055" marR="305435" indent="0">
                        <a:lnSpc>
                          <a:spcPct val="200000"/>
                        </a:lnSpc>
                        <a:spcBef>
                          <a:spcPts val="220"/>
                        </a:spcBef>
                        <a:buNone/>
                      </a:pP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13055" marR="305435" indent="0">
                        <a:lnSpc>
                          <a:spcPct val="200000"/>
                        </a:lnSpc>
                        <a:spcBef>
                          <a:spcPts val="220"/>
                        </a:spcBef>
                        <a:buNone/>
                      </a:pPr>
                      <a:r>
                        <a:rPr lang="en-US" sz="900" spc="-5" dirty="0">
                          <a:latin typeface="Arial"/>
                          <a:cs typeface="Arial"/>
                        </a:rPr>
                        <a:t>     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빨간색</a:t>
                      </a: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13055" marR="305435" indent="0">
                        <a:lnSpc>
                          <a:spcPct val="200000"/>
                        </a:lnSpc>
                        <a:spcBef>
                          <a:spcPts val="220"/>
                        </a:spcBef>
                        <a:buNone/>
                      </a:pPr>
                      <a:r>
                        <a:rPr lang="en-US" sz="900" spc="-5" dirty="0">
                          <a:latin typeface="Arial"/>
                          <a:cs typeface="Arial"/>
                        </a:rPr>
                        <a:t>      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보라색</a:t>
                      </a: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13055" marR="305435" lvl="0" indent="0" defTabSz="914400" eaLnBrk="1" fontAlgn="auto" latinLnBrk="0" hangingPunct="1">
                        <a:lnSpc>
                          <a:spcPct val="200000"/>
                        </a:lnSpc>
                        <a:spcBef>
                          <a:spcPts val="22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spc="-5" dirty="0">
                          <a:latin typeface="Arial"/>
                          <a:cs typeface="Arial"/>
                        </a:rPr>
                        <a:t>      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노란색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                    </a:t>
                      </a:r>
                      <a:r>
                        <a:rPr lang="ko-KR" altLang="en-US" sz="900" spc="-5" dirty="0">
                          <a:latin typeface="Arial"/>
                          <a:cs typeface="Arial"/>
                        </a:rPr>
                        <a:t>전원 </a:t>
                      </a:r>
                      <a:r>
                        <a:rPr lang="ko-KR" altLang="en-US" sz="900" dirty="0">
                          <a:latin typeface="Arial"/>
                          <a:cs typeface="Arial"/>
                        </a:rPr>
                        <a:t>공급 장치</a:t>
                      </a:r>
                    </a:p>
                    <a:p>
                      <a:pPr marL="313055" marR="305435" indent="0">
                        <a:lnSpc>
                          <a:spcPct val="200000"/>
                        </a:lnSpc>
                        <a:spcBef>
                          <a:spcPts val="220"/>
                        </a:spcBef>
                        <a:buNone/>
                      </a:pPr>
                      <a:r>
                        <a:rPr lang="en-US" sz="900" spc="-5" dirty="0">
                          <a:latin typeface="Arial"/>
                          <a:cs typeface="Arial"/>
                        </a:rPr>
                        <a:t>       </a:t>
                      </a:r>
                      <a:r>
                        <a:rPr sz="900" dirty="0" err="1">
                          <a:latin typeface="Arial"/>
                          <a:cs typeface="Arial"/>
                        </a:rPr>
                        <a:t>오렌지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                             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V+ </a:t>
                      </a:r>
                      <a:endParaRPr lang="en-US" sz="900" spc="-5" dirty="0">
                        <a:latin typeface="Arial"/>
                        <a:cs typeface="Arial"/>
                      </a:endParaRPr>
                    </a:p>
                    <a:p>
                      <a:pPr marL="313055" marR="305435" indent="0">
                        <a:lnSpc>
                          <a:spcPct val="200000"/>
                        </a:lnSpc>
                        <a:spcBef>
                          <a:spcPts val="220"/>
                        </a:spcBef>
                        <a:buNone/>
                      </a:pPr>
                      <a:r>
                        <a:rPr lang="en-US" sz="900" spc="-5" dirty="0">
                          <a:latin typeface="Arial"/>
                          <a:cs typeface="Arial"/>
                        </a:rPr>
                        <a:t>        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핑크</a:t>
                      </a:r>
                      <a:endParaRPr sz="900" dirty="0">
                        <a:latin typeface="Arial"/>
                        <a:cs typeface="Arial"/>
                      </a:endParaRPr>
                    </a:p>
                    <a:p>
                      <a:pPr marL="474980" indent="0">
                        <a:lnSpc>
                          <a:spcPct val="200000"/>
                        </a:lnSpc>
                        <a:buNone/>
                        <a:tabLst>
                          <a:tab pos="571500" algn="l"/>
                          <a:tab pos="1095375" algn="l"/>
                        </a:tabLst>
                      </a:pPr>
                      <a:endParaRPr lang="en-US" altLang="ko-KR" sz="900" spc="-5" dirty="0">
                        <a:latin typeface="Arial"/>
                        <a:cs typeface="Arial"/>
                      </a:endParaRPr>
                    </a:p>
                    <a:p>
                      <a:pPr marL="474980" indent="0">
                        <a:lnSpc>
                          <a:spcPct val="200000"/>
                        </a:lnSpc>
                        <a:buNone/>
                        <a:tabLst>
                          <a:tab pos="571500" algn="l"/>
                          <a:tab pos="1095375" algn="l"/>
                        </a:tabLst>
                      </a:pPr>
                      <a:r>
                        <a:rPr lang="en-US" altLang="ko-KR" sz="900" spc="-5" dirty="0">
                          <a:latin typeface="Arial"/>
                          <a:cs typeface="Arial"/>
                        </a:rPr>
                        <a:t>2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블루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               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SDI-12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571500" indent="-96520">
                        <a:lnSpc>
                          <a:spcPct val="200000"/>
                        </a:lnSpc>
                        <a:buAutoNum type="arabicPlain" startAt="2"/>
                        <a:tabLst>
                          <a:tab pos="571500" algn="l"/>
                          <a:tab pos="109537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900" dirty="0" err="1">
                          <a:latin typeface="Arial"/>
                          <a:cs typeface="Arial"/>
                        </a:rPr>
                        <a:t>검은색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             </a:t>
                      </a:r>
                      <a:r>
                        <a:rPr sz="900" dirty="0" err="1">
                          <a:latin typeface="Arial"/>
                          <a:cs typeface="Arial"/>
                        </a:rPr>
                        <a:t>전원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 공급 장치 V-</a:t>
                      </a:r>
                    </a:p>
                    <a:p>
                      <a:pPr marL="525780" indent="-96520">
                        <a:lnSpc>
                          <a:spcPct val="200000"/>
                        </a:lnSpc>
                        <a:buAutoNum type="arabicPlain" startAt="2"/>
                        <a:tabLst>
                          <a:tab pos="525780" algn="l"/>
                          <a:tab pos="109537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- 녹색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B 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            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RS-485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</a:t>
                      </a:r>
                    </a:p>
                    <a:p>
                      <a:pPr marL="539115" indent="-96520">
                        <a:lnSpc>
                          <a:spcPct val="200000"/>
                        </a:lnSpc>
                        <a:buAutoNum type="arabicPlain" startAt="2"/>
                        <a:tabLst>
                          <a:tab pos="539750" algn="l"/>
                          <a:tab pos="1095375" algn="l"/>
                        </a:tabLst>
                      </a:pPr>
                      <a:r>
                        <a:rPr sz="900" dirty="0">
                          <a:latin typeface="Arial"/>
                          <a:cs typeface="Arial"/>
                        </a:rPr>
                        <a:t>- 흰색 A </a:t>
                      </a:r>
                      <a:r>
                        <a:rPr lang="en-US" sz="900" dirty="0">
                          <a:latin typeface="Arial"/>
                          <a:cs typeface="Arial"/>
                        </a:rPr>
                        <a:t>           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RS-485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"</a:t>
                      </a:r>
                      <a:endParaRPr lang="en-US" sz="900" dirty="0">
                        <a:latin typeface="Arial"/>
                        <a:cs typeface="Arial"/>
                      </a:endParaRPr>
                    </a:p>
                    <a:p>
                      <a:pPr marL="539115" indent="-96520">
                        <a:lnSpc>
                          <a:spcPct val="200000"/>
                        </a:lnSpc>
                        <a:buAutoNum type="arabicPlain" startAt="2"/>
                        <a:tabLst>
                          <a:tab pos="539750" algn="l"/>
                          <a:tab pos="1095375" algn="l"/>
                        </a:tabLst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케이블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실드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    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녹색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/노란색(전원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포함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)</a:t>
                      </a:r>
                      <a:r>
                        <a:rPr lang="en-US"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5" dirty="0" err="1">
                          <a:latin typeface="Arial"/>
                          <a:cs typeface="Arial"/>
                        </a:rPr>
                        <a:t>공급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V-</a:t>
                      </a:r>
                    </a:p>
                  </a:txBody>
                  <a:tcPr marL="0" marR="0" marT="279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1047" y="3420855"/>
            <a:ext cx="1902477" cy="2506996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12</a:t>
            </a:fld>
            <a:endParaRPr spc="-5" dirty="0"/>
          </a:p>
        </p:txBody>
      </p:sp>
      <p:graphicFrame>
        <p:nvGraphicFramePr>
          <p:cNvPr id="14" name="표 13">
            <a:extLst>
              <a:ext uri="{FF2B5EF4-FFF2-40B4-BE49-F238E27FC236}">
                <a16:creationId xmlns:a16="http://schemas.microsoft.com/office/drawing/2014/main" id="{385821D2-3BF1-2E0C-EB7A-9A7F3EC8FE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640887"/>
              </p:ext>
            </p:extLst>
          </p:nvPr>
        </p:nvGraphicFramePr>
        <p:xfrm>
          <a:off x="5207748" y="4279900"/>
          <a:ext cx="1688948" cy="144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948">
                  <a:extLst>
                    <a:ext uri="{9D8B030D-6E8A-4147-A177-3AD203B41FA5}">
                      <a16:colId xmlns:a16="http://schemas.microsoft.com/office/drawing/2014/main" val="3265577167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813133"/>
                  </a:ext>
                </a:extLst>
              </a:tr>
            </a:tbl>
          </a:graphicData>
        </a:graphic>
      </p:graphicFrame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49541930-15F2-79E4-6A31-CC68848CD6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4260668"/>
              </p:ext>
            </p:extLst>
          </p:nvPr>
        </p:nvGraphicFramePr>
        <p:xfrm>
          <a:off x="4199218" y="4279900"/>
          <a:ext cx="990601" cy="1447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3265577167"/>
                    </a:ext>
                  </a:extLst>
                </a:gridCol>
              </a:tblGrid>
              <a:tr h="144780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/>
                        <a:t>   </a:t>
                      </a:r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813133"/>
                  </a:ext>
                </a:extLst>
              </a:tr>
            </a:tbl>
          </a:graphicData>
        </a:graphic>
      </p:graphicFrame>
      <p:graphicFrame>
        <p:nvGraphicFramePr>
          <p:cNvPr id="17" name="표 16">
            <a:extLst>
              <a:ext uri="{FF2B5EF4-FFF2-40B4-BE49-F238E27FC236}">
                <a16:creationId xmlns:a16="http://schemas.microsoft.com/office/drawing/2014/main" id="{F8B0333A-2F15-D094-4A54-6FF7425C3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782572"/>
              </p:ext>
            </p:extLst>
          </p:nvPr>
        </p:nvGraphicFramePr>
        <p:xfrm>
          <a:off x="4199218" y="5940551"/>
          <a:ext cx="990601" cy="14506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1">
                  <a:extLst>
                    <a:ext uri="{9D8B030D-6E8A-4147-A177-3AD203B41FA5}">
                      <a16:colId xmlns:a16="http://schemas.microsoft.com/office/drawing/2014/main" val="3265577167"/>
                    </a:ext>
                  </a:extLst>
                </a:gridCol>
              </a:tblGrid>
              <a:tr h="145062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813133"/>
                  </a:ext>
                </a:extLst>
              </a:tr>
            </a:tbl>
          </a:graphicData>
        </a:graphic>
      </p:graphicFrame>
      <p:graphicFrame>
        <p:nvGraphicFramePr>
          <p:cNvPr id="18" name="표 17">
            <a:extLst>
              <a:ext uri="{FF2B5EF4-FFF2-40B4-BE49-F238E27FC236}">
                <a16:creationId xmlns:a16="http://schemas.microsoft.com/office/drawing/2014/main" id="{A47713F8-BC47-327C-F7BA-A29B88A551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174514"/>
              </p:ext>
            </p:extLst>
          </p:nvPr>
        </p:nvGraphicFramePr>
        <p:xfrm>
          <a:off x="5189819" y="5940551"/>
          <a:ext cx="1688948" cy="145062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8948">
                  <a:extLst>
                    <a:ext uri="{9D8B030D-6E8A-4147-A177-3AD203B41FA5}">
                      <a16:colId xmlns:a16="http://schemas.microsoft.com/office/drawing/2014/main" val="3265577167"/>
                    </a:ext>
                  </a:extLst>
                </a:gridCol>
              </a:tblGrid>
              <a:tr h="145062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58131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45971"/>
            <a:ext cx="5787390" cy="4647298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52400" indent="-140335">
              <a:lnSpc>
                <a:spcPct val="100000"/>
              </a:lnSpc>
              <a:spcBef>
                <a:spcPts val="355"/>
              </a:spcBef>
              <a:buAutoNum type="arabicPeriod" startAt="5"/>
              <a:tabLst>
                <a:tab pos="153035" algn="l"/>
              </a:tabLst>
            </a:pPr>
            <a:r>
              <a:rPr sz="1000" b="1" spc="-5" dirty="0">
                <a:latin typeface="Arial"/>
                <a:cs typeface="Arial"/>
              </a:rPr>
              <a:t>시작 및 유지 관리</a:t>
            </a:r>
            <a:endParaRPr sz="1000" dirty="0">
              <a:latin typeface="Arial"/>
              <a:cs typeface="Arial"/>
            </a:endParaRPr>
          </a:p>
          <a:p>
            <a:pPr marL="222885" lvl="1" indent="-210820">
              <a:lnSpc>
                <a:spcPct val="100000"/>
              </a:lnSpc>
              <a:spcBef>
                <a:spcPts val="250"/>
              </a:spcBef>
              <a:buAutoNum type="arabicPeriod"/>
              <a:tabLst>
                <a:tab pos="22352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초기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시작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2700" marR="1397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센서가 단말기에 연결되고 센서가 </a:t>
            </a:r>
            <a:r>
              <a:rPr sz="1000" dirty="0">
                <a:latin typeface="Arial"/>
                <a:cs typeface="Arial"/>
              </a:rPr>
              <a:t>조립 액세서리에 </a:t>
            </a:r>
            <a:r>
              <a:rPr sz="1000" spc="-5" dirty="0">
                <a:latin typeface="Arial"/>
                <a:cs typeface="Arial"/>
              </a:rPr>
              <a:t>장착되고 디스플레이 장치에서 매개변수화가 수행되면 센서를 처음 </a:t>
            </a:r>
            <a:r>
              <a:rPr sz="1000" dirty="0">
                <a:latin typeface="Arial"/>
                <a:cs typeface="Arial"/>
              </a:rPr>
              <a:t>시작할 준비가 된 </a:t>
            </a:r>
            <a:r>
              <a:rPr sz="1000" spc="-5" dirty="0">
                <a:latin typeface="Arial"/>
                <a:cs typeface="Arial"/>
              </a:rPr>
              <a:t>것입니다.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 dirty="0">
              <a:latin typeface="Arial"/>
              <a:cs typeface="Arial"/>
            </a:endParaRPr>
          </a:p>
          <a:p>
            <a:pPr marL="149860" indent="-137160">
              <a:lnSpc>
                <a:spcPct val="100000"/>
              </a:lnSpc>
              <a:buFont typeface="Wingdings"/>
              <a:buChar char=""/>
              <a:tabLst>
                <a:tab pos="149860" algn="l"/>
              </a:tabLst>
            </a:pPr>
            <a:r>
              <a:rPr sz="1000" b="1" spc="-5" dirty="0">
                <a:latin typeface="Arial"/>
                <a:cs typeface="Arial"/>
              </a:rPr>
              <a:t>참고 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Wingdings"/>
              <a:buChar char=""/>
            </a:pPr>
            <a:endParaRPr sz="1000" dirty="0">
              <a:latin typeface="Arial"/>
              <a:cs typeface="Arial"/>
            </a:endParaRPr>
          </a:p>
          <a:p>
            <a:pPr marL="12700" marR="10795">
              <a:lnSpc>
                <a:spcPts val="1150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측정 환경에 센서를 </a:t>
            </a:r>
            <a:r>
              <a:rPr sz="1000" dirty="0">
                <a:latin typeface="Arial"/>
                <a:cs typeface="Arial"/>
              </a:rPr>
              <a:t>도입하는 </a:t>
            </a:r>
            <a:r>
              <a:rPr sz="1000" spc="-5" dirty="0">
                <a:latin typeface="Arial"/>
                <a:cs typeface="Arial"/>
              </a:rPr>
              <a:t>동안 </a:t>
            </a:r>
            <a:r>
              <a:rPr sz="1000" dirty="0">
                <a:latin typeface="Arial"/>
                <a:cs typeface="Arial"/>
              </a:rPr>
              <a:t>측정 </a:t>
            </a:r>
            <a:r>
              <a:rPr sz="1000" spc="-5" dirty="0">
                <a:latin typeface="Arial"/>
                <a:cs typeface="Arial"/>
              </a:rPr>
              <a:t>처리 전에 센서의 온도가 안정화될 </a:t>
            </a:r>
            <a:r>
              <a:rPr sz="1000" dirty="0">
                <a:latin typeface="Arial"/>
                <a:cs typeface="Arial"/>
              </a:rPr>
              <a:t>때까지 </a:t>
            </a:r>
            <a:r>
              <a:rPr sz="1000" spc="-10" dirty="0">
                <a:latin typeface="Arial"/>
                <a:cs typeface="Arial"/>
              </a:rPr>
              <a:t>기다리세요.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 dirty="0">
              <a:latin typeface="Arial"/>
              <a:cs typeface="Arial"/>
            </a:endParaRPr>
          </a:p>
          <a:p>
            <a:pPr marL="149860" indent="-137160">
              <a:lnSpc>
                <a:spcPct val="100000"/>
              </a:lnSpc>
              <a:buFont typeface="Wingdings"/>
              <a:buChar char=""/>
              <a:tabLst>
                <a:tab pos="149860" algn="l"/>
              </a:tabLst>
            </a:pPr>
            <a:r>
              <a:rPr sz="1000" b="1" spc="-5" dirty="0">
                <a:latin typeface="Arial"/>
                <a:cs typeface="Arial"/>
              </a:rPr>
              <a:t>시작됨 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5.2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보정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전도도 센서의 보정은 2단계로 이루어집니다: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715">
              <a:lnSpc>
                <a:spcPts val="1150"/>
              </a:lnSpc>
              <a:buChar char="-"/>
              <a:tabLst>
                <a:tab pos="93980" algn="l"/>
              </a:tabLst>
            </a:pPr>
            <a:r>
              <a:rPr sz="1000" spc="-5" dirty="0">
                <a:latin typeface="Arial"/>
                <a:cs typeface="Arial"/>
              </a:rPr>
              <a:t>1단계</a:t>
            </a:r>
            <a:r>
              <a:rPr sz="1000" dirty="0">
                <a:latin typeface="Arial"/>
                <a:cs typeface="Arial"/>
              </a:rPr>
              <a:t>(오프셋): </a:t>
            </a:r>
            <a:r>
              <a:rPr sz="1000" spc="-5" dirty="0">
                <a:latin typeface="Arial"/>
                <a:cs typeface="Arial"/>
              </a:rPr>
              <a:t>센서를 공기에 </a:t>
            </a:r>
            <a:r>
              <a:rPr sz="1000" dirty="0">
                <a:latin typeface="Arial"/>
                <a:cs typeface="Arial"/>
              </a:rPr>
              <a:t>노출하여 </a:t>
            </a:r>
            <a:r>
              <a:rPr sz="1000" spc="-5" dirty="0">
                <a:latin typeface="Arial"/>
                <a:cs typeface="Arial"/>
              </a:rPr>
              <a:t>보정 프로세스의 </a:t>
            </a:r>
            <a:r>
              <a:rPr sz="1000" dirty="0">
                <a:latin typeface="Arial"/>
                <a:cs typeface="Arial"/>
              </a:rPr>
              <a:t>첫 번째 </a:t>
            </a:r>
            <a:r>
              <a:rPr sz="1000" spc="-5" dirty="0">
                <a:latin typeface="Arial"/>
                <a:cs typeface="Arial"/>
              </a:rPr>
              <a:t>단계를 수행합니다. 이 첫 번째 보정 표준의 </a:t>
            </a:r>
            <a:r>
              <a:rPr sz="1000" spc="-10" dirty="0">
                <a:latin typeface="Arial"/>
                <a:cs typeface="Arial"/>
              </a:rPr>
              <a:t>값은 </a:t>
            </a:r>
            <a:r>
              <a:rPr sz="1000" spc="-5" dirty="0">
                <a:latin typeface="Arial"/>
                <a:cs typeface="Arial"/>
              </a:rPr>
              <a:t>0 0 </a:t>
            </a:r>
            <a:r>
              <a:rPr sz="1000" dirty="0">
                <a:latin typeface="Arial"/>
                <a:cs typeface="Arial"/>
              </a:rPr>
              <a:t>μS/cm로 </a:t>
            </a:r>
            <a:r>
              <a:rPr sz="1000" spc="-5" dirty="0">
                <a:latin typeface="Arial"/>
                <a:cs typeface="Arial"/>
              </a:rPr>
              <a:t>설정됩니다.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-"/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5"/>
              </a:spcBef>
              <a:buChar char="-"/>
              <a:tabLst>
                <a:tab pos="114935" algn="l"/>
              </a:tabLst>
            </a:pPr>
            <a:r>
              <a:rPr sz="1000" spc="-5" dirty="0">
                <a:latin typeface="Arial"/>
                <a:cs typeface="Arial"/>
              </a:rPr>
              <a:t>2단계(이득): 센서를 </a:t>
            </a:r>
            <a:r>
              <a:rPr sz="1000" dirty="0">
                <a:latin typeface="Arial"/>
                <a:cs typeface="Arial"/>
              </a:rPr>
              <a:t>전도도가 </a:t>
            </a:r>
            <a:r>
              <a:rPr sz="1000" spc="-5" dirty="0">
                <a:latin typeface="Arial"/>
                <a:cs typeface="Arial"/>
              </a:rPr>
              <a:t>12,</a:t>
            </a:r>
            <a:r>
              <a:rPr sz="1000" dirty="0">
                <a:latin typeface="Arial"/>
                <a:cs typeface="Arial"/>
              </a:rPr>
              <a:t>88mS/cm로 </a:t>
            </a:r>
            <a:r>
              <a:rPr sz="1000" spc="-5" dirty="0">
                <a:latin typeface="Arial"/>
                <a:cs typeface="Arial"/>
              </a:rPr>
              <a:t>알려진 </a:t>
            </a:r>
            <a:r>
              <a:rPr sz="1000" dirty="0">
                <a:latin typeface="Arial"/>
                <a:cs typeface="Arial"/>
              </a:rPr>
              <a:t>완충 </a:t>
            </a:r>
            <a:r>
              <a:rPr sz="1000" spc="-5" dirty="0">
                <a:latin typeface="Arial"/>
                <a:cs typeface="Arial"/>
              </a:rPr>
              <a:t>용액에 넣습니다. </a:t>
            </a:r>
            <a:r>
              <a:rPr sz="1000" dirty="0">
                <a:latin typeface="Arial"/>
                <a:cs typeface="Arial"/>
              </a:rPr>
              <a:t>5분</a:t>
            </a:r>
            <a:r>
              <a:rPr sz="1000" spc="-5" dirty="0">
                <a:latin typeface="Arial"/>
                <a:cs typeface="Arial"/>
              </a:rPr>
              <a:t> 동안 안정화시킵니다.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5.3 유지 관리: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Arial"/>
              <a:cs typeface="Arial"/>
            </a:endParaRPr>
          </a:p>
          <a:p>
            <a:pPr marL="12700" marR="457200">
              <a:lnSpc>
                <a:spcPct val="121000"/>
              </a:lnSpc>
            </a:pPr>
            <a:r>
              <a:rPr sz="1000" spc="-5" dirty="0">
                <a:latin typeface="Arial"/>
                <a:cs typeface="Arial"/>
              </a:rPr>
              <a:t>센서가 </a:t>
            </a:r>
            <a:r>
              <a:rPr sz="1000" spc="15" dirty="0">
                <a:latin typeface="Arial"/>
                <a:cs typeface="Arial"/>
              </a:rPr>
              <a:t>오염에 </a:t>
            </a:r>
            <a:r>
              <a:rPr sz="1000" spc="-5" dirty="0">
                <a:latin typeface="Arial"/>
                <a:cs typeface="Arial"/>
              </a:rPr>
              <a:t>민감하지 않으므로 특별히 유지보수를 </a:t>
            </a:r>
            <a:r>
              <a:rPr sz="1000" dirty="0">
                <a:latin typeface="Arial"/>
                <a:cs typeface="Arial"/>
              </a:rPr>
              <a:t>계획할 </a:t>
            </a:r>
            <a:r>
              <a:rPr sz="1000" spc="-10" dirty="0">
                <a:latin typeface="Arial"/>
                <a:cs typeface="Arial"/>
              </a:rPr>
              <a:t>필요가 </a:t>
            </a:r>
            <a:r>
              <a:rPr sz="1000" dirty="0">
                <a:latin typeface="Arial"/>
                <a:cs typeface="Arial"/>
              </a:rPr>
              <a:t>없습니다.  </a:t>
            </a:r>
            <a:r>
              <a:rPr sz="1000" spc="-5" dirty="0">
                <a:latin typeface="Arial"/>
                <a:cs typeface="Arial"/>
              </a:rPr>
              <a:t>그러나 센서의 중앙 부분이 </a:t>
            </a:r>
            <a:r>
              <a:rPr sz="1000" dirty="0">
                <a:latin typeface="Arial"/>
                <a:cs typeface="Arial"/>
              </a:rPr>
              <a:t>막히지 </a:t>
            </a:r>
            <a:r>
              <a:rPr sz="1000" spc="-5" dirty="0">
                <a:latin typeface="Arial"/>
                <a:cs typeface="Arial"/>
              </a:rPr>
              <a:t>않았는지 확인하세요.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13</a:t>
            </a:fld>
            <a:endParaRPr spc="-5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7532" y="1050035"/>
            <a:ext cx="5905500" cy="294640"/>
          </a:xfrm>
          <a:prstGeom prst="rect">
            <a:avLst/>
          </a:prstGeom>
          <a:solidFill>
            <a:srgbClr val="CCCCCC"/>
          </a:solidFill>
          <a:ln w="60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1800" b="1" spc="-5" dirty="0">
                <a:latin typeface="Times New Roman"/>
                <a:cs typeface="Times New Roman"/>
              </a:rPr>
              <a:t>콘텐츠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2</a:t>
            </a:fld>
            <a:endParaRPr spc="-5" dirty="0"/>
          </a:p>
        </p:txBody>
      </p:sp>
      <p:sp>
        <p:nvSpPr>
          <p:cNvPr id="3" name="object 3"/>
          <p:cNvSpPr txBox="1"/>
          <p:nvPr/>
        </p:nvSpPr>
        <p:spPr>
          <a:xfrm>
            <a:off x="886764" y="1700529"/>
            <a:ext cx="5782945" cy="6216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dist">
              <a:lnSpc>
                <a:spcPct val="150000"/>
              </a:lnSpc>
              <a:spcBef>
                <a:spcPts val="100"/>
              </a:spcBef>
            </a:pPr>
            <a:r>
              <a:rPr sz="1200" b="1" spc="-5" dirty="0">
                <a:latin typeface="Arial"/>
                <a:cs typeface="Arial"/>
              </a:rPr>
              <a:t>1</a:t>
            </a:r>
            <a:r>
              <a:rPr sz="1200" b="1" dirty="0">
                <a:latin typeface="Arial"/>
                <a:cs typeface="Arial"/>
              </a:rPr>
              <a:t>. 일반 </a:t>
            </a:r>
            <a:r>
              <a:rPr sz="1200" b="1" spc="-5" dirty="0">
                <a:latin typeface="Arial"/>
                <a:cs typeface="Arial"/>
              </a:rPr>
              <a:t>..............................................................................................................3</a:t>
            </a:r>
            <a:endParaRPr sz="1200" dirty="0">
              <a:latin typeface="Arial"/>
              <a:cs typeface="Arial"/>
            </a:endParaRPr>
          </a:p>
          <a:p>
            <a:pPr algn="dist">
              <a:lnSpc>
                <a:spcPct val="150000"/>
              </a:lnSpc>
              <a:spcBef>
                <a:spcPts val="15"/>
              </a:spcBef>
            </a:pPr>
            <a:endParaRPr sz="1500" dirty="0">
              <a:latin typeface="Arial"/>
              <a:cs typeface="Arial"/>
            </a:endParaRPr>
          </a:p>
          <a:p>
            <a:pPr marL="12700" algn="dist">
              <a:lnSpc>
                <a:spcPct val="150000"/>
              </a:lnSpc>
            </a:pPr>
            <a:r>
              <a:rPr sz="1200" b="1" dirty="0">
                <a:latin typeface="Arial"/>
                <a:cs typeface="Arial"/>
              </a:rPr>
              <a:t>2. </a:t>
            </a:r>
            <a:r>
              <a:rPr sz="1200" b="1" spc="-5" dirty="0">
                <a:latin typeface="Arial"/>
                <a:cs typeface="Arial"/>
              </a:rPr>
              <a:t>특성 </a:t>
            </a:r>
            <a:r>
              <a:rPr sz="1200" b="1" dirty="0">
                <a:latin typeface="Arial"/>
                <a:cs typeface="Arial"/>
              </a:rPr>
              <a:t>.............................................................................................4</a:t>
            </a:r>
            <a:endParaRPr sz="1200" dirty="0">
              <a:latin typeface="Arial"/>
              <a:cs typeface="Arial"/>
            </a:endParaRPr>
          </a:p>
          <a:p>
            <a:pPr marL="12700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2.1 </a:t>
            </a:r>
            <a:r>
              <a:rPr sz="1000" b="1" spc="-5" dirty="0">
                <a:latin typeface="Times New Roman"/>
                <a:cs typeface="Times New Roman"/>
              </a:rPr>
              <a:t>기술적 특성 ............................................................................................................................... 4</a:t>
            </a:r>
            <a:endParaRPr sz="1000" dirty="0">
              <a:latin typeface="Times New Roman"/>
              <a:cs typeface="Times New Roman"/>
            </a:endParaRPr>
          </a:p>
          <a:p>
            <a:pPr marL="12700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2.2 </a:t>
            </a:r>
            <a:r>
              <a:rPr sz="1000" b="1" spc="-5" dirty="0">
                <a:latin typeface="Times New Roman"/>
                <a:cs typeface="Times New Roman"/>
              </a:rPr>
              <a:t>CE 준수. ................................................................................................................................................ 5</a:t>
            </a:r>
            <a:endParaRPr sz="1000" dirty="0">
              <a:latin typeface="Times New Roman"/>
              <a:cs typeface="Times New Roman"/>
            </a:endParaRPr>
          </a:p>
          <a:p>
            <a:pPr algn="dist">
              <a:lnSpc>
                <a:spcPct val="15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algn="dist">
              <a:lnSpc>
                <a:spcPct val="150000"/>
              </a:lnSpc>
              <a:spcBef>
                <a:spcPts val="5"/>
              </a:spcBef>
            </a:pPr>
            <a:r>
              <a:rPr sz="1200" b="1" spc="-5" dirty="0">
                <a:latin typeface="Arial"/>
                <a:cs typeface="Arial"/>
              </a:rPr>
              <a:t>3</a:t>
            </a:r>
            <a:r>
              <a:rPr sz="1200" b="1" dirty="0">
                <a:latin typeface="Arial"/>
                <a:cs typeface="Arial"/>
              </a:rPr>
              <a:t>. </a:t>
            </a:r>
            <a:r>
              <a:rPr sz="1200" b="1" spc="-15" dirty="0">
                <a:latin typeface="Arial"/>
                <a:cs typeface="Arial"/>
              </a:rPr>
              <a:t>설명</a:t>
            </a:r>
            <a:r>
              <a:rPr sz="1200" b="1" dirty="0">
                <a:latin typeface="Arial"/>
                <a:cs typeface="Arial"/>
              </a:rPr>
              <a:t>. ......................................................................................................6</a:t>
            </a:r>
            <a:endParaRPr sz="1200" dirty="0">
              <a:latin typeface="Arial"/>
              <a:cs typeface="Arial"/>
            </a:endParaRPr>
          </a:p>
          <a:p>
            <a:pPr marR="6985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3.1 </a:t>
            </a:r>
            <a:r>
              <a:rPr sz="1000" b="1" spc="-5" dirty="0">
                <a:latin typeface="Times New Roman"/>
                <a:cs typeface="Times New Roman"/>
              </a:rPr>
              <a:t>제품 개요............................................................................................................................................. 6</a:t>
            </a:r>
            <a:endParaRPr sz="1000" dirty="0">
              <a:latin typeface="Times New Roman"/>
              <a:cs typeface="Times New Roman"/>
            </a:endParaRPr>
          </a:p>
          <a:p>
            <a:pPr marR="6985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3.2 </a:t>
            </a:r>
            <a:r>
              <a:rPr sz="1000" b="1" spc="-5" dirty="0">
                <a:latin typeface="Times New Roman"/>
                <a:cs typeface="Times New Roman"/>
              </a:rPr>
              <a:t>애플리케이션 ..................................................................................................................................................... 6</a:t>
            </a:r>
            <a:endParaRPr sz="1000" dirty="0">
              <a:latin typeface="Times New Roman"/>
              <a:cs typeface="Times New Roman"/>
            </a:endParaRPr>
          </a:p>
          <a:p>
            <a:pPr marR="6985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3.3 </a:t>
            </a:r>
            <a:r>
              <a:rPr sz="1000" b="1" spc="-5" dirty="0">
                <a:latin typeface="Times New Roman"/>
                <a:cs typeface="Times New Roman"/>
              </a:rPr>
              <a:t>구조 및 치수 ........................................................................................................................ 6</a:t>
            </a:r>
            <a:endParaRPr sz="1000" dirty="0">
              <a:latin typeface="Times New Roman"/>
              <a:cs typeface="Times New Roman"/>
            </a:endParaRPr>
          </a:p>
          <a:p>
            <a:pPr marR="6985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3.4 </a:t>
            </a:r>
            <a:r>
              <a:rPr sz="1000" b="1" spc="-5" dirty="0">
                <a:latin typeface="Times New Roman"/>
                <a:cs typeface="Times New Roman"/>
              </a:rPr>
              <a:t>커뮤니케이션. .............................................................................................................................................. 7</a:t>
            </a:r>
            <a:endParaRPr sz="1000" dirty="0">
              <a:latin typeface="Times New Roman"/>
              <a:cs typeface="Times New Roman"/>
            </a:endParaRPr>
          </a:p>
          <a:p>
            <a:pPr marR="6985" algn="dist">
              <a:lnSpc>
                <a:spcPct val="150000"/>
              </a:lnSpc>
            </a:pPr>
            <a:r>
              <a:rPr sz="1000" dirty="0">
                <a:latin typeface="Times New Roman"/>
                <a:cs typeface="Times New Roman"/>
              </a:rPr>
              <a:t>3.4.1 </a:t>
            </a:r>
            <a:r>
              <a:rPr sz="1000" spc="-5" dirty="0">
                <a:latin typeface="Times New Roman"/>
                <a:cs typeface="Times New Roman"/>
              </a:rPr>
              <a:t>모드버스 </a:t>
            </a:r>
            <a:r>
              <a:rPr sz="1000" dirty="0">
                <a:latin typeface="Times New Roman"/>
                <a:cs typeface="Times New Roman"/>
              </a:rPr>
              <a:t>RTU </a:t>
            </a:r>
            <a:r>
              <a:rPr sz="1000" spc="-5" dirty="0">
                <a:latin typeface="Times New Roman"/>
                <a:cs typeface="Times New Roman"/>
              </a:rPr>
              <a:t>레지스터. .............................................................................................................................. 7</a:t>
            </a:r>
            <a:endParaRPr sz="1000" dirty="0">
              <a:latin typeface="Times New Roman"/>
              <a:cs typeface="Times New Roman"/>
            </a:endParaRPr>
          </a:p>
          <a:p>
            <a:pPr marR="6985" algn="dist">
              <a:lnSpc>
                <a:spcPct val="150000"/>
              </a:lnSpc>
            </a:pPr>
            <a:r>
              <a:rPr sz="1000" dirty="0">
                <a:latin typeface="Times New Roman"/>
                <a:cs typeface="Times New Roman"/>
              </a:rPr>
              <a:t>3.4.2 </a:t>
            </a:r>
            <a:r>
              <a:rPr sz="1000" spc="-5" dirty="0">
                <a:latin typeface="Times New Roman"/>
                <a:cs typeface="Times New Roman"/>
              </a:rPr>
              <a:t>SDI12 </a:t>
            </a:r>
            <a:r>
              <a:rPr sz="1000" spc="-10" dirty="0">
                <a:latin typeface="Times New Roman"/>
                <a:cs typeface="Times New Roman"/>
              </a:rPr>
              <a:t>프레임. </a:t>
            </a:r>
            <a:r>
              <a:rPr sz="1000" spc="-5" dirty="0">
                <a:latin typeface="Times New Roman"/>
                <a:cs typeface="Times New Roman"/>
              </a:rPr>
              <a:t>.............................................................................................................................................. 8</a:t>
            </a:r>
            <a:endParaRPr sz="1000" dirty="0">
              <a:latin typeface="Times New Roman"/>
              <a:cs typeface="Times New Roman"/>
            </a:endParaRPr>
          </a:p>
          <a:p>
            <a:pPr algn="dist">
              <a:lnSpc>
                <a:spcPct val="150000"/>
              </a:lnSpc>
              <a:spcBef>
                <a:spcPts val="15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algn="dist">
              <a:lnSpc>
                <a:spcPct val="150000"/>
              </a:lnSpc>
            </a:pPr>
            <a:r>
              <a:rPr sz="1200" b="1" dirty="0">
                <a:latin typeface="Arial"/>
                <a:cs typeface="Arial"/>
              </a:rPr>
              <a:t>4. </a:t>
            </a:r>
            <a:r>
              <a:rPr sz="1200" b="1" spc="-5" dirty="0">
                <a:latin typeface="Arial"/>
                <a:cs typeface="Arial"/>
              </a:rPr>
              <a:t>설치. </a:t>
            </a:r>
            <a:r>
              <a:rPr sz="1200" b="1" dirty="0">
                <a:latin typeface="Arial"/>
                <a:cs typeface="Arial"/>
              </a:rPr>
              <a:t>....................................................................................................8</a:t>
            </a:r>
            <a:endParaRPr sz="1200" dirty="0">
              <a:latin typeface="Arial"/>
              <a:cs typeface="Arial"/>
            </a:endParaRPr>
          </a:p>
          <a:p>
            <a:pPr marR="6985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4.1 </a:t>
            </a:r>
            <a:r>
              <a:rPr sz="1000" b="1" spc="-5" dirty="0">
                <a:latin typeface="Times New Roman"/>
                <a:cs typeface="Times New Roman"/>
              </a:rPr>
              <a:t>센서 설치 옵션 ............................................................................................................................... 8</a:t>
            </a:r>
            <a:endParaRPr sz="1000" dirty="0">
              <a:latin typeface="Times New Roman"/>
              <a:cs typeface="Times New Roman"/>
            </a:endParaRPr>
          </a:p>
          <a:p>
            <a:pPr marR="6985" algn="dist">
              <a:lnSpc>
                <a:spcPct val="150000"/>
              </a:lnSpc>
            </a:pPr>
            <a:r>
              <a:rPr sz="1000" dirty="0">
                <a:latin typeface="Times New Roman"/>
                <a:cs typeface="Times New Roman"/>
              </a:rPr>
              <a:t>4.1.1 </a:t>
            </a:r>
            <a:r>
              <a:rPr sz="1000" spc="-5" dirty="0">
                <a:latin typeface="Times New Roman"/>
                <a:cs typeface="Times New Roman"/>
              </a:rPr>
              <a:t>침수 설치용 액세서리. ..................................................................................................... 8</a:t>
            </a:r>
            <a:endParaRPr sz="1000" dirty="0">
              <a:latin typeface="Times New Roman"/>
              <a:cs typeface="Times New Roman"/>
            </a:endParaRPr>
          </a:p>
          <a:p>
            <a:pPr marR="5080" algn="dist">
              <a:lnSpc>
                <a:spcPct val="150000"/>
              </a:lnSpc>
            </a:pPr>
            <a:r>
              <a:rPr sz="1000" dirty="0">
                <a:latin typeface="Times New Roman"/>
                <a:cs typeface="Times New Roman"/>
              </a:rPr>
              <a:t>4.1.2 </a:t>
            </a:r>
            <a:r>
              <a:rPr sz="1000" spc="-5" dirty="0">
                <a:latin typeface="Times New Roman"/>
                <a:cs typeface="Times New Roman"/>
              </a:rPr>
              <a:t>PVC 파이프 장착용 액세서리. ....................................................................................................... </a:t>
            </a:r>
            <a:r>
              <a:rPr sz="1000" dirty="0">
                <a:latin typeface="Times New Roman"/>
                <a:cs typeface="Times New Roman"/>
              </a:rPr>
              <a:t>10</a:t>
            </a:r>
          </a:p>
          <a:p>
            <a:pPr marR="5080" algn="dist">
              <a:lnSpc>
                <a:spcPct val="150000"/>
              </a:lnSpc>
            </a:pPr>
            <a:r>
              <a:rPr sz="1000" dirty="0">
                <a:latin typeface="Times New Roman"/>
                <a:cs typeface="Times New Roman"/>
              </a:rPr>
              <a:t>4.1.3 </a:t>
            </a:r>
            <a:r>
              <a:rPr sz="1000" spc="-5" dirty="0">
                <a:latin typeface="Times New Roman"/>
                <a:cs typeface="Times New Roman"/>
              </a:rPr>
              <a:t>스테인리스 스틸 파이프 장착용 액세서리. ......................................................................................... </a:t>
            </a:r>
            <a:r>
              <a:rPr sz="1000" dirty="0">
                <a:latin typeface="Times New Roman"/>
                <a:cs typeface="Times New Roman"/>
              </a:rPr>
              <a:t>11</a:t>
            </a:r>
          </a:p>
          <a:p>
            <a:pPr marR="5080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4.3 </a:t>
            </a:r>
            <a:r>
              <a:rPr sz="1000" b="1" spc="-5" dirty="0">
                <a:latin typeface="Times New Roman"/>
                <a:cs typeface="Times New Roman"/>
              </a:rPr>
              <a:t>전기 연결. .................................................................................................................................. </a:t>
            </a:r>
            <a:r>
              <a:rPr sz="1000" b="1" dirty="0">
                <a:latin typeface="Times New Roman"/>
                <a:cs typeface="Times New Roman"/>
              </a:rPr>
              <a:t>12</a:t>
            </a:r>
            <a:endParaRPr sz="1000" dirty="0">
              <a:latin typeface="Times New Roman"/>
              <a:cs typeface="Times New Roman"/>
            </a:endParaRPr>
          </a:p>
          <a:p>
            <a:pPr algn="dist">
              <a:lnSpc>
                <a:spcPct val="150000"/>
              </a:lnSpc>
              <a:spcBef>
                <a:spcPts val="20"/>
              </a:spcBef>
            </a:pPr>
            <a:endParaRPr sz="1500" dirty="0">
              <a:latin typeface="Times New Roman"/>
              <a:cs typeface="Times New Roman"/>
            </a:endParaRPr>
          </a:p>
          <a:p>
            <a:pPr marL="12700" algn="dist">
              <a:lnSpc>
                <a:spcPct val="150000"/>
              </a:lnSpc>
            </a:pPr>
            <a:r>
              <a:rPr sz="1200" b="1" dirty="0">
                <a:latin typeface="Arial"/>
                <a:cs typeface="Arial"/>
              </a:rPr>
              <a:t>5. </a:t>
            </a:r>
            <a:r>
              <a:rPr sz="1200" b="1" spc="-5" dirty="0">
                <a:latin typeface="Arial"/>
                <a:cs typeface="Arial"/>
              </a:rPr>
              <a:t>시작 </a:t>
            </a:r>
            <a:r>
              <a:rPr sz="1200" b="1" spc="-10" dirty="0">
                <a:latin typeface="Arial"/>
                <a:cs typeface="Arial"/>
              </a:rPr>
              <a:t>및 </a:t>
            </a:r>
            <a:r>
              <a:rPr sz="1200" b="1" dirty="0">
                <a:latin typeface="Arial"/>
                <a:cs typeface="Arial"/>
              </a:rPr>
              <a:t>유지 관리........................................................................13</a:t>
            </a:r>
            <a:endParaRPr sz="1200" dirty="0">
              <a:latin typeface="Arial"/>
              <a:cs typeface="Arial"/>
            </a:endParaRPr>
          </a:p>
          <a:p>
            <a:pPr marL="12700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5.1 </a:t>
            </a:r>
            <a:r>
              <a:rPr sz="1000" b="1" spc="-5" dirty="0">
                <a:latin typeface="Times New Roman"/>
                <a:cs typeface="Times New Roman"/>
              </a:rPr>
              <a:t>초기 시작................................................................................................................................................. </a:t>
            </a:r>
            <a:r>
              <a:rPr sz="1000" b="1" dirty="0">
                <a:latin typeface="Times New Roman"/>
                <a:cs typeface="Times New Roman"/>
              </a:rPr>
              <a:t>13</a:t>
            </a:r>
            <a:endParaRPr sz="1000" dirty="0">
              <a:latin typeface="Times New Roman"/>
              <a:cs typeface="Times New Roman"/>
            </a:endParaRPr>
          </a:p>
          <a:p>
            <a:pPr marL="12700" algn="dist">
              <a:lnSpc>
                <a:spcPct val="150000"/>
              </a:lnSpc>
            </a:pPr>
            <a:r>
              <a:rPr sz="1000" b="1" dirty="0">
                <a:latin typeface="Times New Roman"/>
                <a:cs typeface="Times New Roman"/>
              </a:rPr>
              <a:t>5.2 </a:t>
            </a:r>
            <a:r>
              <a:rPr sz="1000" b="1" spc="-5" dirty="0">
                <a:latin typeface="Times New Roman"/>
                <a:cs typeface="Times New Roman"/>
              </a:rPr>
              <a:t>캘리브레이션..................................................................................................................................................... </a:t>
            </a:r>
            <a:r>
              <a:rPr sz="1000" b="1" dirty="0">
                <a:latin typeface="Times New Roman"/>
                <a:cs typeface="Times New Roman"/>
              </a:rPr>
              <a:t>13</a:t>
            </a:r>
            <a:endParaRPr sz="1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1025143"/>
            <a:ext cx="5656580" cy="3401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Arial"/>
                <a:cs typeface="Arial"/>
              </a:rPr>
              <a:t>1. 일반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CTZN 센서의 정상 </a:t>
            </a:r>
            <a:r>
              <a:rPr sz="1000" dirty="0">
                <a:latin typeface="Arial"/>
                <a:cs typeface="Arial"/>
              </a:rPr>
              <a:t>작동을 </a:t>
            </a:r>
            <a:r>
              <a:rPr sz="1000" spc="-5" dirty="0">
                <a:latin typeface="Arial"/>
                <a:cs typeface="Arial"/>
              </a:rPr>
              <a:t>유지하고 보장하기 위해 사용자는 이 설명서에 나와 </a:t>
            </a:r>
            <a:r>
              <a:rPr sz="1000" dirty="0">
                <a:latin typeface="Arial"/>
                <a:cs typeface="Arial"/>
              </a:rPr>
              <a:t>있는 </a:t>
            </a:r>
            <a:r>
              <a:rPr sz="1000" spc="-5" dirty="0">
                <a:latin typeface="Arial"/>
                <a:cs typeface="Arial"/>
              </a:rPr>
              <a:t>안전 주의 사항과 경고를 준수해야 합니다</a:t>
            </a:r>
            <a:r>
              <a:rPr sz="1000" spc="-265" dirty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조립 </a:t>
            </a:r>
            <a:r>
              <a:rPr sz="1000" spc="-5" dirty="0">
                <a:latin typeface="Arial"/>
                <a:cs typeface="Arial"/>
              </a:rPr>
              <a:t>및 활성화:</a:t>
            </a:r>
            <a:endParaRPr sz="1000">
              <a:latin typeface="Arial"/>
              <a:cs typeface="Arial"/>
            </a:endParaRPr>
          </a:p>
          <a:p>
            <a:pPr marL="12700" marR="152400">
              <a:lnSpc>
                <a:spcPts val="1150"/>
              </a:lnSpc>
              <a:spcBef>
                <a:spcPts val="335"/>
              </a:spcBef>
              <a:buChar char="-"/>
              <a:tabLst>
                <a:tab pos="90805" algn="l"/>
              </a:tabLst>
            </a:pPr>
            <a:r>
              <a:rPr sz="1000" dirty="0">
                <a:latin typeface="Arial"/>
                <a:cs typeface="Arial"/>
              </a:rPr>
              <a:t>측정 </a:t>
            </a:r>
            <a:r>
              <a:rPr sz="1000" spc="-5" dirty="0">
                <a:latin typeface="Arial"/>
                <a:cs typeface="Arial"/>
              </a:rPr>
              <a:t>시스템의 조립, 전기 연결, 활성화, 작동 및 </a:t>
            </a:r>
            <a:r>
              <a:rPr sz="1000" dirty="0">
                <a:latin typeface="Arial"/>
                <a:cs typeface="Arial"/>
              </a:rPr>
              <a:t>유지보수는 </a:t>
            </a:r>
            <a:r>
              <a:rPr sz="1000" spc="-5" dirty="0">
                <a:latin typeface="Arial"/>
                <a:cs typeface="Arial"/>
              </a:rPr>
              <a:t>시설 사용자가 </a:t>
            </a:r>
            <a:r>
              <a:rPr sz="1000" spc="5" dirty="0">
                <a:latin typeface="Arial"/>
                <a:cs typeface="Arial"/>
              </a:rPr>
              <a:t>승인한 </a:t>
            </a:r>
            <a:r>
              <a:rPr sz="1000" spc="-5" dirty="0">
                <a:latin typeface="Arial"/>
                <a:cs typeface="Arial"/>
              </a:rPr>
              <a:t>전문 인력에 </a:t>
            </a:r>
            <a:r>
              <a:rPr sz="1000" spc="5" dirty="0">
                <a:latin typeface="Arial"/>
                <a:cs typeface="Arial"/>
              </a:rPr>
              <a:t>의해서만 </a:t>
            </a:r>
            <a:r>
              <a:rPr sz="1000" spc="-5" dirty="0">
                <a:latin typeface="Arial"/>
                <a:cs typeface="Arial"/>
              </a:rPr>
              <a:t>수행되어야 합니다.</a:t>
            </a:r>
            <a:endParaRPr sz="1000">
              <a:latin typeface="Arial"/>
              <a:cs typeface="Arial"/>
            </a:endParaRPr>
          </a:p>
          <a:p>
            <a:pPr marL="90170" indent="-78105">
              <a:lnSpc>
                <a:spcPct val="100000"/>
              </a:lnSpc>
              <a:spcBef>
                <a:spcPts val="225"/>
              </a:spcBef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교육을 받은 직원은 이 매뉴얼의 지침을 숙지하고 </a:t>
            </a:r>
            <a:r>
              <a:rPr sz="1000" dirty="0">
                <a:latin typeface="Arial"/>
                <a:cs typeface="Arial"/>
              </a:rPr>
              <a:t>준수해야 합니다.</a:t>
            </a:r>
            <a:endParaRPr sz="1000">
              <a:latin typeface="Arial"/>
              <a:cs typeface="Arial"/>
            </a:endParaRPr>
          </a:p>
          <a:p>
            <a:pPr marL="90170" indent="-78105">
              <a:lnSpc>
                <a:spcPct val="100000"/>
              </a:lnSpc>
              <a:spcBef>
                <a:spcPts val="250"/>
              </a:spcBef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장치를 연결하기 전에 전원 </a:t>
            </a:r>
            <a:r>
              <a:rPr sz="1000" dirty="0">
                <a:latin typeface="Arial"/>
                <a:cs typeface="Arial"/>
              </a:rPr>
              <a:t>공급 장치가 </a:t>
            </a:r>
            <a:r>
              <a:rPr sz="1000" spc="-5" dirty="0">
                <a:latin typeface="Arial"/>
                <a:cs typeface="Arial"/>
              </a:rPr>
              <a:t>사양을 준수하는지 확인하세요.</a:t>
            </a:r>
            <a:endParaRPr sz="1000">
              <a:latin typeface="Arial"/>
              <a:cs typeface="Arial"/>
            </a:endParaRPr>
          </a:p>
          <a:p>
            <a:pPr marL="90170" indent="-78105">
              <a:lnSpc>
                <a:spcPct val="100000"/>
              </a:lnSpc>
              <a:spcBef>
                <a:spcPts val="240"/>
              </a:spcBef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명확하게 라벨이 표시된 전원 스위치를 장치 </a:t>
            </a:r>
            <a:r>
              <a:rPr sz="1000" dirty="0">
                <a:latin typeface="Arial"/>
                <a:cs typeface="Arial"/>
              </a:rPr>
              <a:t>근처에 </a:t>
            </a:r>
            <a:r>
              <a:rPr sz="1000" spc="-5" dirty="0">
                <a:latin typeface="Arial"/>
                <a:cs typeface="Arial"/>
              </a:rPr>
              <a:t>설치해야 합니다.</a:t>
            </a:r>
            <a:endParaRPr sz="1000">
              <a:latin typeface="Arial"/>
              <a:cs typeface="Arial"/>
            </a:endParaRPr>
          </a:p>
          <a:p>
            <a:pPr marL="90170" indent="-78105">
              <a:lnSpc>
                <a:spcPct val="100000"/>
              </a:lnSpc>
              <a:spcBef>
                <a:spcPts val="250"/>
              </a:spcBef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전원을 켜기 </a:t>
            </a:r>
            <a:r>
              <a:rPr sz="1000" dirty="0">
                <a:latin typeface="Arial"/>
                <a:cs typeface="Arial"/>
              </a:rPr>
              <a:t>전에 </a:t>
            </a:r>
            <a:r>
              <a:rPr sz="1000" spc="-5" dirty="0">
                <a:latin typeface="Arial"/>
                <a:cs typeface="Arial"/>
              </a:rPr>
              <a:t>모든 연결을 확인하세요.</a:t>
            </a:r>
            <a:endParaRPr sz="1000">
              <a:latin typeface="Arial"/>
              <a:cs typeface="Arial"/>
            </a:endParaRPr>
          </a:p>
          <a:p>
            <a:pPr marL="12700" marR="189865">
              <a:lnSpc>
                <a:spcPts val="1150"/>
              </a:lnSpc>
              <a:spcBef>
                <a:spcPts val="335"/>
              </a:spcBef>
              <a:buChar char="-"/>
              <a:tabLst>
                <a:tab pos="90805" algn="l"/>
              </a:tabLst>
            </a:pPr>
            <a:r>
              <a:rPr sz="1000" dirty="0">
                <a:latin typeface="Arial"/>
                <a:cs typeface="Arial"/>
              </a:rPr>
              <a:t>손상된 </a:t>
            </a:r>
            <a:r>
              <a:rPr sz="1000" spc="-10" dirty="0">
                <a:latin typeface="Arial"/>
                <a:cs typeface="Arial"/>
              </a:rPr>
              <a:t>장비는 </a:t>
            </a:r>
            <a:r>
              <a:rPr sz="1000" spc="-5" dirty="0">
                <a:latin typeface="Arial"/>
                <a:cs typeface="Arial"/>
              </a:rPr>
              <a:t>위험할 </a:t>
            </a:r>
            <a:r>
              <a:rPr sz="1000" dirty="0">
                <a:latin typeface="Arial"/>
                <a:cs typeface="Arial"/>
              </a:rPr>
              <a:t>수 </a:t>
            </a:r>
            <a:r>
              <a:rPr sz="1000" spc="-5" dirty="0">
                <a:latin typeface="Arial"/>
                <a:cs typeface="Arial"/>
              </a:rPr>
              <a:t>있으므로 결함이 있는 것으로 표시해야 합니다.</a:t>
            </a:r>
            <a:endParaRPr sz="1000">
              <a:latin typeface="Arial"/>
              <a:cs typeface="Arial"/>
            </a:endParaRPr>
          </a:p>
          <a:p>
            <a:pPr marL="12700" marR="357505">
              <a:lnSpc>
                <a:spcPts val="1150"/>
              </a:lnSpc>
              <a:spcBef>
                <a:spcPts val="305"/>
              </a:spcBef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수리는 제조업체 또는 아쿠아라보의 애프터서비스 부서에서만 수행해야 합니다.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550">
              <a:latin typeface="Arial"/>
              <a:cs typeface="Arial"/>
            </a:endParaRPr>
          </a:p>
          <a:p>
            <a:pPr marL="163195" indent="-151130">
              <a:lnSpc>
                <a:spcPct val="100000"/>
              </a:lnSpc>
              <a:buFont typeface="Wingdings"/>
              <a:buChar char=""/>
              <a:tabLst>
                <a:tab pos="163830" algn="l"/>
              </a:tabLst>
            </a:pPr>
            <a:r>
              <a:rPr sz="1100" spc="-5" dirty="0">
                <a:latin typeface="Arial"/>
                <a:cs typeface="Arial"/>
              </a:rPr>
              <a:t>센서 </a:t>
            </a:r>
            <a:r>
              <a:rPr sz="1100" spc="-10" dirty="0">
                <a:latin typeface="Arial"/>
                <a:cs typeface="Arial"/>
              </a:rPr>
              <a:t>본체에 </a:t>
            </a:r>
            <a:r>
              <a:rPr sz="1100" spc="-5" dirty="0">
                <a:latin typeface="Arial"/>
                <a:cs typeface="Arial"/>
              </a:rPr>
              <a:t>표시:</a:t>
            </a:r>
            <a:endParaRPr sz="1100">
              <a:latin typeface="Arial"/>
              <a:cs typeface="Arial"/>
            </a:endParaRPr>
          </a:p>
          <a:p>
            <a:pPr marL="12700" marR="19685">
              <a:lnSpc>
                <a:spcPts val="1150"/>
              </a:lnSpc>
              <a:spcBef>
                <a:spcPts val="325"/>
              </a:spcBef>
            </a:pPr>
            <a:r>
              <a:rPr sz="1000" spc="-5" dirty="0">
                <a:latin typeface="Arial"/>
                <a:cs typeface="Arial"/>
              </a:rPr>
              <a:t>센서 </a:t>
            </a:r>
            <a:r>
              <a:rPr sz="1000" dirty="0">
                <a:latin typeface="Arial"/>
                <a:cs typeface="Arial"/>
              </a:rPr>
              <a:t>본체의 </a:t>
            </a:r>
            <a:r>
              <a:rPr sz="1000" spc="-5" dirty="0">
                <a:latin typeface="Arial"/>
                <a:cs typeface="Arial"/>
              </a:rPr>
              <a:t>표시에는 센서의 일련 번호</a:t>
            </a:r>
            <a:r>
              <a:rPr sz="1000" spc="5" dirty="0">
                <a:latin typeface="Arial"/>
                <a:cs typeface="Arial"/>
              </a:rPr>
              <a:t>(</a:t>
            </a:r>
            <a:r>
              <a:rPr sz="1000" spc="-5" dirty="0">
                <a:latin typeface="Arial"/>
                <a:cs typeface="Arial"/>
              </a:rPr>
              <a:t>추적성을 </a:t>
            </a:r>
            <a:r>
              <a:rPr sz="1000" spc="5" dirty="0">
                <a:latin typeface="Arial"/>
                <a:cs typeface="Arial"/>
              </a:rPr>
              <a:t>위한</a:t>
            </a:r>
            <a:r>
              <a:rPr sz="1000" spc="-5" dirty="0">
                <a:latin typeface="Arial"/>
                <a:cs typeface="Arial"/>
              </a:rPr>
              <a:t>)와 로고 CE가 표시되어 있습니다.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475486" y="6788784"/>
          <a:ext cx="3583303" cy="7493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1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1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데이터 매트릭스(일련 번호 포함)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marL="67945">
                        <a:lnSpc>
                          <a:spcPts val="116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35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일련 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번호 </a:t>
                      </a:r>
                      <a:r>
                        <a:rPr sz="1000" b="1" spc="-5" dirty="0">
                          <a:latin typeface="Arial"/>
                          <a:cs typeface="Arial"/>
                        </a:rPr>
                        <a:t>CTZN 센서 : SN-PCTZX-YYYY</a:t>
                      </a:r>
                      <a:endParaRPr sz="1000">
                        <a:latin typeface="Arial"/>
                        <a:cs typeface="Arial"/>
                      </a:endParaRPr>
                    </a:p>
                    <a:p>
                      <a:pPr marL="69850" marR="2112010">
                        <a:lnSpc>
                          <a:spcPts val="115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X : 버전 YYYY :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숫자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67945">
                        <a:lnSpc>
                          <a:spcPts val="11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3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CE </a:t>
                      </a:r>
                      <a:r>
                        <a:rPr sz="1000" dirty="0">
                          <a:latin typeface="Arial"/>
                          <a:cs typeface="Arial"/>
                        </a:rPr>
                        <a:t>마크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4" name="object 4"/>
          <p:cNvGrpSpPr/>
          <p:nvPr/>
        </p:nvGrpSpPr>
        <p:grpSpPr>
          <a:xfrm>
            <a:off x="1562735" y="4715509"/>
            <a:ext cx="4048125" cy="1443355"/>
            <a:chOff x="1562735" y="4715509"/>
            <a:chExt cx="4048125" cy="1443355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562735" y="4715509"/>
              <a:ext cx="4048125" cy="125983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724910" y="5273039"/>
              <a:ext cx="789940" cy="885825"/>
            </a:xfrm>
            <a:custGeom>
              <a:avLst/>
              <a:gdLst/>
              <a:ahLst/>
              <a:cxnLst/>
              <a:rect l="l" t="t" r="r" b="b"/>
              <a:pathLst>
                <a:path w="789939" h="885825">
                  <a:moveTo>
                    <a:pt x="76200" y="76200"/>
                  </a:moveTo>
                  <a:lnTo>
                    <a:pt x="69850" y="63500"/>
                  </a:lnTo>
                  <a:lnTo>
                    <a:pt x="38100" y="0"/>
                  </a:lnTo>
                  <a:lnTo>
                    <a:pt x="0" y="76200"/>
                  </a:lnTo>
                  <a:lnTo>
                    <a:pt x="31737" y="76200"/>
                  </a:lnTo>
                  <a:lnTo>
                    <a:pt x="31115" y="885825"/>
                  </a:lnTo>
                  <a:lnTo>
                    <a:pt x="43815" y="885825"/>
                  </a:lnTo>
                  <a:lnTo>
                    <a:pt x="44437" y="76200"/>
                  </a:lnTo>
                  <a:lnTo>
                    <a:pt x="76200" y="76200"/>
                  </a:lnTo>
                  <a:close/>
                </a:path>
                <a:path w="789939" h="885825">
                  <a:moveTo>
                    <a:pt x="378460" y="95250"/>
                  </a:moveTo>
                  <a:lnTo>
                    <a:pt x="372110" y="82550"/>
                  </a:lnTo>
                  <a:lnTo>
                    <a:pt x="340360" y="19050"/>
                  </a:lnTo>
                  <a:lnTo>
                    <a:pt x="302260" y="95250"/>
                  </a:lnTo>
                  <a:lnTo>
                    <a:pt x="334010" y="95250"/>
                  </a:lnTo>
                  <a:lnTo>
                    <a:pt x="334010" y="813435"/>
                  </a:lnTo>
                  <a:lnTo>
                    <a:pt x="346710" y="813435"/>
                  </a:lnTo>
                  <a:lnTo>
                    <a:pt x="346710" y="95250"/>
                  </a:lnTo>
                  <a:lnTo>
                    <a:pt x="378460" y="95250"/>
                  </a:lnTo>
                  <a:close/>
                </a:path>
                <a:path w="789939" h="885825">
                  <a:moveTo>
                    <a:pt x="789559" y="114808"/>
                  </a:moveTo>
                  <a:lnTo>
                    <a:pt x="783107" y="101473"/>
                  </a:lnTo>
                  <a:lnTo>
                    <a:pt x="752475" y="38100"/>
                  </a:lnTo>
                  <a:lnTo>
                    <a:pt x="713359" y="113792"/>
                  </a:lnTo>
                  <a:lnTo>
                    <a:pt x="745197" y="114223"/>
                  </a:lnTo>
                  <a:lnTo>
                    <a:pt x="735965" y="832358"/>
                  </a:lnTo>
                  <a:lnTo>
                    <a:pt x="748665" y="832612"/>
                  </a:lnTo>
                  <a:lnTo>
                    <a:pt x="757897" y="114388"/>
                  </a:lnTo>
                  <a:lnTo>
                    <a:pt x="789559" y="11480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3715639" y="6180201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3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4011295" y="6195440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2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36745" y="6184772"/>
            <a:ext cx="8890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3</a:t>
            </a:r>
            <a:endParaRPr sz="1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45971"/>
            <a:ext cx="3921760" cy="68770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52400" indent="-140335">
              <a:lnSpc>
                <a:spcPct val="100000"/>
              </a:lnSpc>
              <a:spcBef>
                <a:spcPts val="355"/>
              </a:spcBef>
              <a:buAutoNum type="arabicPeriod" startAt="2"/>
              <a:tabLst>
                <a:tab pos="153035" algn="l"/>
              </a:tabLst>
            </a:pPr>
            <a:r>
              <a:rPr sz="1000" b="1" spc="-5" dirty="0">
                <a:latin typeface="Arial"/>
                <a:cs typeface="Arial"/>
              </a:rPr>
              <a:t>특성</a:t>
            </a:r>
            <a:endParaRPr sz="1000">
              <a:latin typeface="Arial"/>
              <a:cs typeface="Arial"/>
            </a:endParaRPr>
          </a:p>
          <a:p>
            <a:pPr marL="222885" lvl="1" indent="-210820">
              <a:lnSpc>
                <a:spcPct val="100000"/>
              </a:lnSpc>
              <a:spcBef>
                <a:spcPts val="250"/>
              </a:spcBef>
              <a:buAutoNum type="arabicPeriod"/>
              <a:tabLst>
                <a:tab pos="223520" algn="l"/>
              </a:tabLst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기술적 특성.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기술적 특성은 사전 통지 없이 변경될 수 있습니다.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200" y="9905346"/>
            <a:ext cx="2045335" cy="548005"/>
          </a:xfrm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z="900" spc="-5" dirty="0">
                <a:solidFill>
                  <a:srgbClr val="808080"/>
                </a:solidFill>
                <a:latin typeface="Arial"/>
                <a:cs typeface="Arial"/>
              </a:rPr>
              <a:t>아쿠알라보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30"/>
              </a:lnSpc>
            </a:pPr>
            <a:r>
              <a:rPr sz="900" spc="-5" dirty="0">
                <a:solidFill>
                  <a:srgbClr val="808080"/>
                </a:solidFill>
                <a:latin typeface="Arial"/>
                <a:cs typeface="Arial"/>
              </a:rPr>
              <a:t>90 Rue du professeur </a:t>
            </a:r>
            <a:r>
              <a:rPr sz="900" dirty="0">
                <a:solidFill>
                  <a:srgbClr val="808080"/>
                </a:solidFill>
                <a:latin typeface="Arial"/>
                <a:cs typeface="Arial"/>
              </a:rPr>
              <a:t>P. </a:t>
            </a:r>
            <a:r>
              <a:rPr sz="900" spc="-5" dirty="0">
                <a:solidFill>
                  <a:srgbClr val="808080"/>
                </a:solidFill>
                <a:latin typeface="Arial"/>
                <a:cs typeface="Arial"/>
              </a:rPr>
              <a:t>Milliez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40"/>
              </a:lnSpc>
            </a:pPr>
            <a:r>
              <a:rPr sz="900" spc="-5" dirty="0">
                <a:solidFill>
                  <a:srgbClr val="808080"/>
                </a:solidFill>
                <a:latin typeface="Arial"/>
                <a:cs typeface="Arial"/>
              </a:rPr>
              <a:t>94506 샹피뉴 쉬르 마르른, 프랑스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ts val="1060"/>
              </a:lnSpc>
            </a:pPr>
            <a:r>
              <a:rPr sz="900" spc="-5" dirty="0">
                <a:solidFill>
                  <a:srgbClr val="808080"/>
                </a:solidFill>
                <a:latin typeface="Arial"/>
                <a:cs typeface="Arial"/>
              </a:rPr>
              <a:t>Tel..: +33(0)1 55 09 10 </a:t>
            </a:r>
            <a:r>
              <a:rPr sz="900" spc="-10" dirty="0">
                <a:solidFill>
                  <a:srgbClr val="808080"/>
                </a:solidFill>
                <a:latin typeface="Arial"/>
                <a:cs typeface="Arial"/>
              </a:rPr>
              <a:t>10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버전 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업데이트: 2018년 8월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4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52220" y="1669033"/>
          <a:ext cx="6210935" cy="15760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marL="4381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조치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256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측정 원칙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762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15"/>
                        </a:lnSpc>
                        <a:spcBef>
                          <a:spcPts val="16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온도에 따라 조절되는 유도 전도도 센서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095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525">
                <a:tc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범위 전도도 측정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0,0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-100,0 mS/cm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해상도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0,1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43815">
                        <a:lnSpc>
                          <a:spcPts val="99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측정 범위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염도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5-60 g/Kg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작동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온도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0~50°C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43815">
                        <a:lnSpc>
                          <a:spcPts val="99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온도 보정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NTC 또는 외부 측정값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사용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050">
                <a:tc>
                  <a:txBody>
                    <a:bodyPr/>
                    <a:lstStyle/>
                    <a:p>
                      <a:pPr marL="43815">
                        <a:lnSpc>
                          <a:spcPts val="105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정확도 T°C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15"/>
                        </a:lnSpc>
                        <a:spcBef>
                          <a:spcPts val="35"/>
                        </a:spcBef>
                      </a:pPr>
                      <a:r>
                        <a:rPr sz="900" dirty="0">
                          <a:latin typeface="Symbol"/>
                          <a:cs typeface="Symbol"/>
                        </a:rPr>
                        <a:t>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0.5°C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범위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0-40°C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444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43815">
                        <a:lnSpc>
                          <a:spcPts val="1075"/>
                        </a:lnSpc>
                        <a:spcBef>
                          <a:spcPts val="25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응답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시간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17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113664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30초 이내에 값의 90% 달성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6525">
                <a:tc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보관 온도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-10°C 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+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60°C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43815">
                        <a:lnSpc>
                          <a:spcPts val="99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최대 새로 고침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시간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최대 1초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미만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852220" y="3340861"/>
          <a:ext cx="6210935" cy="1905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 gridSpan="2">
                  <a:txBody>
                    <a:bodyPr/>
                    <a:lstStyle/>
                    <a:p>
                      <a:pPr marL="43815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센서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65">
                <a:tc>
                  <a:txBody>
                    <a:bodyPr/>
                    <a:lstStyle/>
                    <a:p>
                      <a:pPr marL="43815">
                        <a:lnSpc>
                          <a:spcPts val="994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치수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4"/>
                        </a:lnSpc>
                      </a:pPr>
                      <a:r>
                        <a:rPr sz="900" spc="-10" dirty="0">
                          <a:latin typeface="Arial"/>
                          <a:cs typeface="Arial"/>
                        </a:rPr>
                        <a:t>최대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직경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62,4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mm,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길이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196 mm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무게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700 g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23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  <a:spcBef>
                          <a:spcPts val="89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젖은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재료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045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본체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EPDM,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PVC,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스테인리스 스틸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  <a:p>
                      <a:pPr marL="45085" marR="211709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케이블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폴리우레탄 재킷 증기선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폴리아미드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43815">
                        <a:lnSpc>
                          <a:spcPts val="99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최대 압력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5개 바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797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연결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53975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9개의 외장 커넥터, 폴리우레탄 재킷, 베어 와이어 또는 방수 피셔 커넥터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43815">
                        <a:lnSpc>
                          <a:spcPts val="99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보호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0"/>
                        </a:lnSpc>
                      </a:pPr>
                      <a:r>
                        <a:rPr sz="900" dirty="0">
                          <a:latin typeface="Arial"/>
                          <a:cs typeface="Arial"/>
                        </a:rPr>
                        <a:t>IP68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9240">
                <a:tc>
                  <a:txBody>
                    <a:bodyPr/>
                    <a:lstStyle/>
                    <a:p>
                      <a:pPr marL="43815">
                        <a:lnSpc>
                          <a:spcPct val="100000"/>
                        </a:lnSpc>
                        <a:spcBef>
                          <a:spcPts val="480"/>
                        </a:spcBef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센서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케이블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6096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930910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표준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: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3, 7,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15m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(요청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시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다른 길이도 가능). 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최대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100m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정션박스 사용 시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최대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100m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.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556127" y="6208140"/>
          <a:ext cx="2743199" cy="27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8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Vin 5V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8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Vin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12V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8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Vin 24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6794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 측정/초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31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15,5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94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11,5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852220" y="5525134"/>
          <a:ext cx="6210935" cy="12268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549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7160">
                <a:tc gridSpan="2"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통신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-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전원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공급 장치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BEBEB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 marL="43815">
                        <a:lnSpc>
                          <a:spcPts val="99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신호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인터페이스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9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모드버스 RTU RS-485 및 SDI-12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">
                <a:tc>
                  <a:txBody>
                    <a:bodyPr/>
                    <a:lstStyle/>
                    <a:p>
                      <a:pPr marL="43815">
                        <a:lnSpc>
                          <a:spcPts val="98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전력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요구 사항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98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5V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~ 28V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, 최대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30V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406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1250">
                        <a:latin typeface="Times New Roman"/>
                        <a:cs typeface="Times New Roman"/>
                      </a:endParaRPr>
                    </a:p>
                    <a:p>
                      <a:pPr marL="43815">
                        <a:lnSpc>
                          <a:spcPct val="100000"/>
                        </a:lnSpc>
                      </a:pPr>
                      <a:r>
                        <a:rPr sz="900" b="1" dirty="0">
                          <a:latin typeface="Arial"/>
                          <a:cs typeface="Arial"/>
                        </a:rPr>
                        <a:t>전력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소비량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 marL="45085" marR="778510">
                        <a:lnSpc>
                          <a:spcPts val="1040"/>
                        </a:lnSpc>
                        <a:spcBef>
                          <a:spcPts val="30"/>
                        </a:spcBef>
                      </a:pPr>
                      <a:r>
                        <a:rPr sz="900" b="1" spc="-5" dirty="0">
                          <a:latin typeface="Arial"/>
                          <a:cs typeface="Arial"/>
                        </a:rPr>
                        <a:t>자동 </a:t>
                      </a:r>
                      <a:r>
                        <a:rPr sz="900" b="1" dirty="0">
                          <a:latin typeface="Arial"/>
                          <a:cs typeface="Arial"/>
                        </a:rPr>
                        <a:t>대기 &lt;50µA, 가열 </a:t>
                      </a:r>
                      <a:r>
                        <a:rPr sz="900" b="1" spc="-5" dirty="0">
                          <a:latin typeface="Arial"/>
                          <a:cs typeface="Arial"/>
                        </a:rPr>
                        <a:t>시간 100mS 평균 모드버스 RS485/ 범위 0-100mS/cm</a:t>
                      </a:r>
                      <a:endParaRPr sz="90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최대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전류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펄스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2밀리초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동안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700밀리암페어, 150밀리초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동안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350밀리암페어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3559175" y="6211188"/>
          <a:ext cx="2743199" cy="27559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3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292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1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7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8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78839"/>
            <a:ext cx="5784850" cy="49923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2885" lvl="1" indent="-210820">
              <a:lnSpc>
                <a:spcPct val="100000"/>
              </a:lnSpc>
              <a:spcBef>
                <a:spcPts val="95"/>
              </a:spcBef>
              <a:buAutoNum type="arabicPeriod" startAt="2"/>
              <a:tabLst>
                <a:tab pos="223520" algn="l"/>
              </a:tabLst>
            </a:pPr>
            <a:r>
              <a:rPr sz="1000" u="sng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규정 준수.</a:t>
            </a:r>
            <a:endParaRPr sz="100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AutoNum type="arabicPeriod" startAt="2"/>
            </a:pPr>
            <a:endParaRPr sz="10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5" dirty="0">
                <a:latin typeface="Arial"/>
                <a:cs typeface="Arial"/>
              </a:rPr>
              <a:t>전자기 호환성과 관련된 지침 89/336/EEC 제11조에 따라 전자기 호환성에 </a:t>
            </a:r>
            <a:r>
              <a:rPr sz="1000" dirty="0">
                <a:latin typeface="Arial"/>
                <a:cs typeface="Arial"/>
              </a:rPr>
              <a:t>관한 </a:t>
            </a:r>
            <a:r>
              <a:rPr sz="1000" spc="-5" dirty="0">
                <a:latin typeface="Arial"/>
                <a:cs typeface="Arial"/>
              </a:rPr>
              <a:t>지침을 준수합니다.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10" dirty="0">
                <a:latin typeface="Arial"/>
                <a:cs typeface="Arial"/>
              </a:rPr>
              <a:t>우리는 </a:t>
            </a:r>
            <a:r>
              <a:rPr sz="1000" spc="-5" dirty="0">
                <a:latin typeface="Arial"/>
                <a:cs typeface="Arial"/>
              </a:rPr>
              <a:t>범위의 디지털 센서가 유럽 </a:t>
            </a:r>
            <a:r>
              <a:rPr sz="1000" dirty="0">
                <a:latin typeface="Arial"/>
                <a:cs typeface="Arial"/>
              </a:rPr>
              <a:t>표준을 </a:t>
            </a:r>
            <a:r>
              <a:rPr sz="1000" spc="-5" dirty="0">
                <a:latin typeface="Arial"/>
                <a:cs typeface="Arial"/>
              </a:rPr>
              <a:t>준수하여 테스트되고 선언되었음을 선언합니다 DIGISENS 센서 CTZN :</a:t>
            </a:r>
            <a:endParaRPr sz="1000">
              <a:latin typeface="Arial"/>
              <a:cs typeface="Arial"/>
            </a:endParaRPr>
          </a:p>
          <a:p>
            <a:pPr marL="12700" marR="3324225">
              <a:lnSpc>
                <a:spcPct val="120000"/>
              </a:lnSpc>
              <a:spcBef>
                <a:spcPts val="835"/>
              </a:spcBef>
            </a:pPr>
            <a:r>
              <a:rPr sz="1000" b="1" spc="-5" dirty="0">
                <a:latin typeface="Arial"/>
                <a:cs typeface="Arial"/>
              </a:rPr>
              <a:t>표준 테스트 : </a:t>
            </a:r>
            <a:r>
              <a:rPr sz="1000" b="1" spc="-10" dirty="0">
                <a:latin typeface="Arial"/>
                <a:cs typeface="Arial"/>
              </a:rPr>
              <a:t>EN </a:t>
            </a:r>
            <a:r>
              <a:rPr sz="1000" b="1" spc="-5" dirty="0">
                <a:latin typeface="Arial"/>
                <a:cs typeface="Arial"/>
              </a:rPr>
              <a:t>61326-1 에디션 2013 방출 </a:t>
            </a:r>
            <a:r>
              <a:rPr sz="1000" spc="-5" dirty="0">
                <a:latin typeface="Arial"/>
                <a:cs typeface="Arial"/>
              </a:rPr>
              <a:t>- EMC </a:t>
            </a: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55022 클래스 B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ts val="1130"/>
              </a:lnSpc>
            </a:pPr>
            <a:r>
              <a:rPr sz="1000" b="1" spc="-5" dirty="0">
                <a:latin typeface="Arial"/>
                <a:cs typeface="Arial"/>
              </a:rPr>
              <a:t>내성 - </a:t>
            </a: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61000-4-3 A</a:t>
            </a:r>
            <a:endParaRPr sz="1000">
              <a:latin typeface="Arial"/>
              <a:cs typeface="Arial"/>
            </a:endParaRPr>
          </a:p>
          <a:p>
            <a:pPr marL="911225">
              <a:lnSpc>
                <a:spcPts val="1150"/>
              </a:lnSpc>
            </a:pP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61000-4-2 B</a:t>
            </a:r>
            <a:endParaRPr sz="1000">
              <a:latin typeface="Arial"/>
              <a:cs typeface="Arial"/>
            </a:endParaRPr>
          </a:p>
          <a:p>
            <a:pPr marL="911225">
              <a:lnSpc>
                <a:spcPts val="1150"/>
              </a:lnSpc>
            </a:pP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61000-4-6 A</a:t>
            </a:r>
            <a:endParaRPr sz="1000">
              <a:latin typeface="Arial"/>
              <a:cs typeface="Arial"/>
            </a:endParaRPr>
          </a:p>
          <a:p>
            <a:pPr marL="911225">
              <a:lnSpc>
                <a:spcPts val="1175"/>
              </a:lnSpc>
            </a:pP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61000-4-4 B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빛나는 장애 </a:t>
            </a:r>
            <a:r>
              <a:rPr sz="1000" spc="-5" dirty="0">
                <a:latin typeface="Arial"/>
                <a:cs typeface="Arial"/>
              </a:rPr>
              <a:t>: </a:t>
            </a: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55011B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50">
              <a:latin typeface="Arial"/>
              <a:cs typeface="Arial"/>
            </a:endParaRPr>
          </a:p>
          <a:p>
            <a:pPr marL="12700">
              <a:lnSpc>
                <a:spcPts val="1170"/>
              </a:lnSpc>
              <a:spcBef>
                <a:spcPts val="5"/>
              </a:spcBef>
            </a:pPr>
            <a:r>
              <a:rPr sz="1000" b="1" spc="-5" dirty="0">
                <a:latin typeface="Arial"/>
                <a:cs typeface="Arial"/>
              </a:rPr>
              <a:t>측정 프로세스 식별 </a:t>
            </a:r>
            <a:r>
              <a:rPr sz="1000" spc="-5" dirty="0">
                <a:latin typeface="Arial"/>
                <a:cs typeface="Arial"/>
              </a:rPr>
              <a:t>: 로 구성됩니다:</a:t>
            </a:r>
            <a:endParaRPr sz="1000">
              <a:latin typeface="Arial"/>
              <a:cs typeface="Arial"/>
            </a:endParaRPr>
          </a:p>
          <a:p>
            <a:pPr marL="1394460" lvl="2" indent="-148590">
              <a:lnSpc>
                <a:spcPts val="1150"/>
              </a:lnSpc>
              <a:buAutoNum type="arabicPlain"/>
              <a:tabLst>
                <a:tab pos="1395095" algn="l"/>
              </a:tabLst>
            </a:pPr>
            <a:r>
              <a:rPr sz="1000" spc="-5" dirty="0">
                <a:latin typeface="Arial"/>
                <a:cs typeface="Arial"/>
              </a:rPr>
              <a:t>프로브 1개</a:t>
            </a:r>
            <a:endParaRPr sz="1000">
              <a:latin typeface="Arial"/>
              <a:cs typeface="Arial"/>
            </a:endParaRPr>
          </a:p>
          <a:p>
            <a:pPr marL="1394460" lvl="2" indent="-148590">
              <a:lnSpc>
                <a:spcPts val="1175"/>
              </a:lnSpc>
              <a:buAutoNum type="arabicPlain"/>
              <a:tabLst>
                <a:tab pos="1395095" algn="l"/>
              </a:tabLst>
            </a:pPr>
            <a:r>
              <a:rPr sz="1000" spc="-5" dirty="0">
                <a:latin typeface="Arial"/>
                <a:cs typeface="Arial"/>
              </a:rPr>
              <a:t>폰셀의 케이블.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spc="-10" dirty="0">
                <a:latin typeface="Arial"/>
                <a:cs typeface="Arial"/>
              </a:rPr>
              <a:t>EN </a:t>
            </a:r>
            <a:r>
              <a:rPr sz="1000" spc="-5" dirty="0">
                <a:latin typeface="Arial"/>
                <a:cs typeface="Arial"/>
              </a:rPr>
              <a:t>61000-4-5 케이블 길이가 30m 이하인 센서에는 해당되지 않습니다.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latin typeface="Arial"/>
                <a:cs typeface="Arial"/>
              </a:rPr>
              <a:t>상품명 </a:t>
            </a:r>
            <a:r>
              <a:rPr sz="1000" spc="-5" dirty="0">
                <a:latin typeface="Arial"/>
                <a:cs typeface="Arial"/>
              </a:rPr>
              <a:t>: 디지센스 제품군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b="1" spc="-5" dirty="0">
                <a:latin typeface="Arial"/>
                <a:cs typeface="Arial"/>
              </a:rPr>
              <a:t>제조업체:</a:t>
            </a:r>
            <a:endParaRPr sz="1000">
              <a:latin typeface="Arial"/>
              <a:cs typeface="Arial"/>
            </a:endParaRPr>
          </a:p>
          <a:p>
            <a:pPr marL="1360805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아쿠알라보</a:t>
            </a:r>
            <a:endParaRPr sz="1000">
              <a:latin typeface="Arial"/>
              <a:cs typeface="Arial"/>
            </a:endParaRPr>
          </a:p>
          <a:p>
            <a:pPr marL="1360805" marR="244665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Arial"/>
                <a:cs typeface="Arial"/>
              </a:rPr>
              <a:t>90 Rue </a:t>
            </a:r>
            <a:r>
              <a:rPr sz="1000" dirty="0">
                <a:latin typeface="Arial"/>
                <a:cs typeface="Arial"/>
              </a:rPr>
              <a:t>du </a:t>
            </a:r>
            <a:r>
              <a:rPr sz="1000" spc="-5" dirty="0">
                <a:latin typeface="Arial"/>
                <a:cs typeface="Arial"/>
              </a:rPr>
              <a:t>professeur P. Milliez 94506 샹피니 쉬르 마르네, 프랑스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b="1" spc="-5" dirty="0">
                <a:latin typeface="Arial"/>
                <a:cs typeface="Arial"/>
              </a:rPr>
              <a:t>책임 있는 UE 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1360805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아쿠알라보</a:t>
            </a:r>
            <a:endParaRPr sz="1000">
              <a:latin typeface="Arial"/>
              <a:cs typeface="Arial"/>
            </a:endParaRPr>
          </a:p>
          <a:p>
            <a:pPr marL="1360805" marR="244665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Arial"/>
                <a:cs typeface="Arial"/>
              </a:rPr>
              <a:t>90 Rue </a:t>
            </a:r>
            <a:r>
              <a:rPr sz="1000" dirty="0">
                <a:latin typeface="Arial"/>
                <a:cs typeface="Arial"/>
              </a:rPr>
              <a:t>du </a:t>
            </a:r>
            <a:r>
              <a:rPr sz="1000" spc="-5" dirty="0">
                <a:latin typeface="Arial"/>
                <a:cs typeface="Arial"/>
              </a:rPr>
              <a:t>professeur P. Milliez 94506 샹피뉴 쉬르 마르네, 프랑스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1905" rIns="0" bIns="0" rtlCol="0">
            <a:spAutoFit/>
          </a:bodyPr>
          <a:lstStyle/>
          <a:p>
            <a:pPr marL="12700">
              <a:lnSpc>
                <a:spcPts val="1055"/>
              </a:lnSpc>
              <a:spcBef>
                <a:spcPts val="15"/>
              </a:spcBef>
            </a:pPr>
            <a:r>
              <a:rPr spc="-5" dirty="0"/>
              <a:t>버전 1.0</a:t>
            </a:r>
          </a:p>
          <a:p>
            <a:pPr marL="12700">
              <a:lnSpc>
                <a:spcPts val="1055"/>
              </a:lnSpc>
            </a:pPr>
            <a:r>
              <a:rPr spc="-5" dirty="0"/>
              <a:t>업데이트: 2018년 8월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5</a:t>
            </a:fld>
            <a:endParaRPr spc="-5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78839"/>
            <a:ext cx="5787390" cy="43087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52400" indent="-140335">
              <a:spcBef>
                <a:spcPts val="95"/>
              </a:spcBef>
              <a:buAutoNum type="arabicPeriod" startAt="3"/>
              <a:tabLst>
                <a:tab pos="153035" algn="l"/>
              </a:tabLst>
            </a:pPr>
            <a:r>
              <a:rPr sz="1000" b="1" spc="-5" dirty="0">
                <a:latin typeface="Arial"/>
                <a:cs typeface="Arial"/>
              </a:rPr>
              <a:t>설명.</a:t>
            </a:r>
            <a:endParaRPr sz="1000" dirty="0">
              <a:latin typeface="Arial"/>
              <a:cs typeface="Arial"/>
            </a:endParaRPr>
          </a:p>
          <a:p>
            <a:pPr marL="12700" marR="4581525" lvl="1">
              <a:spcBef>
                <a:spcPts val="300"/>
              </a:spcBef>
              <a:buAutoNum type="arabicPeriod"/>
              <a:tabLst>
                <a:tab pos="224790" algn="l"/>
              </a:tabLst>
            </a:pPr>
            <a:r>
              <a:rPr sz="1000" u="sng" spc="-5" dirty="0" err="1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제품개요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유도</a:t>
            </a:r>
            <a:r>
              <a:rPr lang="ko-KR" altLang="en-US" sz="1000" spc="-5" dirty="0">
                <a:latin typeface="Arial"/>
                <a:cs typeface="Arial"/>
              </a:rPr>
              <a:t>방식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  <a:p>
            <a:pPr marL="12700" marR="8890" algn="just">
              <a:spcBef>
                <a:spcPts val="320"/>
              </a:spcBef>
            </a:pPr>
            <a:r>
              <a:rPr sz="1000" spc="-5" dirty="0">
                <a:latin typeface="Arial"/>
                <a:cs typeface="Arial"/>
              </a:rPr>
              <a:t>링형 코일은 </a:t>
            </a:r>
            <a:r>
              <a:rPr sz="1000" dirty="0">
                <a:latin typeface="Arial"/>
                <a:cs typeface="Arial"/>
              </a:rPr>
              <a:t>고정된 </a:t>
            </a:r>
            <a:r>
              <a:rPr sz="1000" spc="-5" dirty="0">
                <a:latin typeface="Arial"/>
                <a:cs typeface="Arial"/>
              </a:rPr>
              <a:t>간격으로 여기되고, 여기된 코일과 연결된 두 번째 코일</a:t>
            </a:r>
            <a:r>
              <a:rPr sz="1000" dirty="0">
                <a:latin typeface="Arial"/>
                <a:cs typeface="Arial"/>
              </a:rPr>
              <a:t>에서 응답이 </a:t>
            </a:r>
            <a:r>
              <a:rPr sz="1000" spc="-5" dirty="0">
                <a:latin typeface="Arial"/>
                <a:cs typeface="Arial"/>
              </a:rPr>
              <a:t>검색됩니다. 코일 사이의 연결(전도도에 </a:t>
            </a:r>
            <a:r>
              <a:rPr sz="1000" dirty="0">
                <a:latin typeface="Arial"/>
                <a:cs typeface="Arial"/>
              </a:rPr>
              <a:t>따라 </a:t>
            </a:r>
            <a:r>
              <a:rPr sz="1000" spc="5" dirty="0">
                <a:latin typeface="Arial"/>
                <a:cs typeface="Arial"/>
              </a:rPr>
              <a:t>결정됨)</a:t>
            </a:r>
            <a:r>
              <a:rPr sz="1000" dirty="0">
                <a:latin typeface="Arial"/>
                <a:cs typeface="Arial"/>
              </a:rPr>
              <a:t>은 전도성 </a:t>
            </a:r>
            <a:r>
              <a:rPr sz="1000" spc="-5" dirty="0">
                <a:latin typeface="Arial"/>
                <a:cs typeface="Arial"/>
              </a:rPr>
              <a:t>용액을 통해 이루어집니다.</a:t>
            </a:r>
            <a:endParaRPr sz="1000" dirty="0">
              <a:latin typeface="Arial"/>
              <a:cs typeface="Arial"/>
            </a:endParaRPr>
          </a:p>
          <a:p>
            <a:pPr marL="12700" algn="just">
              <a:spcBef>
                <a:spcPts val="225"/>
              </a:spcBef>
            </a:pPr>
            <a:r>
              <a:rPr sz="1000" dirty="0">
                <a:latin typeface="Arial"/>
                <a:cs typeface="Arial"/>
              </a:rPr>
              <a:t>유지보수가 </a:t>
            </a:r>
            <a:r>
              <a:rPr sz="1000" spc="-5" dirty="0">
                <a:latin typeface="Arial"/>
                <a:cs typeface="Arial"/>
              </a:rPr>
              <a:t>필요 없고 소모품이 필요 없는 경제적이고 </a:t>
            </a:r>
            <a:r>
              <a:rPr sz="1000" dirty="0">
                <a:latin typeface="Arial"/>
                <a:cs typeface="Arial"/>
              </a:rPr>
              <a:t>성공적인 </a:t>
            </a:r>
            <a:r>
              <a:rPr sz="1000" spc="-5" dirty="0">
                <a:latin typeface="Arial"/>
                <a:cs typeface="Arial"/>
              </a:rPr>
              <a:t>기술입니다.</a:t>
            </a:r>
            <a:endParaRPr sz="1000" dirty="0">
              <a:latin typeface="Arial"/>
              <a:cs typeface="Arial"/>
            </a:endParaRPr>
          </a:p>
          <a:p>
            <a:pPr>
              <a:spcBef>
                <a:spcPts val="25"/>
              </a:spcBef>
            </a:pPr>
            <a:endParaRPr sz="1450" dirty="0">
              <a:latin typeface="Arial"/>
              <a:cs typeface="Arial"/>
            </a:endParaRPr>
          </a:p>
          <a:p>
            <a:pPr marL="12700"/>
            <a:r>
              <a:rPr sz="1000" spc="-5" dirty="0">
                <a:latin typeface="Arial"/>
                <a:cs typeface="Arial"/>
              </a:rPr>
              <a:t>CTZN 센서는 다음과 같은 이점을 제공합니다:</a:t>
            </a:r>
            <a:endParaRPr sz="1000" dirty="0">
              <a:latin typeface="Arial"/>
              <a:cs typeface="Arial"/>
            </a:endParaRPr>
          </a:p>
          <a:p>
            <a:pPr marL="92075" indent="-80010"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유지보수 작업 감소로 인한 운영 비용 절감(전해질 교체 불필요)</a:t>
            </a:r>
            <a:endParaRPr sz="1000" dirty="0">
              <a:latin typeface="Arial"/>
              <a:cs typeface="Arial"/>
            </a:endParaRPr>
          </a:p>
          <a:p>
            <a:pPr marL="92075" indent="-80010"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낮은 드리프트 동작으로 인한 보정 간격 증가</a:t>
            </a:r>
            <a:endParaRPr sz="1000" dirty="0">
              <a:latin typeface="Arial"/>
              <a:cs typeface="Arial"/>
            </a:endParaRPr>
          </a:p>
          <a:p>
            <a:pPr marL="12700" marR="7620">
              <a:spcBef>
                <a:spcPts val="60"/>
              </a:spcBef>
              <a:buChar char="•"/>
              <a:tabLst>
                <a:tab pos="111760" algn="l"/>
              </a:tabLst>
            </a:pPr>
            <a:r>
              <a:rPr sz="1000" spc="-5" dirty="0">
                <a:latin typeface="Arial"/>
                <a:cs typeface="Arial"/>
              </a:rPr>
              <a:t>편광 전압이 필요하지 </a:t>
            </a:r>
            <a:r>
              <a:rPr sz="1000" spc="-10" dirty="0">
                <a:latin typeface="Arial"/>
                <a:cs typeface="Arial"/>
              </a:rPr>
              <a:t>않음 </a:t>
            </a:r>
            <a:r>
              <a:rPr sz="1000" spc="-5" dirty="0">
                <a:latin typeface="Arial"/>
                <a:cs typeface="Arial"/>
              </a:rPr>
              <a:t>- 낮은 농도에서도 높은 </a:t>
            </a:r>
            <a:r>
              <a:rPr sz="1000" dirty="0">
                <a:latin typeface="Arial"/>
                <a:cs typeface="Arial"/>
              </a:rPr>
              <a:t>측정 </a:t>
            </a:r>
            <a:r>
              <a:rPr sz="1000" spc="-5" dirty="0">
                <a:latin typeface="Arial"/>
                <a:cs typeface="Arial"/>
              </a:rPr>
              <a:t>정확도 - </a:t>
            </a:r>
            <a:r>
              <a:rPr sz="1000" spc="-10" dirty="0">
                <a:latin typeface="Arial"/>
                <a:cs typeface="Arial"/>
              </a:rPr>
              <a:t>빠른 </a:t>
            </a:r>
            <a:r>
              <a:rPr sz="1000" spc="-5" dirty="0">
                <a:latin typeface="Arial"/>
                <a:cs typeface="Arial"/>
              </a:rPr>
              <a:t>응답 </a:t>
            </a:r>
            <a:r>
              <a:rPr sz="1000" dirty="0">
                <a:latin typeface="Arial"/>
                <a:cs typeface="Arial"/>
              </a:rPr>
              <a:t>시간</a:t>
            </a:r>
          </a:p>
          <a:p>
            <a:pPr marL="12700" marR="5080" algn="just">
              <a:spcBef>
                <a:spcPts val="10"/>
              </a:spcBef>
            </a:pPr>
            <a:r>
              <a:rPr sz="1000" dirty="0">
                <a:latin typeface="Arial"/>
                <a:cs typeface="Arial"/>
              </a:rPr>
              <a:t>이 </a:t>
            </a:r>
            <a:r>
              <a:rPr sz="1000" spc="-5" dirty="0">
                <a:latin typeface="Arial"/>
                <a:cs typeface="Arial"/>
              </a:rPr>
              <a:t>센서는 통합 프리앰프와 디지털 신호 처리 </a:t>
            </a:r>
            <a:r>
              <a:rPr sz="1000" dirty="0">
                <a:latin typeface="Arial"/>
                <a:cs typeface="Arial"/>
              </a:rPr>
              <a:t>덕분에 </a:t>
            </a:r>
            <a:r>
              <a:rPr sz="1000" spc="-5" dirty="0">
                <a:latin typeface="Arial"/>
                <a:cs typeface="Arial"/>
              </a:rPr>
              <a:t>간섭 </a:t>
            </a:r>
            <a:r>
              <a:rPr sz="1000" dirty="0">
                <a:latin typeface="Arial"/>
                <a:cs typeface="Arial"/>
              </a:rPr>
              <a:t>내성이 </a:t>
            </a:r>
            <a:r>
              <a:rPr sz="1000" spc="-5" dirty="0">
                <a:latin typeface="Arial"/>
                <a:cs typeface="Arial"/>
              </a:rPr>
              <a:t>뛰어납니다. 전도도 측정값은 자동으로 </a:t>
            </a:r>
            <a:r>
              <a:rPr sz="1000" dirty="0">
                <a:latin typeface="Arial"/>
                <a:cs typeface="Arial"/>
              </a:rPr>
              <a:t>보정됩니다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 marL="12700" marR="5080" algn="just"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온도를 측정하고 디지털 인터페이스를 통해 연결된 </a:t>
            </a:r>
            <a:r>
              <a:rPr sz="1000" dirty="0">
                <a:latin typeface="Arial"/>
                <a:cs typeface="Arial"/>
              </a:rPr>
              <a:t>디스플레이 </a:t>
            </a:r>
            <a:r>
              <a:rPr sz="1000" spc="-5" dirty="0">
                <a:latin typeface="Arial"/>
                <a:cs typeface="Arial"/>
              </a:rPr>
              <a:t>장치와 </a:t>
            </a:r>
            <a:r>
              <a:rPr sz="1000" dirty="0">
                <a:latin typeface="Arial"/>
                <a:cs typeface="Arial"/>
              </a:rPr>
              <a:t>컨트롤러로</a:t>
            </a:r>
            <a:r>
              <a:rPr sz="1000" spc="-5" dirty="0">
                <a:latin typeface="Arial"/>
                <a:cs typeface="Arial"/>
              </a:rPr>
              <a:t> 간섭 없이 </a:t>
            </a:r>
            <a:r>
              <a:rPr sz="1000" dirty="0">
                <a:latin typeface="Arial"/>
                <a:cs typeface="Arial"/>
              </a:rPr>
              <a:t>전송합니다. </a:t>
            </a:r>
            <a:r>
              <a:rPr sz="1000" spc="-5" dirty="0">
                <a:latin typeface="Arial"/>
                <a:cs typeface="Arial"/>
              </a:rPr>
              <a:t>또한 센서에는 링 </a:t>
            </a:r>
            <a:r>
              <a:rPr sz="1000" dirty="0">
                <a:latin typeface="Arial"/>
                <a:cs typeface="Arial"/>
              </a:rPr>
              <a:t>버퍼 </a:t>
            </a:r>
            <a:r>
              <a:rPr sz="1000" spc="-10" dirty="0">
                <a:latin typeface="Arial"/>
                <a:cs typeface="Arial"/>
              </a:rPr>
              <a:t>형태로 </a:t>
            </a:r>
            <a:r>
              <a:rPr sz="1000" spc="-5" dirty="0">
                <a:latin typeface="Arial"/>
                <a:cs typeface="Arial"/>
              </a:rPr>
              <a:t>최근 </a:t>
            </a:r>
            <a:r>
              <a:rPr sz="1000" spc="5" dirty="0">
                <a:latin typeface="Arial"/>
                <a:cs typeface="Arial"/>
              </a:rPr>
              <a:t>10번의 </a:t>
            </a:r>
            <a:r>
              <a:rPr sz="1000" dirty="0">
                <a:latin typeface="Arial"/>
                <a:cs typeface="Arial"/>
              </a:rPr>
              <a:t>성공적인 </a:t>
            </a:r>
            <a:r>
              <a:rPr sz="1000" spc="-5" dirty="0">
                <a:latin typeface="Arial"/>
                <a:cs typeface="Arial"/>
              </a:rPr>
              <a:t>캘리브레이션이 포함된 로그북이 포함되어 있습니다.</a:t>
            </a:r>
            <a:endParaRPr sz="1000" dirty="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900" dirty="0">
              <a:latin typeface="Arial"/>
              <a:cs typeface="Arial"/>
            </a:endParaRPr>
          </a:p>
          <a:p>
            <a:pPr marL="12700" algn="just"/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3.2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애플리케이션</a:t>
            </a:r>
            <a:endParaRPr sz="1000" dirty="0">
              <a:latin typeface="Arial"/>
              <a:cs typeface="Arial"/>
            </a:endParaRPr>
          </a:p>
          <a:p>
            <a:endParaRPr sz="950" dirty="0">
              <a:latin typeface="Arial"/>
              <a:cs typeface="Arial"/>
            </a:endParaRPr>
          </a:p>
          <a:p>
            <a:pPr marL="12700"/>
            <a:r>
              <a:rPr sz="1000" spc="-5" dirty="0">
                <a:latin typeface="Arial"/>
                <a:cs typeface="Arial"/>
              </a:rPr>
              <a:t>작고 견고한 이 센서는 </a:t>
            </a:r>
            <a:r>
              <a:rPr sz="1000" dirty="0">
                <a:latin typeface="Arial"/>
                <a:cs typeface="Arial"/>
              </a:rPr>
              <a:t>특히 다음과 같은 </a:t>
            </a:r>
            <a:r>
              <a:rPr sz="1000" spc="-5" dirty="0">
                <a:latin typeface="Arial"/>
                <a:cs typeface="Arial"/>
              </a:rPr>
              <a:t>일반적인 적용 분야에 적합합니다:</a:t>
            </a:r>
            <a:endParaRPr sz="1000" dirty="0">
              <a:latin typeface="Arial"/>
              <a:cs typeface="Arial"/>
            </a:endParaRPr>
          </a:p>
          <a:p>
            <a:pPr marL="91440" indent="-79375">
              <a:spcBef>
                <a:spcPts val="250"/>
              </a:spcBef>
              <a:buChar char="•"/>
              <a:tabLst>
                <a:tab pos="92075" algn="l"/>
              </a:tabLst>
            </a:pPr>
            <a:r>
              <a:rPr sz="1000" spc="-5" dirty="0">
                <a:latin typeface="Arial"/>
                <a:cs typeface="Arial"/>
              </a:rPr>
              <a:t>도시 폐수 처리</a:t>
            </a:r>
            <a:endParaRPr sz="1000" dirty="0">
              <a:latin typeface="Arial"/>
              <a:cs typeface="Arial"/>
            </a:endParaRPr>
          </a:p>
          <a:p>
            <a:pPr marL="91440" indent="-79375">
              <a:buChar char="•"/>
              <a:tabLst>
                <a:tab pos="92075" algn="l"/>
              </a:tabLst>
            </a:pPr>
            <a:r>
              <a:rPr sz="1000" spc="-5" dirty="0">
                <a:latin typeface="Arial"/>
                <a:cs typeface="Arial"/>
              </a:rPr>
              <a:t>산업 폐수 처리</a:t>
            </a:r>
            <a:endParaRPr sz="1000" dirty="0">
              <a:latin typeface="Arial"/>
              <a:cs typeface="Arial"/>
            </a:endParaRPr>
          </a:p>
          <a:p>
            <a:pPr marL="91440" indent="-79375">
              <a:buChar char="•"/>
              <a:tabLst>
                <a:tab pos="92075" algn="l"/>
              </a:tabLst>
            </a:pPr>
            <a:r>
              <a:rPr sz="1000" spc="-5" dirty="0">
                <a:latin typeface="Arial"/>
                <a:cs typeface="Arial"/>
              </a:rPr>
              <a:t>지표수 모니터링</a:t>
            </a:r>
            <a:endParaRPr sz="1000" dirty="0">
              <a:latin typeface="Arial"/>
              <a:cs typeface="Arial"/>
            </a:endParaRPr>
          </a:p>
          <a:p>
            <a:pPr marL="91440" indent="-79375">
              <a:buChar char="•"/>
              <a:tabLst>
                <a:tab pos="92075" algn="l"/>
              </a:tabLst>
            </a:pPr>
            <a:r>
              <a:rPr sz="1000" spc="-5" dirty="0">
                <a:latin typeface="Arial"/>
                <a:cs typeface="Arial"/>
              </a:rPr>
              <a:t>바닷물</a:t>
            </a:r>
            <a:endParaRPr sz="1000" dirty="0">
              <a:latin typeface="Arial"/>
              <a:cs typeface="Arial"/>
            </a:endParaRPr>
          </a:p>
          <a:p>
            <a:pPr marL="91440" indent="-79375">
              <a:buChar char="•"/>
              <a:tabLst>
                <a:tab pos="92075" algn="l"/>
              </a:tabLst>
            </a:pPr>
            <a:r>
              <a:rPr sz="1000" spc="-5" dirty="0">
                <a:latin typeface="Arial"/>
                <a:cs typeface="Arial"/>
              </a:rPr>
              <a:t>물고기 </a:t>
            </a:r>
            <a:r>
              <a:rPr sz="1000" dirty="0">
                <a:latin typeface="Arial"/>
                <a:cs typeface="Arial"/>
              </a:rPr>
              <a:t>양식</a:t>
            </a:r>
          </a:p>
          <a:p>
            <a:pPr>
              <a:spcBef>
                <a:spcPts val="10"/>
              </a:spcBef>
            </a:pPr>
            <a:endParaRPr sz="950" dirty="0">
              <a:latin typeface="Arial"/>
              <a:cs typeface="Arial"/>
            </a:endParaRPr>
          </a:p>
          <a:p>
            <a:pPr marL="12700">
              <a:spcBef>
                <a:spcPts val="5"/>
              </a:spcBef>
            </a:pPr>
            <a:r>
              <a:rPr sz="1000" u="sng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3.3 </a:t>
            </a: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구조 및 치수.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86764" y="8118728"/>
            <a:ext cx="2973070" cy="761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3200" indent="-190500">
              <a:lnSpc>
                <a:spcPts val="1180"/>
              </a:lnSpc>
              <a:spcBef>
                <a:spcPts val="95"/>
              </a:spcBef>
              <a:buAutoNum type="arabicParenBoth"/>
              <a:tabLst>
                <a:tab pos="203200" algn="l"/>
              </a:tabLst>
            </a:pPr>
            <a:r>
              <a:rPr sz="1000" dirty="0">
                <a:latin typeface="Arial"/>
                <a:cs typeface="Arial"/>
              </a:rPr>
              <a:t>NTC </a:t>
            </a:r>
            <a:r>
              <a:rPr sz="1000" spc="-5" dirty="0">
                <a:latin typeface="Arial"/>
                <a:cs typeface="Arial"/>
              </a:rPr>
              <a:t>온도 센서</a:t>
            </a:r>
            <a:endParaRPr sz="1000">
              <a:latin typeface="Arial"/>
              <a:cs typeface="Arial"/>
            </a:endParaRPr>
          </a:p>
          <a:p>
            <a:pPr marL="238125" indent="-226060">
              <a:lnSpc>
                <a:spcPts val="1155"/>
              </a:lnSpc>
              <a:buAutoNum type="arabicParenBoth"/>
              <a:tabLst>
                <a:tab pos="238760" algn="l"/>
              </a:tabLst>
            </a:pPr>
            <a:r>
              <a:rPr sz="1000" spc="-5" dirty="0">
                <a:latin typeface="Arial"/>
                <a:cs typeface="Arial"/>
              </a:rPr>
              <a:t>EPDM </a:t>
            </a:r>
            <a:r>
              <a:rPr sz="1000" dirty="0">
                <a:latin typeface="Arial"/>
                <a:cs typeface="Arial"/>
              </a:rPr>
              <a:t>본체 </a:t>
            </a:r>
            <a:r>
              <a:rPr sz="1000" spc="-5" dirty="0">
                <a:latin typeface="Arial"/>
                <a:cs typeface="Arial"/>
              </a:rPr>
              <a:t>헤드</a:t>
            </a:r>
            <a:endParaRPr sz="1000">
              <a:latin typeface="Arial"/>
              <a:cs typeface="Arial"/>
            </a:endParaRPr>
          </a:p>
          <a:p>
            <a:pPr marL="238125" indent="-226060">
              <a:lnSpc>
                <a:spcPts val="1145"/>
              </a:lnSpc>
              <a:buAutoNum type="arabicParenBoth"/>
              <a:tabLst>
                <a:tab pos="238760" algn="l"/>
              </a:tabLst>
            </a:pPr>
            <a:r>
              <a:rPr sz="1000" spc="-5" dirty="0">
                <a:latin typeface="Arial"/>
                <a:cs typeface="Arial"/>
              </a:rPr>
              <a:t>측정 전자장치가 포함된 PVC 센서 </a:t>
            </a:r>
            <a:r>
              <a:rPr sz="1000" dirty="0">
                <a:latin typeface="Arial"/>
                <a:cs typeface="Arial"/>
              </a:rPr>
              <a:t>본체</a:t>
            </a:r>
            <a:endParaRPr sz="1000">
              <a:latin typeface="Arial"/>
              <a:cs typeface="Arial"/>
            </a:endParaRPr>
          </a:p>
          <a:p>
            <a:pPr marL="202565" indent="-190500">
              <a:lnSpc>
                <a:spcPts val="1145"/>
              </a:lnSpc>
              <a:buAutoNum type="arabicParenBoth"/>
              <a:tabLst>
                <a:tab pos="203200" algn="l"/>
              </a:tabLst>
            </a:pPr>
            <a:r>
              <a:rPr sz="1000" spc="-5" dirty="0">
                <a:latin typeface="Arial"/>
                <a:cs typeface="Arial"/>
              </a:rPr>
              <a:t>케이블 부싱</a:t>
            </a:r>
            <a:endParaRPr sz="1000">
              <a:latin typeface="Arial"/>
              <a:cs typeface="Arial"/>
            </a:endParaRPr>
          </a:p>
          <a:p>
            <a:pPr marL="202565" indent="-190500">
              <a:lnSpc>
                <a:spcPts val="1175"/>
              </a:lnSpc>
              <a:buAutoNum type="arabicParenBoth"/>
              <a:tabLst>
                <a:tab pos="203200" algn="l"/>
              </a:tabLst>
            </a:pPr>
            <a:r>
              <a:rPr sz="1000" spc="-5" dirty="0">
                <a:latin typeface="Arial"/>
                <a:cs typeface="Arial"/>
              </a:rPr>
              <a:t>안전하게 연결된 연결 케이블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1665510" y="5682614"/>
            <a:ext cx="4286885" cy="1809750"/>
            <a:chOff x="1665510" y="5682614"/>
            <a:chExt cx="4286885" cy="180975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65510" y="5682614"/>
              <a:ext cx="4286343" cy="144018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061845" y="6663689"/>
              <a:ext cx="3796029" cy="828675"/>
            </a:xfrm>
            <a:custGeom>
              <a:avLst/>
              <a:gdLst/>
              <a:ahLst/>
              <a:cxnLst/>
              <a:rect l="l" t="t" r="r" b="b"/>
              <a:pathLst>
                <a:path w="3796029" h="828675">
                  <a:moveTo>
                    <a:pt x="76200" y="266700"/>
                  </a:moveTo>
                  <a:lnTo>
                    <a:pt x="69850" y="254000"/>
                  </a:lnTo>
                  <a:lnTo>
                    <a:pt x="38100" y="190500"/>
                  </a:lnTo>
                  <a:lnTo>
                    <a:pt x="0" y="266700"/>
                  </a:lnTo>
                  <a:lnTo>
                    <a:pt x="31750" y="266700"/>
                  </a:lnTo>
                  <a:lnTo>
                    <a:pt x="31750" y="828675"/>
                  </a:lnTo>
                  <a:lnTo>
                    <a:pt x="44450" y="828675"/>
                  </a:lnTo>
                  <a:lnTo>
                    <a:pt x="44450" y="266700"/>
                  </a:lnTo>
                  <a:lnTo>
                    <a:pt x="76200" y="266700"/>
                  </a:lnTo>
                  <a:close/>
                </a:path>
                <a:path w="3796029" h="828675">
                  <a:moveTo>
                    <a:pt x="734695" y="182880"/>
                  </a:moveTo>
                  <a:lnTo>
                    <a:pt x="728345" y="170180"/>
                  </a:lnTo>
                  <a:lnTo>
                    <a:pt x="696595" y="106680"/>
                  </a:lnTo>
                  <a:lnTo>
                    <a:pt x="658495" y="182880"/>
                  </a:lnTo>
                  <a:lnTo>
                    <a:pt x="690245" y="182880"/>
                  </a:lnTo>
                  <a:lnTo>
                    <a:pt x="690245" y="744855"/>
                  </a:lnTo>
                  <a:lnTo>
                    <a:pt x="702945" y="744855"/>
                  </a:lnTo>
                  <a:lnTo>
                    <a:pt x="702945" y="182880"/>
                  </a:lnTo>
                  <a:lnTo>
                    <a:pt x="734695" y="182880"/>
                  </a:lnTo>
                  <a:close/>
                </a:path>
                <a:path w="3796029" h="828675">
                  <a:moveTo>
                    <a:pt x="1753235" y="182880"/>
                  </a:moveTo>
                  <a:lnTo>
                    <a:pt x="1746885" y="170180"/>
                  </a:lnTo>
                  <a:lnTo>
                    <a:pt x="1715135" y="106680"/>
                  </a:lnTo>
                  <a:lnTo>
                    <a:pt x="1677035" y="182880"/>
                  </a:lnTo>
                  <a:lnTo>
                    <a:pt x="1708785" y="182880"/>
                  </a:lnTo>
                  <a:lnTo>
                    <a:pt x="1708785" y="744855"/>
                  </a:lnTo>
                  <a:lnTo>
                    <a:pt x="1721485" y="744855"/>
                  </a:lnTo>
                  <a:lnTo>
                    <a:pt x="1721485" y="182880"/>
                  </a:lnTo>
                  <a:lnTo>
                    <a:pt x="1753235" y="182880"/>
                  </a:lnTo>
                  <a:close/>
                </a:path>
                <a:path w="3796029" h="828675">
                  <a:moveTo>
                    <a:pt x="3024505" y="76200"/>
                  </a:moveTo>
                  <a:lnTo>
                    <a:pt x="3018155" y="63500"/>
                  </a:lnTo>
                  <a:lnTo>
                    <a:pt x="2986405" y="0"/>
                  </a:lnTo>
                  <a:lnTo>
                    <a:pt x="2948305" y="76200"/>
                  </a:lnTo>
                  <a:lnTo>
                    <a:pt x="2980055" y="76200"/>
                  </a:lnTo>
                  <a:lnTo>
                    <a:pt x="2980055" y="638175"/>
                  </a:lnTo>
                  <a:lnTo>
                    <a:pt x="2992755" y="638175"/>
                  </a:lnTo>
                  <a:lnTo>
                    <a:pt x="2992755" y="76200"/>
                  </a:lnTo>
                  <a:lnTo>
                    <a:pt x="3024505" y="76200"/>
                  </a:lnTo>
                  <a:close/>
                </a:path>
                <a:path w="3796029" h="828675">
                  <a:moveTo>
                    <a:pt x="3796030" y="108585"/>
                  </a:moveTo>
                  <a:lnTo>
                    <a:pt x="3789680" y="95885"/>
                  </a:lnTo>
                  <a:lnTo>
                    <a:pt x="3757930" y="32385"/>
                  </a:lnTo>
                  <a:lnTo>
                    <a:pt x="3719830" y="108585"/>
                  </a:lnTo>
                  <a:lnTo>
                    <a:pt x="3751580" y="108585"/>
                  </a:lnTo>
                  <a:lnTo>
                    <a:pt x="3751580" y="670560"/>
                  </a:lnTo>
                  <a:lnTo>
                    <a:pt x="3764280" y="670560"/>
                  </a:lnTo>
                  <a:lnTo>
                    <a:pt x="3764280" y="108585"/>
                  </a:lnTo>
                  <a:lnTo>
                    <a:pt x="3796030" y="108585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2038857" y="7560944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6</a:t>
            </a:fld>
            <a:endParaRPr spc="-5" dirty="0"/>
          </a:p>
        </p:txBody>
      </p:sp>
      <p:sp>
        <p:nvSpPr>
          <p:cNvPr id="8" name="object 8"/>
          <p:cNvSpPr txBox="1"/>
          <p:nvPr/>
        </p:nvSpPr>
        <p:spPr>
          <a:xfrm>
            <a:off x="2689986" y="7576184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6975" y="7455789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88433" y="7373492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782436" y="739940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5670067"/>
            <a:ext cx="5668010" cy="4011929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22885" lvl="1" indent="-210820">
              <a:lnSpc>
                <a:spcPct val="100000"/>
              </a:lnSpc>
              <a:spcBef>
                <a:spcPts val="340"/>
              </a:spcBef>
              <a:buAutoNum type="arabicPeriod" startAt="4"/>
              <a:tabLst>
                <a:tab pos="223520" algn="l"/>
              </a:tabLst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커뮤니케이션.</a:t>
            </a:r>
            <a:endParaRPr sz="1000">
              <a:latin typeface="Arial"/>
              <a:cs typeface="Arial"/>
            </a:endParaRPr>
          </a:p>
          <a:p>
            <a:pPr marL="779145" lvl="2" indent="-318135">
              <a:lnSpc>
                <a:spcPct val="100000"/>
              </a:lnSpc>
              <a:spcBef>
                <a:spcPts val="244"/>
              </a:spcBef>
              <a:buAutoNum type="arabicPeriod"/>
              <a:tabLst>
                <a:tab pos="779780" algn="l"/>
              </a:tabLst>
            </a:pPr>
            <a:r>
              <a:rPr sz="1000" spc="-5" dirty="0">
                <a:latin typeface="Arial"/>
                <a:cs typeface="Arial"/>
              </a:rPr>
              <a:t>모드버스 </a:t>
            </a:r>
            <a:r>
              <a:rPr sz="1000" dirty="0">
                <a:latin typeface="Arial"/>
                <a:cs typeface="Arial"/>
              </a:rPr>
              <a:t>RTU 레지스터.</a:t>
            </a:r>
            <a:endParaRPr sz="1000">
              <a:latin typeface="Arial"/>
              <a:cs typeface="Arial"/>
            </a:endParaRPr>
          </a:p>
          <a:p>
            <a:pPr marL="12700" marR="2670810">
              <a:lnSpc>
                <a:spcPts val="1150"/>
              </a:lnSpc>
              <a:spcBef>
                <a:spcPts val="330"/>
              </a:spcBef>
            </a:pPr>
            <a:r>
              <a:rPr sz="1000" spc="-10" dirty="0">
                <a:latin typeface="Arial"/>
                <a:cs typeface="Arial"/>
              </a:rPr>
              <a:t>링크 </a:t>
            </a:r>
            <a:r>
              <a:rPr sz="1000" spc="-5" dirty="0">
                <a:latin typeface="Arial"/>
                <a:cs typeface="Arial"/>
              </a:rPr>
              <a:t>프로토콜은 MODBUS </a:t>
            </a:r>
            <a:r>
              <a:rPr sz="1000" dirty="0">
                <a:latin typeface="Arial"/>
                <a:cs typeface="Arial"/>
              </a:rPr>
              <a:t>RTU와 </a:t>
            </a:r>
            <a:r>
              <a:rPr sz="1000" spc="-5" dirty="0">
                <a:latin typeface="Arial"/>
                <a:cs typeface="Arial"/>
              </a:rPr>
              <a:t>일치해야 합니다.  문서를 참조하세요: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00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Modbus_over_serial_line_V1_02.pdf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75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Modbus_Application_Protocol_V1_1a.pdf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70"/>
              </a:lnSpc>
              <a:spcBef>
                <a:spcPts val="250"/>
              </a:spcBef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PONSEL 디지털 센서용 모드버스 </a:t>
            </a:r>
            <a:r>
              <a:rPr sz="1000" dirty="0">
                <a:latin typeface="Arial"/>
                <a:cs typeface="Arial"/>
              </a:rPr>
              <a:t>메모리 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>
              <a:latin typeface="Arial"/>
              <a:cs typeface="Arial"/>
            </a:endParaRPr>
          </a:p>
          <a:p>
            <a:pPr marL="2137410">
              <a:lnSpc>
                <a:spcPts val="1170"/>
              </a:lnSpc>
            </a:pPr>
            <a:r>
              <a:rPr sz="1000" i="1" spc="-5" dirty="0">
                <a:latin typeface="Arial"/>
                <a:cs typeface="Arial"/>
              </a:rPr>
              <a:t>SENSOR_TramesCom_xxx_UK.xls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Arial"/>
              <a:cs typeface="Arial"/>
            </a:endParaRPr>
          </a:p>
          <a:p>
            <a:pPr marL="12700" algn="just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모드버스 </a:t>
            </a:r>
            <a:r>
              <a:rPr sz="1000" dirty="0">
                <a:latin typeface="Arial"/>
                <a:cs typeface="Arial"/>
              </a:rPr>
              <a:t>메모리 </a:t>
            </a:r>
            <a:r>
              <a:rPr sz="1000" spc="-5" dirty="0">
                <a:latin typeface="Arial"/>
                <a:cs typeface="Arial"/>
              </a:rPr>
              <a:t>플레인은 센서의 </a:t>
            </a:r>
            <a:r>
              <a:rPr sz="1000" dirty="0">
                <a:latin typeface="Arial"/>
                <a:cs typeface="Arial"/>
              </a:rPr>
              <a:t>각 </a:t>
            </a:r>
            <a:r>
              <a:rPr sz="1000" spc="-5" dirty="0">
                <a:latin typeface="Arial"/>
                <a:cs typeface="Arial"/>
              </a:rPr>
              <a:t>매개변수에 </a:t>
            </a:r>
            <a:r>
              <a:rPr sz="1000" dirty="0">
                <a:latin typeface="Arial"/>
                <a:cs typeface="Arial"/>
              </a:rPr>
              <a:t>대해 </a:t>
            </a:r>
            <a:r>
              <a:rPr sz="1000" spc="-5" dirty="0">
                <a:latin typeface="Arial"/>
                <a:cs typeface="Arial"/>
              </a:rPr>
              <a:t>동일합니다.</a:t>
            </a:r>
            <a:endParaRPr sz="1000">
              <a:latin typeface="Arial"/>
              <a:cs typeface="Arial"/>
            </a:endParaRPr>
          </a:p>
          <a:p>
            <a:pPr marL="12700" marR="167640" algn="just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Arial"/>
                <a:cs typeface="Arial"/>
              </a:rPr>
              <a:t>센서용 모드버스 프로토콜을 </a:t>
            </a:r>
            <a:r>
              <a:rPr sz="1000" spc="-10" dirty="0">
                <a:latin typeface="Arial"/>
                <a:cs typeface="Arial"/>
              </a:rPr>
              <a:t>사용하면 </a:t>
            </a:r>
            <a:r>
              <a:rPr sz="1000" spc="-5" dirty="0">
                <a:latin typeface="Arial"/>
                <a:cs typeface="Arial"/>
              </a:rPr>
              <a:t>센서의 매개변수(+온도)를 측정하고 </a:t>
            </a:r>
            <a:r>
              <a:rPr sz="1000" dirty="0">
                <a:latin typeface="Arial"/>
                <a:cs typeface="Arial"/>
              </a:rPr>
              <a:t>매개변수</a:t>
            </a:r>
            <a:r>
              <a:rPr sz="1000" spc="-5" dirty="0">
                <a:latin typeface="Arial"/>
                <a:cs typeface="Arial"/>
              </a:rPr>
              <a:t>(+온도)를 보정할 수 있습니다. 또한 다음과 같은 특정 기능이 </a:t>
            </a:r>
            <a:r>
              <a:rPr sz="1000" dirty="0">
                <a:latin typeface="Arial"/>
                <a:cs typeface="Arial"/>
              </a:rPr>
              <a:t>있습니다: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090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평균값을 선택합니다.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50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센서 설명 읽기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50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기본 </a:t>
            </a:r>
            <a:r>
              <a:rPr sz="1000" dirty="0">
                <a:latin typeface="Arial"/>
                <a:cs typeface="Arial"/>
              </a:rPr>
              <a:t>계수로 돌아가기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55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센서 주소 </a:t>
            </a:r>
            <a:r>
              <a:rPr sz="1000" dirty="0">
                <a:latin typeface="Arial"/>
                <a:cs typeface="Arial"/>
              </a:rPr>
              <a:t>수정</a:t>
            </a:r>
            <a:endParaRPr sz="1000">
              <a:latin typeface="Arial"/>
              <a:cs typeface="Arial"/>
            </a:endParaRPr>
          </a:p>
          <a:p>
            <a:pPr marL="2137410" marR="292100" lvl="3" indent="-228600">
              <a:lnSpc>
                <a:spcPts val="1140"/>
              </a:lnSpc>
              <a:spcBef>
                <a:spcPts val="70"/>
              </a:spcBef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수행한 조치에 </a:t>
            </a:r>
            <a:r>
              <a:rPr sz="1000" dirty="0">
                <a:latin typeface="Arial"/>
                <a:cs typeface="Arial"/>
              </a:rPr>
              <a:t>대한 </a:t>
            </a:r>
            <a:r>
              <a:rPr sz="1000" spc="-5" dirty="0">
                <a:latin typeface="Arial"/>
                <a:cs typeface="Arial"/>
              </a:rPr>
              <a:t>정보(규격 외 </a:t>
            </a:r>
            <a:r>
              <a:rPr sz="1000" dirty="0">
                <a:latin typeface="Arial"/>
                <a:cs typeface="Arial"/>
              </a:rPr>
              <a:t>조치, </a:t>
            </a:r>
            <a:r>
              <a:rPr sz="1000" spc="-5" dirty="0">
                <a:latin typeface="Arial"/>
                <a:cs typeface="Arial"/>
              </a:rPr>
              <a:t>진행 중인 </a:t>
            </a:r>
            <a:r>
              <a:rPr sz="1000" dirty="0">
                <a:latin typeface="Arial"/>
                <a:cs typeface="Arial"/>
              </a:rPr>
              <a:t>조치 </a:t>
            </a:r>
            <a:r>
              <a:rPr sz="1000" spc="-5" dirty="0">
                <a:latin typeface="Arial"/>
                <a:cs typeface="Arial"/>
              </a:rPr>
              <a:t>등).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00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보정을 </a:t>
            </a:r>
            <a:r>
              <a:rPr sz="1000" dirty="0">
                <a:latin typeface="Arial"/>
                <a:cs typeface="Arial"/>
              </a:rPr>
              <a:t>수행한 </a:t>
            </a:r>
            <a:r>
              <a:rPr sz="1000" spc="-5" dirty="0">
                <a:latin typeface="Arial"/>
                <a:cs typeface="Arial"/>
              </a:rPr>
              <a:t>운영자의 날짜 및 </a:t>
            </a:r>
            <a:r>
              <a:rPr sz="1000" dirty="0">
                <a:latin typeface="Arial"/>
                <a:cs typeface="Arial"/>
              </a:rPr>
              <a:t>이름</a:t>
            </a:r>
            <a:endParaRPr sz="1000">
              <a:latin typeface="Arial"/>
              <a:cs typeface="Arial"/>
            </a:endParaRPr>
          </a:p>
          <a:p>
            <a:pPr marL="2137410" lvl="3" indent="-229235">
              <a:lnSpc>
                <a:spcPts val="1175"/>
              </a:lnSpc>
              <a:buFont typeface="Times New Roman"/>
              <a:buChar char="-"/>
              <a:tabLst>
                <a:tab pos="2137410" algn="l"/>
                <a:tab pos="2138045" algn="l"/>
              </a:tabLst>
            </a:pPr>
            <a:r>
              <a:rPr sz="1000" spc="-5" dirty="0">
                <a:latin typeface="Arial"/>
                <a:cs typeface="Arial"/>
              </a:rPr>
              <a:t>등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오픈 PONSEL의 모드버스 프로토콜에</a:t>
            </a:r>
            <a:r>
              <a:rPr sz="1000" dirty="0">
                <a:latin typeface="Arial"/>
                <a:cs typeface="Arial"/>
              </a:rPr>
              <a:t> 대한 </a:t>
            </a:r>
            <a:r>
              <a:rPr sz="1000" spc="-5" dirty="0">
                <a:latin typeface="Arial"/>
                <a:cs typeface="Arial"/>
              </a:rPr>
              <a:t>자세한 내용은 다음 문서의 </a:t>
            </a:r>
            <a:r>
              <a:rPr sz="1000" spc="-10" dirty="0">
                <a:latin typeface="Arial"/>
                <a:cs typeface="Arial"/>
              </a:rPr>
              <a:t>마지막 </a:t>
            </a:r>
            <a:r>
              <a:rPr sz="1000" spc="-5" dirty="0">
                <a:latin typeface="Arial"/>
                <a:cs typeface="Arial"/>
              </a:rPr>
              <a:t>버전을 참조하세요:</a:t>
            </a:r>
            <a:endParaRPr sz="1000">
              <a:latin typeface="Arial"/>
              <a:cs typeface="Arial"/>
            </a:endParaRPr>
          </a:p>
          <a:p>
            <a:pPr marL="90170" indent="-78105">
              <a:lnSpc>
                <a:spcPts val="1090"/>
              </a:lnSpc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PDF 파일: Modbus_SpecificationsVxxx-EN</a:t>
            </a:r>
            <a:endParaRPr sz="1000">
              <a:latin typeface="Arial"/>
              <a:cs typeface="Arial"/>
            </a:endParaRPr>
          </a:p>
          <a:p>
            <a:pPr marL="90170" indent="-78105">
              <a:lnSpc>
                <a:spcPts val="1175"/>
              </a:lnSpc>
              <a:buChar char="-"/>
              <a:tabLst>
                <a:tab pos="90805" algn="l"/>
              </a:tabLst>
            </a:pPr>
            <a:r>
              <a:rPr sz="1000" spc="-5" dirty="0">
                <a:latin typeface="Arial"/>
                <a:cs typeface="Arial"/>
              </a:rPr>
              <a:t>엑셀 파일: 디지털 센서 Frame_XXX_UK</a:t>
            </a:r>
            <a:endParaRPr sz="10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45235" y="1250949"/>
            <a:ext cx="2324100" cy="4316095"/>
          </a:xfrm>
          <a:prstGeom prst="rect">
            <a:avLst/>
          </a:prstGeom>
        </p:spPr>
      </p:pic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343400" y="1250949"/>
            <a:ext cx="2338070" cy="4318000"/>
          </a:xfrm>
          <a:prstGeom prst="rect">
            <a:avLst/>
          </a:prstGeom>
        </p:spPr>
      </p:pic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852220" y="946403"/>
          <a:ext cx="6210934" cy="4622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1045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64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8450">
                <a:tc>
                  <a:txBody>
                    <a:bodyPr/>
                    <a:lstStyle/>
                    <a:p>
                      <a:pPr marL="1216025" marR="173990" indent="-1036319">
                        <a:lnSpc>
                          <a:spcPts val="1150"/>
                        </a:lnSpc>
                      </a:pPr>
                      <a:r>
                        <a:rPr sz="1000" b="1" i="1" spc="-5" dirty="0">
                          <a:solidFill>
                            <a:srgbClr val="136CB5"/>
                          </a:solidFill>
                          <a:latin typeface="Arial"/>
                          <a:cs typeface="Arial"/>
                        </a:rPr>
                        <a:t>치수 - 버전 침수/파이프 </a:t>
                      </a:r>
                      <a:r>
                        <a:rPr sz="1000" b="1" i="1" spc="-10" dirty="0">
                          <a:solidFill>
                            <a:srgbClr val="136CB5"/>
                          </a:solidFill>
                          <a:latin typeface="Arial"/>
                          <a:cs typeface="Arial"/>
                        </a:rPr>
                        <a:t>PVC </a:t>
                      </a:r>
                      <a:r>
                        <a:rPr sz="1000" b="1" i="1" spc="-5" dirty="0">
                          <a:solidFill>
                            <a:srgbClr val="136CB5"/>
                          </a:solidFill>
                          <a:latin typeface="Arial"/>
                          <a:cs typeface="Arial"/>
                        </a:rPr>
                        <a:t>설치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7295" marR="219075" indent="-991235">
                        <a:lnSpc>
                          <a:spcPts val="1150"/>
                        </a:lnSpc>
                      </a:pPr>
                      <a:r>
                        <a:rPr sz="1000" b="1" i="1" spc="-5" dirty="0">
                          <a:solidFill>
                            <a:srgbClr val="136CB5"/>
                          </a:solidFill>
                          <a:latin typeface="Arial"/>
                          <a:cs typeface="Arial"/>
                        </a:rPr>
                        <a:t>치수 - 버전 </a:t>
                      </a:r>
                      <a:r>
                        <a:rPr sz="1000" b="1" i="1" dirty="0">
                          <a:solidFill>
                            <a:srgbClr val="136CB5"/>
                          </a:solidFill>
                          <a:latin typeface="Arial"/>
                          <a:cs typeface="Arial"/>
                        </a:rPr>
                        <a:t>인파이프 </a:t>
                      </a:r>
                      <a:r>
                        <a:rPr sz="1000" b="1" i="1" spc="-5" dirty="0">
                          <a:solidFill>
                            <a:srgbClr val="136CB5"/>
                          </a:solidFill>
                          <a:latin typeface="Arial"/>
                          <a:cs typeface="Arial"/>
                        </a:rPr>
                        <a:t>스테인리스 스틸 설치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237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9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7</a:t>
            </a:fld>
            <a:endParaRPr spc="-5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3" y="1063498"/>
            <a:ext cx="6272351" cy="430566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61645">
              <a:lnSpc>
                <a:spcPct val="100000"/>
              </a:lnSpc>
              <a:spcBef>
                <a:spcPts val="95"/>
              </a:spcBef>
            </a:pPr>
            <a:r>
              <a:rPr sz="1000" spc="-10" dirty="0">
                <a:latin typeface="Arial"/>
                <a:cs typeface="Arial"/>
              </a:rPr>
              <a:t>3.4.2 </a:t>
            </a:r>
            <a:r>
              <a:rPr sz="1000" spc="-5" dirty="0">
                <a:latin typeface="Arial"/>
                <a:cs typeface="Arial"/>
              </a:rPr>
              <a:t>SDI12 </a:t>
            </a:r>
            <a:r>
              <a:rPr sz="1000" dirty="0">
                <a:latin typeface="Arial"/>
                <a:cs typeface="Arial"/>
              </a:rPr>
              <a:t>프레임.</a:t>
            </a: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네트워크 통신을 </a:t>
            </a:r>
            <a:r>
              <a:rPr sz="1000" dirty="0">
                <a:latin typeface="Arial"/>
                <a:cs typeface="Arial"/>
              </a:rPr>
              <a:t>위해 </a:t>
            </a:r>
            <a:r>
              <a:rPr sz="1000" spc="-5" dirty="0">
                <a:latin typeface="Arial"/>
                <a:cs typeface="Arial"/>
              </a:rPr>
              <a:t>SDI12 레지스터 </a:t>
            </a:r>
            <a:r>
              <a:rPr sz="1000" dirty="0">
                <a:latin typeface="Arial"/>
                <a:cs typeface="Arial"/>
              </a:rPr>
              <a:t>목록을 </a:t>
            </a:r>
            <a:r>
              <a:rPr sz="1000" spc="-5" dirty="0">
                <a:latin typeface="Arial"/>
                <a:cs typeface="Arial"/>
              </a:rPr>
              <a:t>사용할 수 </a:t>
            </a:r>
            <a:r>
              <a:rPr sz="1000" spc="-10" dirty="0">
                <a:latin typeface="Arial"/>
                <a:cs typeface="Arial"/>
              </a:rPr>
              <a:t>있습니다</a:t>
            </a:r>
            <a:r>
              <a:rPr sz="1000" spc="-5" dirty="0">
                <a:latin typeface="Arial"/>
                <a:cs typeface="Arial"/>
              </a:rPr>
              <a:t>.</a:t>
            </a:r>
            <a:endParaRPr sz="1000" dirty="0">
              <a:latin typeface="Arial"/>
              <a:cs typeface="Arial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Arial"/>
                <a:cs typeface="Arial"/>
              </a:rPr>
              <a:t>SDI12 통신에</a:t>
            </a:r>
            <a:r>
              <a:rPr sz="1000" dirty="0">
                <a:latin typeface="Arial"/>
                <a:cs typeface="Arial"/>
              </a:rPr>
              <a:t> 관한 </a:t>
            </a:r>
            <a:r>
              <a:rPr sz="1000" spc="-5" dirty="0">
                <a:latin typeface="Arial"/>
                <a:cs typeface="Arial"/>
              </a:rPr>
              <a:t>문서는 핫라인 서비스에 문의하세요.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950" dirty="0">
              <a:latin typeface="Arial"/>
              <a:cs typeface="Arial"/>
            </a:endParaRPr>
          </a:p>
          <a:p>
            <a:pPr marL="152400" indent="-140335">
              <a:lnSpc>
                <a:spcPct val="100000"/>
              </a:lnSpc>
              <a:buAutoNum type="arabicPeriod" startAt="4"/>
              <a:tabLst>
                <a:tab pos="153035" algn="l"/>
              </a:tabLst>
            </a:pPr>
            <a:r>
              <a:rPr sz="1000" b="1" spc="-5" dirty="0">
                <a:latin typeface="Arial"/>
                <a:cs typeface="Arial"/>
              </a:rPr>
              <a:t>설치.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AutoNum type="arabicPeriod" startAt="4"/>
            </a:pPr>
            <a:endParaRPr sz="1200" dirty="0">
              <a:latin typeface="Arial"/>
              <a:cs typeface="Arial"/>
            </a:endParaRPr>
          </a:p>
          <a:p>
            <a:pPr marL="224154" lvl="1" indent="-212090">
              <a:lnSpc>
                <a:spcPct val="100000"/>
              </a:lnSpc>
              <a:buAutoNum type="arabicPeriod"/>
              <a:tabLst>
                <a:tab pos="224790" algn="l"/>
              </a:tabLst>
            </a:pPr>
            <a:r>
              <a:rPr sz="1000" u="sng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센서 설치 옵션</a:t>
            </a:r>
            <a:endParaRPr sz="10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20"/>
              </a:spcBef>
              <a:buFont typeface="Arial"/>
              <a:buAutoNum type="arabicPeriod"/>
            </a:pPr>
            <a:endParaRPr sz="1000" dirty="0">
              <a:latin typeface="Arial"/>
              <a:cs typeface="Arial"/>
            </a:endParaRPr>
          </a:p>
          <a:p>
            <a:pPr marL="12700" marR="360045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침수 또는 파이프 내 삽입 조건에서 센서를 설치하려면 AQUALABO에서 제안하고 조정한 액세서리를 사용하는 것이 좋습니다.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Arial"/>
              <a:cs typeface="Arial"/>
            </a:endParaRPr>
          </a:p>
          <a:p>
            <a:pPr marL="779145" lvl="2" indent="-318135">
              <a:lnSpc>
                <a:spcPct val="100000"/>
              </a:lnSpc>
              <a:buAutoNum type="arabicPeriod"/>
              <a:tabLst>
                <a:tab pos="779780" algn="l"/>
              </a:tabLst>
            </a:pPr>
            <a:r>
              <a:rPr sz="1000" spc="-5" dirty="0">
                <a:latin typeface="Arial"/>
                <a:cs typeface="Arial"/>
              </a:rPr>
              <a:t>침수 설치용 액세서리.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000" dirty="0">
              <a:latin typeface="Arial"/>
              <a:cs typeface="Arial"/>
            </a:endParaRPr>
          </a:p>
          <a:p>
            <a:pPr marL="12700" marR="8255">
              <a:lnSpc>
                <a:spcPts val="1140"/>
              </a:lnSpc>
              <a:spcBef>
                <a:spcPts val="5"/>
              </a:spcBef>
            </a:pPr>
            <a:r>
              <a:rPr sz="1000" spc="-5" dirty="0">
                <a:latin typeface="Arial"/>
                <a:cs typeface="Arial"/>
              </a:rPr>
              <a:t>침수 상태에서는 </a:t>
            </a:r>
            <a:r>
              <a:rPr sz="1000" dirty="0">
                <a:latin typeface="Arial"/>
                <a:cs typeface="Arial"/>
              </a:rPr>
              <a:t>센서가 </a:t>
            </a:r>
            <a:r>
              <a:rPr sz="1000" spc="-5" dirty="0">
                <a:latin typeface="Arial"/>
                <a:cs typeface="Arial"/>
              </a:rPr>
              <a:t>손상될 위험이 </a:t>
            </a:r>
            <a:r>
              <a:rPr sz="1000" spc="5" dirty="0">
                <a:latin typeface="Arial"/>
                <a:cs typeface="Arial"/>
              </a:rPr>
              <a:t>있는 </a:t>
            </a:r>
            <a:r>
              <a:rPr sz="1000" spc="-5" dirty="0">
                <a:latin typeface="Arial"/>
                <a:cs typeface="Arial"/>
              </a:rPr>
              <a:t>케이블에 </a:t>
            </a:r>
            <a:r>
              <a:rPr sz="1000" spc="40" dirty="0">
                <a:latin typeface="Arial"/>
                <a:cs typeface="Arial"/>
              </a:rPr>
              <a:t>센서를 </a:t>
            </a:r>
            <a:r>
              <a:rPr sz="1000" spc="-20" dirty="0">
                <a:latin typeface="Arial"/>
                <a:cs typeface="Arial"/>
              </a:rPr>
              <a:t>매달아 </a:t>
            </a:r>
            <a:r>
              <a:rPr sz="1000" spc="-5" dirty="0">
                <a:latin typeface="Arial"/>
                <a:cs typeface="Arial"/>
              </a:rPr>
              <a:t>두지 말고 </a:t>
            </a:r>
            <a:r>
              <a:rPr sz="1000" dirty="0">
                <a:latin typeface="Arial"/>
                <a:cs typeface="Arial"/>
              </a:rPr>
              <a:t>본체 옆에 </a:t>
            </a:r>
            <a:r>
              <a:rPr sz="1000" spc="-5" dirty="0">
                <a:latin typeface="Arial"/>
                <a:cs typeface="Arial"/>
              </a:rPr>
              <a:t>센서를 유지해야 합니다.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아쿠아라보는 개방형 세면대에 </a:t>
            </a:r>
            <a:r>
              <a:rPr sz="1000" dirty="0">
                <a:latin typeface="Arial"/>
                <a:cs typeface="Arial"/>
              </a:rPr>
              <a:t>센서를 </a:t>
            </a:r>
            <a:r>
              <a:rPr sz="1000" spc="-5" dirty="0">
                <a:latin typeface="Arial"/>
                <a:cs typeface="Arial"/>
              </a:rPr>
              <a:t>설치하기 위해 </a:t>
            </a:r>
            <a:r>
              <a:rPr sz="1000" spc="270" dirty="0">
                <a:latin typeface="Arial"/>
                <a:cs typeface="Arial"/>
              </a:rPr>
              <a:t>레인지</a:t>
            </a:r>
            <a:r>
              <a:rPr sz="1000" spc="-5" dirty="0">
                <a:latin typeface="Arial"/>
                <a:cs typeface="Arial"/>
              </a:rPr>
              <a:t> 또는 폴(긴 버전)을 제안합니다. 예를 들어 </a:t>
            </a:r>
            <a:r>
              <a:rPr sz="1000" dirty="0">
                <a:latin typeface="Arial"/>
                <a:cs typeface="Arial"/>
              </a:rPr>
              <a:t>브래킷을 </a:t>
            </a:r>
            <a:r>
              <a:rPr sz="1000" spc="-5" dirty="0">
                <a:latin typeface="Arial"/>
                <a:cs typeface="Arial"/>
              </a:rPr>
              <a:t>매달아 세면기 가장자리에서 상당한 거리에 배치할 수 있습니다.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 dirty="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dirty="0">
                <a:latin typeface="Arial"/>
                <a:cs typeface="Arial"/>
              </a:rPr>
              <a:t>설정을 </a:t>
            </a:r>
            <a:r>
              <a:rPr sz="1000" spc="-10" dirty="0">
                <a:latin typeface="Arial"/>
                <a:cs typeface="Arial"/>
              </a:rPr>
              <a:t>계획할 </a:t>
            </a:r>
            <a:r>
              <a:rPr sz="1000" spc="-5" dirty="0">
                <a:latin typeface="Arial"/>
                <a:cs typeface="Arial"/>
              </a:rPr>
              <a:t>때 다음 </a:t>
            </a:r>
            <a:r>
              <a:rPr sz="1000" dirty="0">
                <a:latin typeface="Arial"/>
                <a:cs typeface="Arial"/>
              </a:rPr>
              <a:t>사항에 </a:t>
            </a:r>
            <a:r>
              <a:rPr sz="1000" spc="-5" dirty="0">
                <a:latin typeface="Arial"/>
                <a:cs typeface="Arial"/>
              </a:rPr>
              <a:t>유의하세요: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000" dirty="0">
              <a:latin typeface="Arial"/>
              <a:cs typeface="Arial"/>
            </a:endParaRPr>
          </a:p>
          <a:p>
            <a:pPr marL="12700" marR="594360">
              <a:lnSpc>
                <a:spcPts val="1150"/>
              </a:lnSpc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피팅은 센서 또는 피팅 자체를 </a:t>
            </a:r>
            <a:r>
              <a:rPr sz="1000" dirty="0">
                <a:latin typeface="Arial"/>
                <a:cs typeface="Arial"/>
              </a:rPr>
              <a:t>정기적으로 </a:t>
            </a:r>
            <a:r>
              <a:rPr sz="1000" spc="-5" dirty="0">
                <a:latin typeface="Arial"/>
                <a:cs typeface="Arial"/>
              </a:rPr>
              <a:t>유지 관리하고 청소할 수 </a:t>
            </a:r>
            <a:r>
              <a:rPr sz="1000" dirty="0">
                <a:latin typeface="Arial"/>
                <a:cs typeface="Arial"/>
              </a:rPr>
              <a:t>있도록 </a:t>
            </a:r>
            <a:r>
              <a:rPr sz="1000" spc="-5" dirty="0">
                <a:latin typeface="Arial"/>
                <a:cs typeface="Arial"/>
              </a:rPr>
              <a:t>쉽게 접근할 수 </a:t>
            </a:r>
            <a:r>
              <a:rPr sz="1000" dirty="0">
                <a:latin typeface="Arial"/>
                <a:cs typeface="Arial"/>
              </a:rPr>
              <a:t>있어야 합니다.</a:t>
            </a:r>
          </a:p>
          <a:p>
            <a:pPr marL="92075" indent="-80010">
              <a:lnSpc>
                <a:spcPts val="1100"/>
              </a:lnSpc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피팅</a:t>
            </a:r>
            <a:r>
              <a:rPr sz="1000" dirty="0">
                <a:latin typeface="Arial"/>
                <a:cs typeface="Arial"/>
              </a:rPr>
              <a:t>(</a:t>
            </a:r>
            <a:r>
              <a:rPr sz="1000" spc="-5" dirty="0">
                <a:latin typeface="Arial"/>
                <a:cs typeface="Arial"/>
              </a:rPr>
              <a:t>및 센서)이 </a:t>
            </a:r>
            <a:r>
              <a:rPr sz="1000" dirty="0">
                <a:latin typeface="Arial"/>
                <a:cs typeface="Arial"/>
              </a:rPr>
              <a:t>세면기 </a:t>
            </a:r>
            <a:r>
              <a:rPr sz="1000" spc="-5" dirty="0">
                <a:latin typeface="Arial"/>
                <a:cs typeface="Arial"/>
              </a:rPr>
              <a:t>가장자리에 부딪히거나 흔들리지 </a:t>
            </a:r>
            <a:r>
              <a:rPr sz="1000" dirty="0">
                <a:latin typeface="Arial"/>
                <a:cs typeface="Arial"/>
              </a:rPr>
              <a:t>않도록 합니다.</a:t>
            </a:r>
          </a:p>
          <a:p>
            <a:pPr marL="12700" marR="694690">
              <a:lnSpc>
                <a:spcPts val="1140"/>
              </a:lnSpc>
              <a:spcBef>
                <a:spcPts val="65"/>
              </a:spcBef>
              <a:buChar char="•"/>
              <a:tabLst>
                <a:tab pos="88900" algn="l"/>
              </a:tabLst>
            </a:pPr>
            <a:r>
              <a:rPr sz="1000" spc="-5" dirty="0">
                <a:latin typeface="Arial"/>
                <a:cs typeface="Arial"/>
              </a:rPr>
              <a:t>압력 및/또는 온도와 </a:t>
            </a:r>
            <a:r>
              <a:rPr sz="1000" spc="-10" dirty="0">
                <a:latin typeface="Arial"/>
                <a:cs typeface="Arial"/>
              </a:rPr>
              <a:t>관련된 </a:t>
            </a:r>
            <a:r>
              <a:rPr sz="1000" spc="-5" dirty="0">
                <a:latin typeface="Arial"/>
                <a:cs typeface="Arial"/>
              </a:rPr>
              <a:t>시스템으로 작업할 </a:t>
            </a:r>
            <a:r>
              <a:rPr sz="1000" dirty="0">
                <a:latin typeface="Arial"/>
                <a:cs typeface="Arial"/>
              </a:rPr>
              <a:t>때는 </a:t>
            </a:r>
            <a:r>
              <a:rPr sz="1000" spc="-5" dirty="0">
                <a:latin typeface="Arial"/>
                <a:cs typeface="Arial"/>
              </a:rPr>
              <a:t>피팅과 센서가 모든 관련 요구 사항을 </a:t>
            </a:r>
            <a:r>
              <a:rPr sz="1000" dirty="0">
                <a:latin typeface="Arial"/>
                <a:cs typeface="Arial"/>
              </a:rPr>
              <a:t>충족하는지 </a:t>
            </a:r>
            <a:r>
              <a:rPr sz="1000" spc="-5" dirty="0">
                <a:latin typeface="Arial"/>
                <a:cs typeface="Arial"/>
              </a:rPr>
              <a:t>확인하십시오.</a:t>
            </a:r>
            <a:endParaRPr sz="1000" dirty="0">
              <a:latin typeface="Arial"/>
              <a:cs typeface="Arial"/>
            </a:endParaRPr>
          </a:p>
          <a:p>
            <a:pPr marL="12700" marR="600075">
              <a:lnSpc>
                <a:spcPts val="1150"/>
              </a:lnSpc>
              <a:spcBef>
                <a:spcPts val="5"/>
              </a:spcBef>
              <a:buChar char="•"/>
              <a:tabLst>
                <a:tab pos="92710" algn="l"/>
              </a:tabLst>
            </a:pPr>
            <a:r>
              <a:rPr sz="1000" spc="-5" dirty="0">
                <a:latin typeface="Arial"/>
                <a:cs typeface="Arial"/>
              </a:rPr>
              <a:t>시스템 </a:t>
            </a:r>
            <a:r>
              <a:rPr sz="1000" spc="-10" dirty="0">
                <a:latin typeface="Arial"/>
                <a:cs typeface="Arial"/>
              </a:rPr>
              <a:t>설계자는 </a:t>
            </a:r>
            <a:r>
              <a:rPr sz="1000" spc="-5" dirty="0">
                <a:latin typeface="Arial"/>
                <a:cs typeface="Arial"/>
              </a:rPr>
              <a:t>피팅과 센서의 재료가 </a:t>
            </a:r>
            <a:r>
              <a:rPr sz="1000" dirty="0">
                <a:latin typeface="Arial"/>
                <a:cs typeface="Arial"/>
              </a:rPr>
              <a:t>측정에 </a:t>
            </a:r>
            <a:r>
              <a:rPr sz="1000" spc="-5" dirty="0">
                <a:latin typeface="Arial"/>
                <a:cs typeface="Arial"/>
              </a:rPr>
              <a:t>적합한지 확인해야 합니다(예</a:t>
            </a:r>
            <a:r>
              <a:rPr sz="1000" dirty="0">
                <a:latin typeface="Arial"/>
                <a:cs typeface="Arial"/>
              </a:rPr>
              <a:t>: </a:t>
            </a:r>
            <a:r>
              <a:rPr sz="1000" spc="-5" dirty="0">
                <a:latin typeface="Arial"/>
                <a:cs typeface="Arial"/>
              </a:rPr>
              <a:t>화학적 호환성).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8</a:t>
            </a:fld>
            <a:endParaRPr spc="-5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827532" y="5688202"/>
          <a:ext cx="3039745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8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06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재료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00"/>
                        </a:lnSpc>
                      </a:pPr>
                      <a:r>
                        <a:rPr sz="1000" spc="-10" dirty="0">
                          <a:latin typeface="Arial"/>
                          <a:cs typeface="Arial"/>
                        </a:rPr>
                        <a:t>PVC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허용 온도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00"/>
                        </a:lnSpc>
                      </a:pPr>
                      <a:r>
                        <a:rPr sz="1000" dirty="0">
                          <a:latin typeface="Arial"/>
                          <a:cs typeface="Arial"/>
                        </a:rPr>
                        <a:t>0~60°C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marL="68580">
                        <a:lnSpc>
                          <a:spcPts val="1100"/>
                        </a:lnSpc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최대 압력.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>
                        <a:lnSpc>
                          <a:spcPts val="1100"/>
                        </a:lnSpc>
                      </a:pPr>
                      <a:r>
                        <a:rPr sz="1000" spc="-5" dirty="0">
                          <a:latin typeface="Arial"/>
                          <a:cs typeface="Arial"/>
                        </a:rPr>
                        <a:t>5개 바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86764" y="845971"/>
            <a:ext cx="5784215" cy="833755"/>
          </a:xfrm>
          <a:prstGeom prst="rect">
            <a:avLst/>
          </a:prstGeom>
        </p:spPr>
        <p:txBody>
          <a:bodyPr vert="horz" wrap="square" lIns="0" tIns="45085" rIns="0" bIns="0" rtlCol="0">
            <a:spAutoFit/>
          </a:bodyPr>
          <a:lstStyle/>
          <a:p>
            <a:pPr marL="113664" indent="-101600" algn="just">
              <a:lnSpc>
                <a:spcPct val="100000"/>
              </a:lnSpc>
              <a:spcBef>
                <a:spcPts val="355"/>
              </a:spcBef>
              <a:buSzPct val="90000"/>
              <a:buFont typeface="Wingdings"/>
              <a:buChar char=""/>
              <a:tabLst>
                <a:tab pos="114300" algn="l"/>
              </a:tabLst>
            </a:pPr>
            <a:r>
              <a:rPr sz="1000" b="1" spc="-5" dirty="0">
                <a:latin typeface="Arial"/>
                <a:cs typeface="Arial"/>
              </a:rPr>
              <a:t>롱 폴</a:t>
            </a:r>
            <a:endParaRPr sz="1000">
              <a:latin typeface="Arial"/>
              <a:cs typeface="Arial"/>
            </a:endParaRPr>
          </a:p>
          <a:p>
            <a:pPr marL="12700" marR="5080" algn="just">
              <a:lnSpc>
                <a:spcPts val="1150"/>
              </a:lnSpc>
              <a:spcBef>
                <a:spcPts val="330"/>
              </a:spcBef>
            </a:pPr>
            <a:r>
              <a:rPr sz="1000" spc="-5" dirty="0">
                <a:latin typeface="Arial"/>
                <a:cs typeface="Arial"/>
              </a:rPr>
              <a:t>긴 폴은 폭기통에 </a:t>
            </a:r>
            <a:r>
              <a:rPr sz="1000" dirty="0">
                <a:latin typeface="Arial"/>
                <a:cs typeface="Arial"/>
              </a:rPr>
              <a:t>설치할 수 있는 </a:t>
            </a:r>
            <a:r>
              <a:rPr sz="1000" spc="-5" dirty="0">
                <a:latin typeface="Arial"/>
                <a:cs typeface="Arial"/>
              </a:rPr>
              <a:t>엘보 버전과 개방형 수로에 </a:t>
            </a:r>
            <a:r>
              <a:rPr sz="1000" spc="5" dirty="0">
                <a:latin typeface="Arial"/>
                <a:cs typeface="Arial"/>
              </a:rPr>
              <a:t>설치할 수 있는 </a:t>
            </a:r>
            <a:r>
              <a:rPr sz="1000" spc="-5" dirty="0">
                <a:latin typeface="Arial"/>
                <a:cs typeface="Arial"/>
              </a:rPr>
              <a:t>직선형 버전으로 제공됩니다. 모든 폴에는 엘보 셔터와 방수 조인트가 장착되어 있습니다. 하단부에는 센서에 맞게 조정된 노즐이 포함되어 있어 기계적 지지력을 </a:t>
            </a:r>
            <a:r>
              <a:rPr sz="1000" dirty="0">
                <a:latin typeface="Arial"/>
                <a:cs typeface="Arial"/>
              </a:rPr>
              <a:t>보장합니다.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6722" y="1955038"/>
            <a:ext cx="200152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- </a:t>
            </a:r>
            <a:r>
              <a:rPr lang="ko-KR" altLang="en-US" sz="900" b="1" spc="-5" dirty="0" err="1">
                <a:latin typeface="Arial"/>
                <a:cs typeface="Arial"/>
              </a:rPr>
              <a:t>엘보우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셔터가 </a:t>
            </a:r>
            <a:r>
              <a:rPr sz="900" b="1" dirty="0" err="1">
                <a:latin typeface="Arial"/>
                <a:cs typeface="Arial"/>
              </a:rPr>
              <a:t>있는</a:t>
            </a:r>
            <a:r>
              <a:rPr sz="900" b="1" dirty="0">
                <a:latin typeface="Arial"/>
                <a:cs typeface="Arial"/>
              </a:rPr>
              <a:t> </a:t>
            </a:r>
            <a:r>
              <a:rPr lang="ko-KR" altLang="en-US" sz="900" spc="-5" dirty="0" err="1">
                <a:latin typeface="Arial"/>
                <a:cs typeface="Arial"/>
              </a:rPr>
              <a:t>엘보우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폴</a:t>
            </a:r>
            <a:endParaRPr sz="900" dirty="0">
              <a:latin typeface="Arial"/>
              <a:cs typeface="Arial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4057522" y="2237485"/>
          <a:ext cx="2878454" cy="400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4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80645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PF-ACC-C-00109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13664" marR="108585" algn="ctr">
                        <a:lnSpc>
                          <a:spcPct val="961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CTZN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센서용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90° 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엘보우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롱폴(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2955mm, 엘보우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셔터)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006722" y="2756661"/>
            <a:ext cx="223583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- </a:t>
            </a:r>
            <a:r>
              <a:rPr lang="ko-KR" altLang="en-US" sz="900" b="1" spc="-5" dirty="0" err="1">
                <a:latin typeface="Arial"/>
                <a:cs typeface="Arial"/>
              </a:rPr>
              <a:t>엘보우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b="1" dirty="0">
                <a:latin typeface="Arial"/>
                <a:cs typeface="Arial"/>
              </a:rPr>
              <a:t>셔터가 있는 직선형 </a:t>
            </a:r>
            <a:r>
              <a:rPr sz="900" b="1" spc="-5" dirty="0">
                <a:latin typeface="Arial"/>
                <a:cs typeface="Arial"/>
              </a:rPr>
              <a:t>긴 폴</a:t>
            </a:r>
            <a:endParaRPr sz="900" dirty="0">
              <a:latin typeface="Arial"/>
              <a:cs typeface="Arial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4065142" y="3039109"/>
          <a:ext cx="2862580" cy="400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23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78740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PF-ACC-C-00115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635" marR="122555" algn="ctr">
                        <a:lnSpc>
                          <a:spcPct val="961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CTZN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센서용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스트레이트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롱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폴(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2745mm, 엘보우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셔터)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2131822" y="1985517"/>
            <a:ext cx="511809" cy="1660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ko-KR" altLang="en-US" sz="1000" spc="-5" dirty="0">
                <a:latin typeface="Arial"/>
                <a:cs typeface="Arial"/>
              </a:rPr>
              <a:t>굽이</a:t>
            </a:r>
            <a:endParaRPr sz="1000" dirty="0"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2794889" y="1733549"/>
            <a:ext cx="780415" cy="3600450"/>
            <a:chOff x="2794889" y="1733549"/>
            <a:chExt cx="780415" cy="3600450"/>
          </a:xfrm>
        </p:grpSpPr>
        <p:sp>
          <p:nvSpPr>
            <p:cNvPr id="9" name="object 9"/>
            <p:cNvSpPr/>
            <p:nvPr/>
          </p:nvSpPr>
          <p:spPr>
            <a:xfrm>
              <a:off x="2794889" y="1790318"/>
              <a:ext cx="410845" cy="175260"/>
            </a:xfrm>
            <a:custGeom>
              <a:avLst/>
              <a:gdLst/>
              <a:ahLst/>
              <a:cxnLst/>
              <a:rect l="l" t="t" r="r" b="b"/>
              <a:pathLst>
                <a:path w="410844" h="175260">
                  <a:moveTo>
                    <a:pt x="337465" y="29567"/>
                  </a:moveTo>
                  <a:lnTo>
                    <a:pt x="0" y="163449"/>
                  </a:lnTo>
                  <a:lnTo>
                    <a:pt x="4572" y="175133"/>
                  </a:lnTo>
                  <a:lnTo>
                    <a:pt x="342144" y="41380"/>
                  </a:lnTo>
                  <a:lnTo>
                    <a:pt x="337465" y="29567"/>
                  </a:lnTo>
                  <a:close/>
                </a:path>
                <a:path w="410844" h="175260">
                  <a:moveTo>
                    <a:pt x="394922" y="24892"/>
                  </a:moveTo>
                  <a:lnTo>
                    <a:pt x="349250" y="24892"/>
                  </a:lnTo>
                  <a:lnTo>
                    <a:pt x="353949" y="36703"/>
                  </a:lnTo>
                  <a:lnTo>
                    <a:pt x="342144" y="41380"/>
                  </a:lnTo>
                  <a:lnTo>
                    <a:pt x="353822" y="70866"/>
                  </a:lnTo>
                  <a:lnTo>
                    <a:pt x="394922" y="24892"/>
                  </a:lnTo>
                  <a:close/>
                </a:path>
                <a:path w="410844" h="175260">
                  <a:moveTo>
                    <a:pt x="349250" y="24892"/>
                  </a:moveTo>
                  <a:lnTo>
                    <a:pt x="337465" y="29567"/>
                  </a:lnTo>
                  <a:lnTo>
                    <a:pt x="342144" y="41380"/>
                  </a:lnTo>
                  <a:lnTo>
                    <a:pt x="353949" y="36703"/>
                  </a:lnTo>
                  <a:lnTo>
                    <a:pt x="349250" y="24892"/>
                  </a:lnTo>
                  <a:close/>
                </a:path>
                <a:path w="410844" h="175260">
                  <a:moveTo>
                    <a:pt x="325755" y="0"/>
                  </a:moveTo>
                  <a:lnTo>
                    <a:pt x="337465" y="29567"/>
                  </a:lnTo>
                  <a:lnTo>
                    <a:pt x="349250" y="24892"/>
                  </a:lnTo>
                  <a:lnTo>
                    <a:pt x="394922" y="24892"/>
                  </a:lnTo>
                  <a:lnTo>
                    <a:pt x="410591" y="7366"/>
                  </a:lnTo>
                  <a:lnTo>
                    <a:pt x="32575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205480" y="1733549"/>
              <a:ext cx="369276" cy="3600450"/>
            </a:xfrm>
            <a:prstGeom prst="rect">
              <a:avLst/>
            </a:prstGeom>
          </p:spPr>
        </p:pic>
      </p:grpSp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80135" y="1762124"/>
            <a:ext cx="938560" cy="3600450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355600" y="6793865"/>
            <a:ext cx="3054350" cy="3238500"/>
            <a:chOff x="355600" y="6793865"/>
            <a:chExt cx="3054350" cy="3238500"/>
          </a:xfrm>
        </p:grpSpPr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62355" y="6793865"/>
              <a:ext cx="2238374" cy="32385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99490" y="7052309"/>
              <a:ext cx="2410460" cy="907415"/>
            </a:xfrm>
            <a:custGeom>
              <a:avLst/>
              <a:gdLst/>
              <a:ahLst/>
              <a:cxnLst/>
              <a:rect l="l" t="t" r="r" b="b"/>
              <a:pathLst>
                <a:path w="2410460" h="907415">
                  <a:moveTo>
                    <a:pt x="561975" y="869315"/>
                  </a:moveTo>
                  <a:lnTo>
                    <a:pt x="549275" y="862965"/>
                  </a:lnTo>
                  <a:lnTo>
                    <a:pt x="485775" y="831215"/>
                  </a:lnTo>
                  <a:lnTo>
                    <a:pt x="485775" y="862965"/>
                  </a:lnTo>
                  <a:lnTo>
                    <a:pt x="0" y="862965"/>
                  </a:lnTo>
                  <a:lnTo>
                    <a:pt x="0" y="875665"/>
                  </a:lnTo>
                  <a:lnTo>
                    <a:pt x="485775" y="875665"/>
                  </a:lnTo>
                  <a:lnTo>
                    <a:pt x="485775" y="907415"/>
                  </a:lnTo>
                  <a:lnTo>
                    <a:pt x="549275" y="875665"/>
                  </a:lnTo>
                  <a:lnTo>
                    <a:pt x="561975" y="869315"/>
                  </a:lnTo>
                  <a:close/>
                </a:path>
                <a:path w="2410460" h="907415">
                  <a:moveTo>
                    <a:pt x="594360" y="38100"/>
                  </a:moveTo>
                  <a:lnTo>
                    <a:pt x="581660" y="31750"/>
                  </a:lnTo>
                  <a:lnTo>
                    <a:pt x="518160" y="0"/>
                  </a:lnTo>
                  <a:lnTo>
                    <a:pt x="518160" y="31750"/>
                  </a:lnTo>
                  <a:lnTo>
                    <a:pt x="32385" y="31750"/>
                  </a:lnTo>
                  <a:lnTo>
                    <a:pt x="32385" y="44450"/>
                  </a:lnTo>
                  <a:lnTo>
                    <a:pt x="518160" y="44450"/>
                  </a:lnTo>
                  <a:lnTo>
                    <a:pt x="518160" y="76200"/>
                  </a:lnTo>
                  <a:lnTo>
                    <a:pt x="581660" y="44450"/>
                  </a:lnTo>
                  <a:lnTo>
                    <a:pt x="594360" y="38100"/>
                  </a:lnTo>
                  <a:close/>
                </a:path>
                <a:path w="2410460" h="907415">
                  <a:moveTo>
                    <a:pt x="2410460" y="31750"/>
                  </a:moveTo>
                  <a:lnTo>
                    <a:pt x="1924685" y="31750"/>
                  </a:lnTo>
                  <a:lnTo>
                    <a:pt x="1924685" y="0"/>
                  </a:lnTo>
                  <a:lnTo>
                    <a:pt x="1848485" y="38100"/>
                  </a:lnTo>
                  <a:lnTo>
                    <a:pt x="1924685" y="76200"/>
                  </a:lnTo>
                  <a:lnTo>
                    <a:pt x="1924685" y="44450"/>
                  </a:lnTo>
                  <a:lnTo>
                    <a:pt x="2410460" y="44450"/>
                  </a:lnTo>
                  <a:lnTo>
                    <a:pt x="2410460" y="3175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55600" y="7710170"/>
              <a:ext cx="723900" cy="323850"/>
            </a:xfrm>
            <a:custGeom>
              <a:avLst/>
              <a:gdLst/>
              <a:ahLst/>
              <a:cxnLst/>
              <a:rect l="l" t="t" r="r" b="b"/>
              <a:pathLst>
                <a:path w="723900" h="323850">
                  <a:moveTo>
                    <a:pt x="723900" y="0"/>
                  </a:moveTo>
                  <a:lnTo>
                    <a:pt x="0" y="0"/>
                  </a:lnTo>
                  <a:lnTo>
                    <a:pt x="0" y="323849"/>
                  </a:lnTo>
                  <a:lnTo>
                    <a:pt x="723900" y="323849"/>
                  </a:lnTo>
                  <a:lnTo>
                    <a:pt x="7239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534416" y="7737728"/>
            <a:ext cx="365125" cy="26416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91440" marR="5080" indent="-79375">
              <a:lnSpc>
                <a:spcPts val="910"/>
              </a:lnSpc>
              <a:spcBef>
                <a:spcPts val="175"/>
              </a:spcBef>
            </a:pPr>
            <a:r>
              <a:rPr sz="800" spc="-5" dirty="0">
                <a:latin typeface="Arial"/>
                <a:cs typeface="Arial"/>
              </a:rPr>
              <a:t>세로 축</a:t>
            </a:r>
            <a:endParaRPr sz="8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7806" y="6733007"/>
            <a:ext cx="1529243" cy="136576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indent="66675" algn="just">
              <a:lnSpc>
                <a:spcPts val="919"/>
              </a:lnSpc>
              <a:spcBef>
                <a:spcPts val="165"/>
              </a:spcBef>
            </a:pPr>
            <a:r>
              <a:rPr sz="800" spc="-5" dirty="0">
                <a:latin typeface="Arial"/>
                <a:cs typeface="Arial"/>
              </a:rPr>
              <a:t>연결 수직 </a:t>
            </a:r>
            <a:r>
              <a:rPr sz="800" dirty="0">
                <a:latin typeface="Arial"/>
                <a:cs typeface="Arial"/>
              </a:rPr>
              <a:t>극/수평 축</a:t>
            </a:r>
            <a:endParaRPr sz="8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359150" y="6921500"/>
            <a:ext cx="930275" cy="523875"/>
          </a:xfrm>
          <a:custGeom>
            <a:avLst/>
            <a:gdLst/>
            <a:ahLst/>
            <a:cxnLst/>
            <a:rect l="l" t="t" r="r" b="b"/>
            <a:pathLst>
              <a:path w="930275" h="523875">
                <a:moveTo>
                  <a:pt x="930275" y="0"/>
                </a:moveTo>
                <a:lnTo>
                  <a:pt x="0" y="0"/>
                </a:lnTo>
                <a:lnTo>
                  <a:pt x="0" y="523874"/>
                </a:lnTo>
                <a:lnTo>
                  <a:pt x="930275" y="523874"/>
                </a:lnTo>
                <a:lnTo>
                  <a:pt x="93027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3471798" y="6948296"/>
            <a:ext cx="702945" cy="382905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indent="2540" algn="ctr">
              <a:lnSpc>
                <a:spcPts val="919"/>
              </a:lnSpc>
              <a:spcBef>
                <a:spcPts val="165"/>
              </a:spcBef>
            </a:pPr>
            <a:r>
              <a:rPr sz="800" spc="-5" dirty="0">
                <a:latin typeface="Arial"/>
                <a:cs typeface="Arial"/>
              </a:rPr>
              <a:t>연결 </a:t>
            </a:r>
            <a:r>
              <a:rPr sz="800" dirty="0">
                <a:latin typeface="Arial"/>
                <a:cs typeface="Arial"/>
              </a:rPr>
              <a:t>가로축/극</a:t>
            </a:r>
            <a:endParaRPr sz="800">
              <a:latin typeface="Arial"/>
              <a:cs typeface="Arial"/>
            </a:endParaRPr>
          </a:p>
        </p:txBody>
      </p:sp>
      <p:grpSp>
        <p:nvGrpSpPr>
          <p:cNvPr id="20" name="object 20"/>
          <p:cNvGrpSpPr/>
          <p:nvPr/>
        </p:nvGrpSpPr>
        <p:grpSpPr>
          <a:xfrm>
            <a:off x="2460625" y="7164704"/>
            <a:ext cx="994410" cy="491490"/>
            <a:chOff x="2460625" y="7164704"/>
            <a:chExt cx="994410" cy="491490"/>
          </a:xfrm>
        </p:grpSpPr>
        <p:sp>
          <p:nvSpPr>
            <p:cNvPr id="21" name="object 21"/>
            <p:cNvSpPr/>
            <p:nvPr/>
          </p:nvSpPr>
          <p:spPr>
            <a:xfrm>
              <a:off x="2460625" y="7164704"/>
              <a:ext cx="708660" cy="491490"/>
            </a:xfrm>
            <a:custGeom>
              <a:avLst/>
              <a:gdLst/>
              <a:ahLst/>
              <a:cxnLst/>
              <a:rect l="l" t="t" r="r" b="b"/>
              <a:pathLst>
                <a:path w="708660" h="491490">
                  <a:moveTo>
                    <a:pt x="66282" y="38030"/>
                  </a:moveTo>
                  <a:lnTo>
                    <a:pt x="59092" y="48476"/>
                  </a:lnTo>
                  <a:lnTo>
                    <a:pt x="701294" y="490981"/>
                  </a:lnTo>
                  <a:lnTo>
                    <a:pt x="708406" y="480567"/>
                  </a:lnTo>
                  <a:lnTo>
                    <a:pt x="66282" y="38030"/>
                  </a:lnTo>
                  <a:close/>
                </a:path>
                <a:path w="708660" h="491490">
                  <a:moveTo>
                    <a:pt x="0" y="0"/>
                  </a:moveTo>
                  <a:lnTo>
                    <a:pt x="41148" y="74549"/>
                  </a:lnTo>
                  <a:lnTo>
                    <a:pt x="59092" y="48476"/>
                  </a:lnTo>
                  <a:lnTo>
                    <a:pt x="48641" y="41275"/>
                  </a:lnTo>
                  <a:lnTo>
                    <a:pt x="55880" y="30861"/>
                  </a:lnTo>
                  <a:lnTo>
                    <a:pt x="71216" y="30861"/>
                  </a:lnTo>
                  <a:lnTo>
                    <a:pt x="84327" y="11811"/>
                  </a:lnTo>
                  <a:lnTo>
                    <a:pt x="0" y="0"/>
                  </a:lnTo>
                  <a:close/>
                </a:path>
                <a:path w="708660" h="491490">
                  <a:moveTo>
                    <a:pt x="55880" y="30861"/>
                  </a:moveTo>
                  <a:lnTo>
                    <a:pt x="48641" y="41275"/>
                  </a:lnTo>
                  <a:lnTo>
                    <a:pt x="59092" y="48476"/>
                  </a:lnTo>
                  <a:lnTo>
                    <a:pt x="66282" y="38030"/>
                  </a:lnTo>
                  <a:lnTo>
                    <a:pt x="55880" y="30861"/>
                  </a:lnTo>
                  <a:close/>
                </a:path>
                <a:path w="708660" h="491490">
                  <a:moveTo>
                    <a:pt x="71216" y="30861"/>
                  </a:moveTo>
                  <a:lnTo>
                    <a:pt x="55880" y="30861"/>
                  </a:lnTo>
                  <a:lnTo>
                    <a:pt x="66282" y="38030"/>
                  </a:lnTo>
                  <a:lnTo>
                    <a:pt x="71216" y="3086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153409" y="7650479"/>
              <a:ext cx="296545" cy="635"/>
            </a:xfrm>
            <a:custGeom>
              <a:avLst/>
              <a:gdLst/>
              <a:ahLst/>
              <a:cxnLst/>
              <a:rect l="l" t="t" r="r" b="b"/>
              <a:pathLst>
                <a:path w="296545" h="634">
                  <a:moveTo>
                    <a:pt x="0" y="0"/>
                  </a:moveTo>
                  <a:lnTo>
                    <a:pt x="296544" y="634"/>
                  </a:lnTo>
                </a:path>
              </a:pathLst>
            </a:custGeom>
            <a:ln w="952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3541903" y="7594472"/>
            <a:ext cx="482600" cy="26543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919"/>
              </a:lnSpc>
              <a:spcBef>
                <a:spcPts val="165"/>
              </a:spcBef>
            </a:pPr>
            <a:r>
              <a:rPr sz="800" spc="-5" dirty="0">
                <a:latin typeface="Arial"/>
                <a:cs typeface="Arial"/>
              </a:rPr>
              <a:t>가로 축</a:t>
            </a:r>
            <a:endParaRPr sz="8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90"/>
              </a:lnSpc>
            </a:pPr>
            <a:fld id="{81D60167-4931-47E6-BA6A-407CBD079E47}" type="slidenum">
              <a:rPr spc="-5" dirty="0"/>
              <a:t>9</a:t>
            </a:fld>
            <a:endParaRPr spc="-5" dirty="0"/>
          </a:p>
        </p:txBody>
      </p:sp>
      <p:sp>
        <p:nvSpPr>
          <p:cNvPr id="24" name="object 24"/>
          <p:cNvSpPr txBox="1"/>
          <p:nvPr/>
        </p:nvSpPr>
        <p:spPr>
          <a:xfrm>
            <a:off x="886764" y="5998845"/>
            <a:ext cx="5492115" cy="91884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3664" indent="-101600">
              <a:lnSpc>
                <a:spcPct val="100000"/>
              </a:lnSpc>
              <a:spcBef>
                <a:spcPts val="95"/>
              </a:spcBef>
              <a:buSzPct val="90000"/>
              <a:buFont typeface="Wingdings"/>
              <a:buChar char=""/>
              <a:tabLst>
                <a:tab pos="114300" algn="l"/>
              </a:tabLst>
            </a:pPr>
            <a:r>
              <a:rPr sz="1000" b="1" spc="-5" dirty="0">
                <a:latin typeface="Arial"/>
                <a:cs typeface="Arial"/>
              </a:rPr>
              <a:t>폴용 마운팅 액세서리.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0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폴의 고정 요소는 유연하고 다양한 조립 구성에</a:t>
            </a:r>
            <a:r>
              <a:rPr sz="1000" dirty="0">
                <a:latin typeface="Arial"/>
                <a:cs typeface="Arial"/>
              </a:rPr>
              <a:t> 맞게 특별히 </a:t>
            </a:r>
            <a:r>
              <a:rPr sz="1000" spc="-5" dirty="0">
                <a:latin typeface="Arial"/>
                <a:cs typeface="Arial"/>
              </a:rPr>
              <a:t>연구되어 </a:t>
            </a:r>
            <a:r>
              <a:rPr sz="1000" spc="5" dirty="0">
                <a:latin typeface="Arial"/>
                <a:cs typeface="Arial"/>
              </a:rPr>
              <a:t>있습니다.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00">
              <a:latin typeface="Arial"/>
              <a:cs typeface="Arial"/>
            </a:endParaRPr>
          </a:p>
          <a:p>
            <a:pPr marL="3495040">
              <a:lnSpc>
                <a:spcPct val="100000"/>
              </a:lnSpc>
            </a:pPr>
            <a:r>
              <a:rPr sz="900" b="1" dirty="0">
                <a:latin typeface="Arial"/>
                <a:cs typeface="Arial"/>
              </a:rPr>
              <a:t>- 폴 키트 </a:t>
            </a:r>
            <a:r>
              <a:rPr sz="900" b="1" spc="-5" dirty="0">
                <a:latin typeface="Arial"/>
                <a:cs typeface="Arial"/>
              </a:rPr>
              <a:t>고정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25" name="object 25"/>
          <p:cNvGraphicFramePr>
            <a:graphicFrameLocks noGrp="1"/>
          </p:cNvGraphicFramePr>
          <p:nvPr/>
        </p:nvGraphicFramePr>
        <p:xfrm>
          <a:off x="4370196" y="7038720"/>
          <a:ext cx="2818764" cy="16027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9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694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NC-ACC-C-00009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156210" algn="ctr">
                        <a:lnSpc>
                          <a:spcPct val="961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숫자 센서용 기둥 고정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키트(</a:t>
                      </a:r>
                      <a:r>
                        <a:rPr sz="900" spc="-10" dirty="0">
                          <a:latin typeface="Arial"/>
                          <a:cs typeface="Arial"/>
                        </a:rPr>
                        <a:t>낮은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벽면)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NC-ACC-C-00010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156210" algn="ctr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숫자 센서용 폴 고정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키트(구명줄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위)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13664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NC-ACC-C-00011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1905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0020" marR="156210" algn="ctr">
                        <a:lnSpc>
                          <a:spcPts val="103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수치 센서용 극 고정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키트(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수직축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6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850">
                        <a:latin typeface="Times New Roman"/>
                        <a:cs typeface="Times New Roman"/>
                      </a:endParaRPr>
                    </a:p>
                    <a:p>
                      <a:pPr marL="123189">
                        <a:lnSpc>
                          <a:spcPct val="1000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PF-ACC-C-00272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9850" marR="67310" indent="1905" algn="ctr">
                        <a:lnSpc>
                          <a:spcPct val="95700"/>
                        </a:lnSpc>
                      </a:pPr>
                      <a:r>
                        <a:rPr sz="900" spc="-5" dirty="0">
                          <a:latin typeface="Arial"/>
                          <a:cs typeface="Arial"/>
                        </a:rPr>
                        <a:t>숫자 센서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기둥의 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수직 축(토양에 </a:t>
                      </a:r>
                      <a:r>
                        <a:rPr sz="900" dirty="0">
                          <a:latin typeface="Arial"/>
                          <a:cs typeface="Arial"/>
                        </a:rPr>
                        <a:t>고정</a:t>
                      </a:r>
                      <a:r>
                        <a:rPr sz="900" spc="-5" dirty="0">
                          <a:latin typeface="Arial"/>
                          <a:cs typeface="Arial"/>
                        </a:rPr>
                        <a:t>)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1992</Words>
  <Application>Microsoft Office PowerPoint</Application>
  <PresentationFormat>사용자 지정</PresentationFormat>
  <Paragraphs>404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9" baseType="lpstr">
      <vt:lpstr>Arial</vt:lpstr>
      <vt:lpstr>Calibri</vt:lpstr>
      <vt:lpstr>Symbol</vt:lpstr>
      <vt:lpstr>Times New Roman</vt:lpstr>
      <vt:lpstr>Wingdings</vt:lpstr>
      <vt:lpstr>Office Theme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REDACTEUR</dc:title>
  <dc:creator>Séverine VARY</dc:creator>
  <cp:keywords>, docId:48E1636135D4C7765DE0BF168E8DA296</cp:keywords>
  <cp:lastModifiedBy>June Song</cp:lastModifiedBy>
  <cp:revision>1</cp:revision>
  <dcterms:created xsi:type="dcterms:W3CDTF">2024-06-19T09:14:38Z</dcterms:created>
  <dcterms:modified xsi:type="dcterms:W3CDTF">2024-06-19T09:31:52Z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2018-09-25T00:00:00Z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2024-06-19T00:00:00Z</vt:filetime>
  </property>
</Properties>
</file>