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433" r:id="rId36"/>
  </p:sldIdLst>
  <p:sldSz cx="5334000" cy="7562850"/>
  <p:notesSz cx="6791325" cy="99218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1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11994" y="0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90">
                <a:moveTo>
                  <a:pt x="0" y="0"/>
                </a:moveTo>
                <a:lnTo>
                  <a:pt x="2015998" y="0"/>
                </a:lnTo>
                <a:lnTo>
                  <a:pt x="2015998" y="287998"/>
                </a:lnTo>
                <a:lnTo>
                  <a:pt x="0" y="287998"/>
                </a:lnTo>
                <a:lnTo>
                  <a:pt x="0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650" y="397284"/>
            <a:ext cx="2997835" cy="33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lovibond.com/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ovibond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40" y="2208012"/>
            <a:ext cx="4971415" cy="2965450"/>
            <a:chOff x="-2540" y="2208012"/>
            <a:chExt cx="4971415" cy="296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10565"/>
              <a:ext cx="4966303" cy="29602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210552"/>
              <a:ext cx="4966335" cy="2960370"/>
            </a:xfrm>
            <a:custGeom>
              <a:avLst/>
              <a:gdLst/>
              <a:ahLst/>
              <a:cxnLst/>
              <a:rect l="l" t="t" r="r" b="b"/>
              <a:pathLst>
                <a:path w="4966335" h="2960370">
                  <a:moveTo>
                    <a:pt x="0" y="2960228"/>
                  </a:moveTo>
                  <a:lnTo>
                    <a:pt x="4518698" y="2960228"/>
                  </a:lnTo>
                  <a:lnTo>
                    <a:pt x="4567470" y="2957601"/>
                  </a:lnTo>
                  <a:lnTo>
                    <a:pt x="4614720" y="2949904"/>
                  </a:lnTo>
                  <a:lnTo>
                    <a:pt x="4660176" y="2937408"/>
                  </a:lnTo>
                  <a:lnTo>
                    <a:pt x="4703565" y="2920388"/>
                  </a:lnTo>
                  <a:lnTo>
                    <a:pt x="4744613" y="2899116"/>
                  </a:lnTo>
                  <a:lnTo>
                    <a:pt x="4783048" y="2873866"/>
                  </a:lnTo>
                  <a:lnTo>
                    <a:pt x="4818596" y="2844910"/>
                  </a:lnTo>
                  <a:lnTo>
                    <a:pt x="4850985" y="2812523"/>
                  </a:lnTo>
                  <a:lnTo>
                    <a:pt x="4879941" y="2776976"/>
                  </a:lnTo>
                  <a:lnTo>
                    <a:pt x="4905192" y="2738543"/>
                  </a:lnTo>
                  <a:lnTo>
                    <a:pt x="4926464" y="2697498"/>
                  </a:lnTo>
                  <a:lnTo>
                    <a:pt x="4943484" y="2654113"/>
                  </a:lnTo>
                  <a:lnTo>
                    <a:pt x="4955979" y="2608661"/>
                  </a:lnTo>
                  <a:lnTo>
                    <a:pt x="4963676" y="2561416"/>
                  </a:lnTo>
                  <a:lnTo>
                    <a:pt x="4966303" y="2512651"/>
                  </a:lnTo>
                  <a:lnTo>
                    <a:pt x="4966303" y="447576"/>
                  </a:lnTo>
                  <a:lnTo>
                    <a:pt x="4963676" y="398807"/>
                  </a:lnTo>
                  <a:lnTo>
                    <a:pt x="4955979" y="351558"/>
                  </a:lnTo>
                  <a:lnTo>
                    <a:pt x="4943484" y="306105"/>
                  </a:lnTo>
                  <a:lnTo>
                    <a:pt x="4926464" y="262719"/>
                  </a:lnTo>
                  <a:lnTo>
                    <a:pt x="4905192" y="221673"/>
                  </a:lnTo>
                  <a:lnTo>
                    <a:pt x="4879941" y="183240"/>
                  </a:lnTo>
                  <a:lnTo>
                    <a:pt x="4850985" y="147695"/>
                  </a:lnTo>
                  <a:lnTo>
                    <a:pt x="4818596" y="115308"/>
                  </a:lnTo>
                  <a:lnTo>
                    <a:pt x="4783048" y="86354"/>
                  </a:lnTo>
                  <a:lnTo>
                    <a:pt x="4744613" y="61105"/>
                  </a:lnTo>
                  <a:lnTo>
                    <a:pt x="4703565" y="39835"/>
                  </a:lnTo>
                  <a:lnTo>
                    <a:pt x="4660176" y="22817"/>
                  </a:lnTo>
                  <a:lnTo>
                    <a:pt x="4614720" y="10322"/>
                  </a:lnTo>
                  <a:lnTo>
                    <a:pt x="4567470" y="2626"/>
                  </a:lnTo>
                  <a:lnTo>
                    <a:pt x="4518698" y="0"/>
                  </a:lnTo>
                  <a:lnTo>
                    <a:pt x="0" y="0"/>
                  </a:lnTo>
                </a:path>
              </a:pathLst>
            </a:custGeom>
            <a:ln w="4928">
              <a:solidFill>
                <a:srgbClr val="002A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0014" y="5003990"/>
              <a:ext cx="125766" cy="12576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러비본드</a:t>
            </a:r>
            <a:r>
              <a:rPr sz="1800" spc="-52" baseline="32407" dirty="0"/>
              <a:t>®</a:t>
            </a:r>
            <a:r>
              <a:rPr sz="1800" spc="225" baseline="32407" dirty="0"/>
              <a:t> </a:t>
            </a:r>
            <a:r>
              <a:rPr sz="2050" dirty="0"/>
              <a:t> 수질 </a:t>
            </a:r>
            <a:r>
              <a:rPr sz="2050" spc="-65" dirty="0"/>
              <a:t>테스트</a:t>
            </a:r>
            <a:endParaRPr sz="2050"/>
          </a:p>
        </p:txBody>
      </p:sp>
      <p:sp>
        <p:nvSpPr>
          <p:cNvPr id="7" name="object 7"/>
          <p:cNvSpPr txBox="1"/>
          <p:nvPr/>
        </p:nvSpPr>
        <p:spPr>
          <a:xfrm>
            <a:off x="404650" y="837036"/>
            <a:ext cx="1627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색조계</a:t>
            </a:r>
            <a:r>
              <a:rPr sz="1200" b="1" baseline="31250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r>
              <a:rPr sz="1200" b="1" spc="375" baseline="31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 그룹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36681" y="494504"/>
            <a:ext cx="825500" cy="672465"/>
            <a:chOff x="4036681" y="494504"/>
            <a:chExt cx="825500" cy="672465"/>
          </a:xfrm>
        </p:grpSpPr>
        <p:sp>
          <p:nvSpPr>
            <p:cNvPr id="9" name="object 9"/>
            <p:cNvSpPr/>
            <p:nvPr/>
          </p:nvSpPr>
          <p:spPr>
            <a:xfrm>
              <a:off x="4038536" y="1068882"/>
              <a:ext cx="372110" cy="97790"/>
            </a:xfrm>
            <a:custGeom>
              <a:avLst/>
              <a:gdLst/>
              <a:ahLst/>
              <a:cxnLst/>
              <a:rect l="l" t="t" r="r" b="b"/>
              <a:pathLst>
                <a:path w="372110" h="97790">
                  <a:moveTo>
                    <a:pt x="105778" y="72377"/>
                  </a:moveTo>
                  <a:lnTo>
                    <a:pt x="31076" y="72377"/>
                  </a:lnTo>
                  <a:lnTo>
                    <a:pt x="31076" y="0"/>
                  </a:lnTo>
                  <a:lnTo>
                    <a:pt x="0" y="0"/>
                  </a:lnTo>
                  <a:lnTo>
                    <a:pt x="0" y="72377"/>
                  </a:lnTo>
                  <a:lnTo>
                    <a:pt x="0" y="96507"/>
                  </a:lnTo>
                  <a:lnTo>
                    <a:pt x="105778" y="96507"/>
                  </a:lnTo>
                  <a:lnTo>
                    <a:pt x="105778" y="72377"/>
                  </a:lnTo>
                  <a:close/>
                </a:path>
                <a:path w="372110" h="97790">
                  <a:moveTo>
                    <a:pt x="220268" y="40411"/>
                  </a:moveTo>
                  <a:lnTo>
                    <a:pt x="211772" y="30784"/>
                  </a:lnTo>
                  <a:lnTo>
                    <a:pt x="211277" y="30226"/>
                  </a:lnTo>
                  <a:lnTo>
                    <a:pt x="206273" y="30784"/>
                  </a:lnTo>
                  <a:lnTo>
                    <a:pt x="195770" y="30784"/>
                  </a:lnTo>
                  <a:lnTo>
                    <a:pt x="195770" y="58585"/>
                  </a:lnTo>
                  <a:lnTo>
                    <a:pt x="195770" y="69545"/>
                  </a:lnTo>
                  <a:lnTo>
                    <a:pt x="193598" y="72428"/>
                  </a:lnTo>
                  <a:lnTo>
                    <a:pt x="191084" y="72605"/>
                  </a:lnTo>
                  <a:lnTo>
                    <a:pt x="152882" y="72771"/>
                  </a:lnTo>
                  <a:lnTo>
                    <a:pt x="150393" y="73101"/>
                  </a:lnTo>
                  <a:lnTo>
                    <a:pt x="147447" y="69850"/>
                  </a:lnTo>
                  <a:lnTo>
                    <a:pt x="147205" y="67259"/>
                  </a:lnTo>
                  <a:lnTo>
                    <a:pt x="147320" y="58585"/>
                  </a:lnTo>
                  <a:lnTo>
                    <a:pt x="147878" y="55918"/>
                  </a:lnTo>
                  <a:lnTo>
                    <a:pt x="149885" y="53911"/>
                  </a:lnTo>
                  <a:lnTo>
                    <a:pt x="152730" y="53581"/>
                  </a:lnTo>
                  <a:lnTo>
                    <a:pt x="190754" y="53581"/>
                  </a:lnTo>
                  <a:lnTo>
                    <a:pt x="193433" y="53911"/>
                  </a:lnTo>
                  <a:lnTo>
                    <a:pt x="195427" y="55918"/>
                  </a:lnTo>
                  <a:lnTo>
                    <a:pt x="195770" y="58585"/>
                  </a:lnTo>
                  <a:lnTo>
                    <a:pt x="195770" y="30784"/>
                  </a:lnTo>
                  <a:lnTo>
                    <a:pt x="136855" y="30784"/>
                  </a:lnTo>
                  <a:lnTo>
                    <a:pt x="130695" y="30060"/>
                  </a:lnTo>
                  <a:lnTo>
                    <a:pt x="126174" y="35229"/>
                  </a:lnTo>
                  <a:lnTo>
                    <a:pt x="123304" y="38557"/>
                  </a:lnTo>
                  <a:lnTo>
                    <a:pt x="123342" y="89115"/>
                  </a:lnTo>
                  <a:lnTo>
                    <a:pt x="131775" y="97536"/>
                  </a:lnTo>
                  <a:lnTo>
                    <a:pt x="136855" y="96621"/>
                  </a:lnTo>
                  <a:lnTo>
                    <a:pt x="206273" y="96621"/>
                  </a:lnTo>
                  <a:lnTo>
                    <a:pt x="212077" y="96977"/>
                  </a:lnTo>
                  <a:lnTo>
                    <a:pt x="212420" y="96621"/>
                  </a:lnTo>
                  <a:lnTo>
                    <a:pt x="219951" y="88785"/>
                  </a:lnTo>
                  <a:lnTo>
                    <a:pt x="219443" y="83273"/>
                  </a:lnTo>
                  <a:lnTo>
                    <a:pt x="219443" y="73101"/>
                  </a:lnTo>
                  <a:lnTo>
                    <a:pt x="219443" y="53581"/>
                  </a:lnTo>
                  <a:lnTo>
                    <a:pt x="219468" y="45745"/>
                  </a:lnTo>
                  <a:lnTo>
                    <a:pt x="220268" y="40411"/>
                  </a:lnTo>
                  <a:close/>
                </a:path>
                <a:path w="372110" h="97790">
                  <a:moveTo>
                    <a:pt x="338759" y="30784"/>
                  </a:moveTo>
                  <a:lnTo>
                    <a:pt x="313397" y="30784"/>
                  </a:lnTo>
                  <a:lnTo>
                    <a:pt x="283362" y="71932"/>
                  </a:lnTo>
                  <a:lnTo>
                    <a:pt x="253326" y="30784"/>
                  </a:lnTo>
                  <a:lnTo>
                    <a:pt x="227291" y="30784"/>
                  </a:lnTo>
                  <a:lnTo>
                    <a:pt x="270675" y="96621"/>
                  </a:lnTo>
                  <a:lnTo>
                    <a:pt x="295363" y="96621"/>
                  </a:lnTo>
                  <a:lnTo>
                    <a:pt x="338759" y="30784"/>
                  </a:lnTo>
                  <a:close/>
                </a:path>
                <a:path w="372110" h="97790">
                  <a:moveTo>
                    <a:pt x="371957" y="30784"/>
                  </a:moveTo>
                  <a:lnTo>
                    <a:pt x="348602" y="30784"/>
                  </a:lnTo>
                  <a:lnTo>
                    <a:pt x="348602" y="96621"/>
                  </a:lnTo>
                  <a:lnTo>
                    <a:pt x="371957" y="96621"/>
                  </a:lnTo>
                  <a:lnTo>
                    <a:pt x="371957" y="30784"/>
                  </a:lnTo>
                  <a:close/>
                </a:path>
                <a:path w="372110" h="97790">
                  <a:moveTo>
                    <a:pt x="371957" y="533"/>
                  </a:moveTo>
                  <a:lnTo>
                    <a:pt x="348602" y="533"/>
                  </a:lnTo>
                  <a:lnTo>
                    <a:pt x="348602" y="21221"/>
                  </a:lnTo>
                  <a:lnTo>
                    <a:pt x="371957" y="21221"/>
                  </a:lnTo>
                  <a:lnTo>
                    <a:pt x="371957" y="5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2210" y="1099307"/>
              <a:ext cx="96661" cy="675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29124" y="1069410"/>
              <a:ext cx="91440" cy="96520"/>
            </a:xfrm>
            <a:custGeom>
              <a:avLst/>
              <a:gdLst/>
              <a:ahLst/>
              <a:cxnLst/>
              <a:rect l="l" t="t" r="r" b="b"/>
              <a:pathLst>
                <a:path w="91439" h="96519">
                  <a:moveTo>
                    <a:pt x="23600" y="0"/>
                  </a:moveTo>
                  <a:lnTo>
                    <a:pt x="0" y="0"/>
                  </a:lnTo>
                  <a:lnTo>
                    <a:pt x="0" y="96094"/>
                  </a:lnTo>
                  <a:lnTo>
                    <a:pt x="77278" y="96107"/>
                  </a:lnTo>
                  <a:lnTo>
                    <a:pt x="83096" y="96462"/>
                  </a:lnTo>
                  <a:lnTo>
                    <a:pt x="90958" y="88270"/>
                  </a:lnTo>
                  <a:lnTo>
                    <a:pt x="90463" y="82758"/>
                  </a:lnTo>
                  <a:lnTo>
                    <a:pt x="90463" y="72089"/>
                  </a:lnTo>
                  <a:lnTo>
                    <a:pt x="23206" y="72077"/>
                  </a:lnTo>
                  <a:lnTo>
                    <a:pt x="23206" y="52936"/>
                  </a:lnTo>
                  <a:lnTo>
                    <a:pt x="90463" y="52936"/>
                  </a:lnTo>
                  <a:lnTo>
                    <a:pt x="90463" y="45392"/>
                  </a:lnTo>
                  <a:lnTo>
                    <a:pt x="91250" y="39893"/>
                  </a:lnTo>
                  <a:lnTo>
                    <a:pt x="82763" y="30266"/>
                  </a:lnTo>
                  <a:lnTo>
                    <a:pt x="23409" y="30266"/>
                  </a:lnTo>
                  <a:lnTo>
                    <a:pt x="23600" y="0"/>
                  </a:lnTo>
                  <a:close/>
                </a:path>
                <a:path w="91439" h="96519">
                  <a:moveTo>
                    <a:pt x="90463" y="52936"/>
                  </a:moveTo>
                  <a:lnTo>
                    <a:pt x="23206" y="52936"/>
                  </a:lnTo>
                  <a:lnTo>
                    <a:pt x="61744" y="53063"/>
                  </a:lnTo>
                  <a:lnTo>
                    <a:pt x="64424" y="53394"/>
                  </a:lnTo>
                  <a:lnTo>
                    <a:pt x="66418" y="55400"/>
                  </a:lnTo>
                  <a:lnTo>
                    <a:pt x="66761" y="58068"/>
                  </a:lnTo>
                  <a:lnTo>
                    <a:pt x="66761" y="69028"/>
                  </a:lnTo>
                  <a:lnTo>
                    <a:pt x="64576" y="71911"/>
                  </a:lnTo>
                  <a:lnTo>
                    <a:pt x="62087" y="72089"/>
                  </a:lnTo>
                  <a:lnTo>
                    <a:pt x="90463" y="72089"/>
                  </a:lnTo>
                  <a:lnTo>
                    <a:pt x="90463" y="52936"/>
                  </a:lnTo>
                  <a:close/>
                </a:path>
                <a:path w="91439" h="96519">
                  <a:moveTo>
                    <a:pt x="82270" y="29707"/>
                  </a:moveTo>
                  <a:lnTo>
                    <a:pt x="77278" y="30266"/>
                  </a:lnTo>
                  <a:lnTo>
                    <a:pt x="82763" y="30266"/>
                  </a:lnTo>
                  <a:lnTo>
                    <a:pt x="82270" y="2970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8712" y="1069111"/>
              <a:ext cx="202647" cy="969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36681" y="494504"/>
              <a:ext cx="825500" cy="546735"/>
            </a:xfrm>
            <a:custGeom>
              <a:avLst/>
              <a:gdLst/>
              <a:ahLst/>
              <a:cxnLst/>
              <a:rect l="l" t="t" r="r" b="b"/>
              <a:pathLst>
                <a:path w="825500" h="546735">
                  <a:moveTo>
                    <a:pt x="776156" y="0"/>
                  </a:moveTo>
                  <a:lnTo>
                    <a:pt x="752962" y="727"/>
                  </a:lnTo>
                  <a:lnTo>
                    <a:pt x="78628" y="727"/>
                  </a:lnTo>
                  <a:lnTo>
                    <a:pt x="72902" y="706"/>
                  </a:lnTo>
                  <a:lnTo>
                    <a:pt x="58467" y="2662"/>
                  </a:lnTo>
                  <a:lnTo>
                    <a:pt x="19919" y="24630"/>
                  </a:lnTo>
                  <a:lnTo>
                    <a:pt x="0" y="59031"/>
                  </a:lnTo>
                  <a:lnTo>
                    <a:pt x="409" y="75979"/>
                  </a:lnTo>
                  <a:lnTo>
                    <a:pt x="739" y="546442"/>
                  </a:lnTo>
                  <a:lnTo>
                    <a:pt x="825021" y="546646"/>
                  </a:lnTo>
                  <a:lnTo>
                    <a:pt x="825021" y="78621"/>
                  </a:lnTo>
                  <a:lnTo>
                    <a:pt x="825122" y="73238"/>
                  </a:lnTo>
                  <a:lnTo>
                    <a:pt x="812065" y="25506"/>
                  </a:lnTo>
                  <a:lnTo>
                    <a:pt x="790044" y="2338"/>
                  </a:lnTo>
                  <a:lnTo>
                    <a:pt x="7761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0133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B5D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0113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21549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99B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1526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2965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7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79" y="89952"/>
                  </a:lnTo>
                  <a:lnTo>
                    <a:pt x="90779" y="0"/>
                  </a:lnTo>
                  <a:close/>
                </a:path>
              </a:pathLst>
            </a:custGeom>
            <a:solidFill>
              <a:srgbClr val="4D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2940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75" y="0"/>
                  </a:lnTo>
                  <a:lnTo>
                    <a:pt x="90775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4368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9" y="89952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6B9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04341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5771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006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5755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4368" y="677996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9" y="0"/>
                  </a:moveTo>
                  <a:lnTo>
                    <a:pt x="0" y="0"/>
                  </a:lnTo>
                  <a:lnTo>
                    <a:pt x="0" y="89947"/>
                  </a:lnTo>
                  <a:lnTo>
                    <a:pt x="90789" y="89947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04341" y="677996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04368" y="587434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9" y="89952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58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04341" y="58742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04533" y="497690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F3C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4520" y="497688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75" y="0"/>
                  </a:lnTo>
                  <a:lnTo>
                    <a:pt x="90775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12965" y="587434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7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79" y="89952"/>
                  </a:lnTo>
                  <a:lnTo>
                    <a:pt x="90779" y="0"/>
                  </a:lnTo>
                  <a:close/>
                </a:path>
              </a:pathLst>
            </a:custGeom>
            <a:solidFill>
              <a:srgbClr val="EF3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2940" y="58742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75" y="0"/>
                  </a:lnTo>
                  <a:lnTo>
                    <a:pt x="90775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5771" y="587434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F26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5755" y="58742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87187" y="587434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F59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87168" y="58742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75" y="0"/>
                  </a:lnTo>
                  <a:lnTo>
                    <a:pt x="90775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8591" y="587434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9" y="89952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AC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8569" y="58742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9410" y="587676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9078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9" y="89952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C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9396" y="587678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70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04368" y="859122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9" y="0"/>
                  </a:moveTo>
                  <a:lnTo>
                    <a:pt x="0" y="0"/>
                  </a:lnTo>
                  <a:lnTo>
                    <a:pt x="0" y="89947"/>
                  </a:lnTo>
                  <a:lnTo>
                    <a:pt x="90789" y="89947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FF5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04341" y="859126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51"/>
                  </a:lnTo>
                  <a:lnTo>
                    <a:pt x="0" y="899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4368" y="949687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9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9" y="89952"/>
                  </a:lnTo>
                  <a:lnTo>
                    <a:pt x="90789" y="0"/>
                  </a:lnTo>
                  <a:close/>
                </a:path>
              </a:pathLst>
            </a:custGeom>
            <a:solidFill>
              <a:srgbClr val="FFF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04341" y="94968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38894" y="768561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90784" y="0"/>
                  </a:moveTo>
                  <a:lnTo>
                    <a:pt x="0" y="0"/>
                  </a:lnTo>
                  <a:lnTo>
                    <a:pt x="0" y="89952"/>
                  </a:lnTo>
                  <a:lnTo>
                    <a:pt x="90784" y="89952"/>
                  </a:lnTo>
                  <a:lnTo>
                    <a:pt x="90784" y="0"/>
                  </a:lnTo>
                  <a:close/>
                </a:path>
              </a:pathLst>
            </a:custGeom>
            <a:solidFill>
              <a:srgbClr val="D7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38878" y="768555"/>
              <a:ext cx="90805" cy="90170"/>
            </a:xfrm>
            <a:custGeom>
              <a:avLst/>
              <a:gdLst/>
              <a:ahLst/>
              <a:cxnLst/>
              <a:rect l="l" t="t" r="r" b="b"/>
              <a:pathLst>
                <a:path w="90804" h="90169">
                  <a:moveTo>
                    <a:pt x="0" y="0"/>
                  </a:moveTo>
                  <a:lnTo>
                    <a:pt x="90788" y="0"/>
                  </a:lnTo>
                  <a:lnTo>
                    <a:pt x="90788" y="89964"/>
                  </a:lnTo>
                  <a:lnTo>
                    <a:pt x="0" y="899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19290" y="1736750"/>
            <a:ext cx="26631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latin typeface="함초롬돋움"/>
                <a:cs typeface="함초롬돋움"/>
              </a:rPr>
              <a:t>BOD-System </a:t>
            </a:r>
            <a:r>
              <a:rPr sz="2200" dirty="0">
                <a:latin typeface="함초롬돋움"/>
                <a:cs typeface="함초롬돋움"/>
              </a:rPr>
              <a:t>BD </a:t>
            </a:r>
            <a:r>
              <a:rPr sz="2200" spc="-25" dirty="0">
                <a:latin typeface="함초롬돋움"/>
                <a:cs typeface="함초롬돋움"/>
              </a:rPr>
              <a:t>600</a:t>
            </a:r>
            <a:endParaRPr sz="220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0" y="5003990"/>
            <a:ext cx="4230370" cy="508634"/>
          </a:xfrm>
          <a:prstGeom prst="rect">
            <a:avLst/>
          </a:prstGeom>
          <a:solidFill>
            <a:srgbClr val="002A54"/>
          </a:solidFill>
        </p:spPr>
        <p:txBody>
          <a:bodyPr vert="horz" wrap="square" lIns="0" tIns="10985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65"/>
              </a:spcBef>
            </a:pPr>
            <a:r>
              <a:rPr sz="1600" dirty="0">
                <a:solidFill>
                  <a:srgbClr val="FFFFFF"/>
                </a:solidFill>
                <a:latin typeface="함초롬돋움"/>
                <a:cs typeface="함초롬돋움"/>
              </a:rPr>
              <a:t>BD </a:t>
            </a:r>
            <a:r>
              <a:rPr sz="1600" spc="-25" dirty="0">
                <a:solidFill>
                  <a:srgbClr val="FFFFFF"/>
                </a:solidFill>
                <a:latin typeface="함초롬돋움"/>
                <a:cs typeface="함초롬돋움"/>
              </a:rPr>
              <a:t>600</a:t>
            </a:r>
            <a:endParaRPr sz="16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230014" y="5129987"/>
            <a:ext cx="126364" cy="382905"/>
            <a:chOff x="4230014" y="5129987"/>
            <a:chExt cx="126364" cy="382905"/>
          </a:xfrm>
        </p:grpSpPr>
        <p:sp>
          <p:nvSpPr>
            <p:cNvPr id="49" name="object 49"/>
            <p:cNvSpPr/>
            <p:nvPr/>
          </p:nvSpPr>
          <p:spPr>
            <a:xfrm>
              <a:off x="4230014" y="5129987"/>
              <a:ext cx="126364" cy="256540"/>
            </a:xfrm>
            <a:custGeom>
              <a:avLst/>
              <a:gdLst/>
              <a:ahLst/>
              <a:cxnLst/>
              <a:rect l="l" t="t" r="r" b="b"/>
              <a:pathLst>
                <a:path w="126364" h="256539">
                  <a:moveTo>
                    <a:pt x="125996" y="256540"/>
                  </a:moveTo>
                  <a:lnTo>
                    <a:pt x="0" y="256540"/>
                  </a:lnTo>
                  <a:lnTo>
                    <a:pt x="0" y="0"/>
                  </a:lnTo>
                  <a:lnTo>
                    <a:pt x="125996" y="0"/>
                  </a:lnTo>
                  <a:lnTo>
                    <a:pt x="125996" y="256540"/>
                  </a:lnTo>
                  <a:close/>
                </a:path>
              </a:pathLst>
            </a:custGeom>
            <a:solidFill>
              <a:srgbClr val="002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014" y="5386527"/>
              <a:ext cx="125766" cy="125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804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3 </a:t>
            </a:r>
            <a:r>
              <a:rPr sz="800" spc="-30" dirty="0">
                <a:latin typeface="함초롬돋움"/>
                <a:cs typeface="함초롬돋움"/>
              </a:rPr>
              <a:t>커미셔닝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99998" y="2250935"/>
            <a:ext cx="3960495" cy="3175"/>
            <a:chOff x="899998" y="2250935"/>
            <a:chExt cx="3960495" cy="3175"/>
          </a:xfrm>
        </p:grpSpPr>
        <p:sp>
          <p:nvSpPr>
            <p:cNvPr id="19" name="object 19"/>
            <p:cNvSpPr/>
            <p:nvPr/>
          </p:nvSpPr>
          <p:spPr>
            <a:xfrm>
              <a:off x="899998" y="2252522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9989" y="2252522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49832" y="786405"/>
            <a:ext cx="440690" cy="409575"/>
            <a:chOff x="949832" y="786405"/>
            <a:chExt cx="440690" cy="409575"/>
          </a:xfrm>
        </p:grpSpPr>
        <p:sp>
          <p:nvSpPr>
            <p:cNvPr id="22" name="object 22"/>
            <p:cNvSpPr/>
            <p:nvPr/>
          </p:nvSpPr>
          <p:spPr>
            <a:xfrm>
              <a:off x="1168800" y="796835"/>
              <a:ext cx="211454" cy="389255"/>
            </a:xfrm>
            <a:custGeom>
              <a:avLst/>
              <a:gdLst/>
              <a:ahLst/>
              <a:cxnLst/>
              <a:rect l="l" t="t" r="r" b="b"/>
              <a:pathLst>
                <a:path w="211455" h="389255">
                  <a:moveTo>
                    <a:pt x="0" y="0"/>
                  </a:moveTo>
                  <a:lnTo>
                    <a:pt x="211005" y="388704"/>
                  </a:lnTo>
                </a:path>
              </a:pathLst>
            </a:custGeom>
            <a:ln w="2086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0263" y="796835"/>
              <a:ext cx="208915" cy="385445"/>
            </a:xfrm>
            <a:custGeom>
              <a:avLst/>
              <a:gdLst/>
              <a:ahLst/>
              <a:cxnLst/>
              <a:rect l="l" t="t" r="r" b="b"/>
              <a:pathLst>
                <a:path w="208915" h="385444">
                  <a:moveTo>
                    <a:pt x="208537" y="0"/>
                  </a:moveTo>
                  <a:lnTo>
                    <a:pt x="0" y="385002"/>
                  </a:lnTo>
                </a:path>
              </a:pathLst>
            </a:custGeom>
            <a:ln w="2086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0263" y="1185540"/>
              <a:ext cx="419734" cy="0"/>
            </a:xfrm>
            <a:custGeom>
              <a:avLst/>
              <a:gdLst/>
              <a:ahLst/>
              <a:cxnLst/>
              <a:rect l="l" t="t" r="r" b="b"/>
              <a:pathLst>
                <a:path w="419734">
                  <a:moveTo>
                    <a:pt x="419542" y="0"/>
                  </a:moveTo>
                  <a:lnTo>
                    <a:pt x="0" y="0"/>
                  </a:lnTo>
                </a:path>
              </a:pathLst>
            </a:custGeom>
            <a:ln w="2040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9057" y="893086"/>
              <a:ext cx="42545" cy="257175"/>
            </a:xfrm>
            <a:custGeom>
              <a:avLst/>
              <a:gdLst/>
              <a:ahLst/>
              <a:cxnLst/>
              <a:rect l="l" t="t" r="r" b="b"/>
              <a:pathLst>
                <a:path w="42544" h="257175">
                  <a:moveTo>
                    <a:pt x="33316" y="180161"/>
                  </a:moveTo>
                  <a:lnTo>
                    <a:pt x="8637" y="180161"/>
                  </a:lnTo>
                  <a:lnTo>
                    <a:pt x="3701" y="0"/>
                  </a:lnTo>
                  <a:lnTo>
                    <a:pt x="38252" y="0"/>
                  </a:lnTo>
                  <a:lnTo>
                    <a:pt x="33316" y="180161"/>
                  </a:lnTo>
                  <a:close/>
                </a:path>
                <a:path w="42544" h="257175">
                  <a:moveTo>
                    <a:pt x="28380" y="256668"/>
                  </a:moveTo>
                  <a:lnTo>
                    <a:pt x="14807" y="256668"/>
                  </a:lnTo>
                  <a:lnTo>
                    <a:pt x="9871" y="254200"/>
                  </a:lnTo>
                  <a:lnTo>
                    <a:pt x="6169" y="249264"/>
                  </a:lnTo>
                  <a:lnTo>
                    <a:pt x="2467" y="245562"/>
                  </a:lnTo>
                  <a:lnTo>
                    <a:pt x="0" y="239392"/>
                  </a:lnTo>
                  <a:lnTo>
                    <a:pt x="0" y="225818"/>
                  </a:lnTo>
                  <a:lnTo>
                    <a:pt x="2467" y="220883"/>
                  </a:lnTo>
                  <a:lnTo>
                    <a:pt x="6169" y="215947"/>
                  </a:lnTo>
                  <a:lnTo>
                    <a:pt x="9871" y="212245"/>
                  </a:lnTo>
                  <a:lnTo>
                    <a:pt x="14807" y="209777"/>
                  </a:lnTo>
                  <a:lnTo>
                    <a:pt x="27146" y="209777"/>
                  </a:lnTo>
                  <a:lnTo>
                    <a:pt x="32082" y="212245"/>
                  </a:lnTo>
                  <a:lnTo>
                    <a:pt x="37018" y="215947"/>
                  </a:lnTo>
                  <a:lnTo>
                    <a:pt x="40720" y="219649"/>
                  </a:lnTo>
                  <a:lnTo>
                    <a:pt x="41954" y="225818"/>
                  </a:lnTo>
                  <a:lnTo>
                    <a:pt x="41954" y="239392"/>
                  </a:lnTo>
                  <a:lnTo>
                    <a:pt x="40720" y="244328"/>
                  </a:lnTo>
                  <a:lnTo>
                    <a:pt x="33316" y="254200"/>
                  </a:lnTo>
                  <a:lnTo>
                    <a:pt x="28380" y="2566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77683" y="742925"/>
            <a:ext cx="32296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위험!</a:t>
            </a:r>
            <a:endParaRPr sz="800">
              <a:latin typeface="함초롬돋움"/>
              <a:cs typeface="함초롬돋움"/>
            </a:endParaRPr>
          </a:p>
          <a:p>
            <a:pPr marL="12700" marR="1115695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어댑터는 마른 </a:t>
            </a:r>
            <a:r>
              <a:rPr sz="800" spc="-10" dirty="0">
                <a:latin typeface="함초롬돋움"/>
                <a:cs typeface="함초롬돋움"/>
              </a:rPr>
              <a:t>손으로만 </a:t>
            </a:r>
            <a:r>
              <a:rPr sz="800" spc="-25" dirty="0">
                <a:latin typeface="함초롬돋움"/>
                <a:cs typeface="함초롬돋움"/>
              </a:rPr>
              <a:t>다루세요</a:t>
            </a:r>
            <a:r>
              <a:rPr sz="800" spc="-10" dirty="0">
                <a:latin typeface="함초롬돋움"/>
                <a:cs typeface="함초롬돋움"/>
              </a:rPr>
              <a:t>!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어댑터를 </a:t>
            </a:r>
            <a:r>
              <a:rPr sz="800" spc="-10" dirty="0">
                <a:latin typeface="함초롬돋움"/>
                <a:cs typeface="함초롬돋움"/>
              </a:rPr>
              <a:t>습기로부터 </a:t>
            </a:r>
            <a:r>
              <a:rPr sz="800" spc="-40" dirty="0">
                <a:latin typeface="함초롬돋움"/>
                <a:cs typeface="함초롬돋움"/>
              </a:rPr>
              <a:t>보호하세요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어댑터를 </a:t>
            </a:r>
            <a:r>
              <a:rPr sz="800" spc="-20" dirty="0">
                <a:latin typeface="함초롬돋움"/>
                <a:cs typeface="함초롬돋움"/>
              </a:rPr>
              <a:t>열지</a:t>
            </a:r>
            <a:r>
              <a:rPr sz="800" dirty="0">
                <a:latin typeface="함초롬돋움"/>
                <a:cs typeface="함초롬돋움"/>
              </a:rPr>
              <a:t> 마세요</a:t>
            </a:r>
            <a:r>
              <a:rPr sz="800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어댑터에 </a:t>
            </a:r>
            <a:r>
              <a:rPr sz="800" spc="-35" dirty="0">
                <a:latin typeface="함초롬돋움"/>
                <a:cs typeface="함초롬돋움"/>
              </a:rPr>
              <a:t>큰 </a:t>
            </a:r>
            <a:r>
              <a:rPr sz="800" spc="-10" dirty="0">
                <a:latin typeface="함초롬돋움"/>
                <a:cs typeface="함초롬돋움"/>
              </a:rPr>
              <a:t>힘을 </a:t>
            </a:r>
            <a:r>
              <a:rPr sz="800" spc="-50" dirty="0">
                <a:latin typeface="함초롬돋움"/>
                <a:cs typeface="함초롬돋움"/>
              </a:rPr>
              <a:t>가하지</a:t>
            </a:r>
            <a:r>
              <a:rPr sz="800" spc="-45" dirty="0">
                <a:latin typeface="함초롬돋움"/>
                <a:cs typeface="함초롬돋움"/>
              </a:rPr>
              <a:t> 마세요</a:t>
            </a:r>
            <a:r>
              <a:rPr sz="800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  <a:p>
            <a:pPr marL="12700" marR="16510">
              <a:lnSpc>
                <a:spcPct val="100000"/>
              </a:lnSpc>
            </a:pPr>
            <a:r>
              <a:rPr sz="800" spc="-55" dirty="0">
                <a:latin typeface="함초롬돋움"/>
                <a:cs typeface="함초롬돋움"/>
              </a:rPr>
              <a:t>하우징이나 </a:t>
            </a:r>
            <a:r>
              <a:rPr sz="800" spc="-30" dirty="0">
                <a:latin typeface="함초롬돋움"/>
                <a:cs typeface="함초롬돋움"/>
              </a:rPr>
              <a:t>연결 </a:t>
            </a:r>
            <a:r>
              <a:rPr sz="800" spc="-10" dirty="0">
                <a:latin typeface="함초롬돋움"/>
                <a:cs typeface="함초롬돋움"/>
              </a:rPr>
              <a:t>접점이 </a:t>
            </a:r>
            <a:r>
              <a:rPr sz="800" spc="-50" dirty="0">
                <a:latin typeface="함초롬돋움"/>
                <a:cs typeface="함초롬돋움"/>
              </a:rPr>
              <a:t>손상된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주전원 </a:t>
            </a:r>
            <a:r>
              <a:rPr sz="800" spc="-30" dirty="0">
                <a:latin typeface="함초롬돋움"/>
                <a:cs typeface="함초롬돋움"/>
              </a:rPr>
              <a:t>어댑터를 </a:t>
            </a:r>
            <a:r>
              <a:rPr sz="800" spc="-20" dirty="0">
                <a:latin typeface="함초롬돋움"/>
                <a:cs typeface="함초롬돋움"/>
              </a:rPr>
              <a:t>사용하지 </a:t>
            </a:r>
            <a:r>
              <a:rPr sz="800" dirty="0">
                <a:latin typeface="함초롬돋움"/>
                <a:cs typeface="함초롬돋움"/>
              </a:rPr>
              <a:t>마세요</a:t>
            </a:r>
            <a:r>
              <a:rPr sz="800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10" dirty="0">
                <a:latin typeface="함초롬돋움"/>
                <a:cs typeface="함초롬돋움"/>
              </a:rPr>
              <a:t>용도에 </a:t>
            </a:r>
            <a:r>
              <a:rPr sz="800" spc="-35" dirty="0">
                <a:latin typeface="함초롬돋움"/>
                <a:cs typeface="함초롬돋움"/>
              </a:rPr>
              <a:t>맞는 </a:t>
            </a:r>
            <a:r>
              <a:rPr sz="800" spc="-30" dirty="0">
                <a:latin typeface="함초롬돋움"/>
                <a:cs typeface="함초롬돋움"/>
              </a:rPr>
              <a:t>소켓이 </a:t>
            </a:r>
            <a:r>
              <a:rPr sz="800" spc="-10" dirty="0">
                <a:latin typeface="함초롬돋움"/>
                <a:cs typeface="함초롬돋움"/>
              </a:rPr>
              <a:t>있는 </a:t>
            </a:r>
            <a:r>
              <a:rPr sz="800" spc="-40" dirty="0">
                <a:latin typeface="함초롬돋움"/>
                <a:cs typeface="함초롬돋움"/>
              </a:rPr>
              <a:t>주전원 </a:t>
            </a:r>
            <a:r>
              <a:rPr sz="800" spc="-30" dirty="0">
                <a:latin typeface="함초롬돋움"/>
                <a:cs typeface="함초롬돋움"/>
              </a:rPr>
              <a:t>어댑터만 </a:t>
            </a:r>
            <a:r>
              <a:rPr sz="800" spc="-10" dirty="0">
                <a:latin typeface="함초롬돋움"/>
                <a:cs typeface="함초롬돋움"/>
              </a:rPr>
              <a:t>사용하세요!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20" dirty="0">
                <a:latin typeface="함초롬돋움"/>
                <a:cs typeface="함초롬돋움"/>
              </a:rPr>
              <a:t>소켓이 </a:t>
            </a:r>
            <a:r>
              <a:rPr sz="800" spc="-55" dirty="0">
                <a:latin typeface="함초롬돋움"/>
                <a:cs typeface="함초롬돋움"/>
              </a:rPr>
              <a:t>결함이 없는 </a:t>
            </a:r>
            <a:r>
              <a:rPr sz="800" spc="-10" dirty="0">
                <a:latin typeface="함초롬돋움"/>
                <a:cs typeface="함초롬돋움"/>
              </a:rPr>
              <a:t>상태인지 확인하세요!</a:t>
            </a:r>
            <a:endParaRPr sz="800">
              <a:latin typeface="함초롬돋움"/>
              <a:cs typeface="함초롬돋움"/>
            </a:endParaRPr>
          </a:p>
          <a:p>
            <a:pPr marL="12700" marR="6731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주전원 </a:t>
            </a:r>
            <a:r>
              <a:rPr sz="800" spc="-20" dirty="0">
                <a:latin typeface="함초롬돋움"/>
                <a:cs typeface="함초롬돋움"/>
              </a:rPr>
              <a:t>전압과 </a:t>
            </a:r>
            <a:r>
              <a:rPr sz="800" spc="-40" dirty="0">
                <a:latin typeface="함초롬돋움"/>
                <a:cs typeface="함초롬돋움"/>
              </a:rPr>
              <a:t>주전원 </a:t>
            </a:r>
            <a:r>
              <a:rPr sz="800" spc="-30" dirty="0">
                <a:latin typeface="함초롬돋움"/>
                <a:cs typeface="함초롬돋움"/>
              </a:rPr>
              <a:t>주파수는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spc="-40" dirty="0">
                <a:latin typeface="함초롬돋움"/>
                <a:cs typeface="함초롬돋움"/>
              </a:rPr>
              <a:t>주전원 </a:t>
            </a:r>
            <a:r>
              <a:rPr sz="800" spc="-10" dirty="0">
                <a:latin typeface="함초롬돋움"/>
                <a:cs typeface="함초롬돋움"/>
              </a:rPr>
              <a:t>어댑터의 </a:t>
            </a:r>
            <a:r>
              <a:rPr sz="800" spc="-25" dirty="0">
                <a:latin typeface="함초롬돋움"/>
                <a:cs typeface="함초롬돋움"/>
              </a:rPr>
              <a:t>지정된 범위 </a:t>
            </a:r>
            <a:r>
              <a:rPr sz="800" spc="-5" dirty="0">
                <a:latin typeface="함초롬돋움"/>
                <a:cs typeface="함초롬돋움"/>
              </a:rPr>
              <a:t>내에 </a:t>
            </a:r>
            <a:r>
              <a:rPr sz="800" spc="-25" dirty="0">
                <a:latin typeface="함초롬돋움"/>
                <a:cs typeface="함초롬돋움"/>
              </a:rPr>
              <a:t>있어야</a:t>
            </a:r>
            <a:r>
              <a:rPr sz="800" spc="-50" dirty="0">
                <a:latin typeface="함초롬돋움"/>
                <a:cs typeface="함초롬돋움"/>
              </a:rPr>
              <a:t> 합니다.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69887"/>
            <a:ext cx="101155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lain" startAt="4"/>
              <a:tabLst>
                <a:tab pos="139700" algn="l"/>
              </a:tabLst>
            </a:pPr>
            <a:r>
              <a:rPr sz="1200" b="1" spc="-10" dirty="0">
                <a:latin typeface="함초롬돋움"/>
                <a:cs typeface="함초롬돋움"/>
              </a:rPr>
              <a:t>운영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"/>
              <a:buAutoNum type="arabicPlain" startAt="4"/>
            </a:pPr>
            <a:endParaRPr sz="950">
              <a:latin typeface="함초롬돋움"/>
              <a:cs typeface="함초롬돋움"/>
            </a:endParaRPr>
          </a:p>
          <a:p>
            <a:pPr marL="224154" lvl="1" indent="-212090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sz="1000" b="1" dirty="0">
                <a:latin typeface="함초롬돋움"/>
                <a:cs typeface="함초롬돋움"/>
              </a:rPr>
              <a:t>먼저 </a:t>
            </a:r>
            <a:r>
              <a:rPr sz="1000" b="1" spc="-25" dirty="0">
                <a:latin typeface="함초롬돋움"/>
                <a:cs typeface="함초롬돋움"/>
              </a:rPr>
              <a:t>시작</a:t>
            </a:r>
            <a:endParaRPr sz="10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294" y="1074890"/>
            <a:ext cx="3986529" cy="15443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8600" indent="-216535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29235" algn="l"/>
              </a:tabLst>
            </a:pP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dirty="0">
                <a:latin typeface="함초롬돋움"/>
                <a:cs typeface="함초롬돋움"/>
              </a:rPr>
              <a:t>교반판 </a:t>
            </a:r>
            <a:r>
              <a:rPr sz="800" spc="-30" dirty="0">
                <a:latin typeface="함초롬돋움"/>
                <a:cs typeface="함초롬돋움"/>
              </a:rPr>
              <a:t>위에 </a:t>
            </a:r>
            <a:r>
              <a:rPr sz="800" spc="-50" dirty="0">
                <a:latin typeface="함초롬돋움"/>
                <a:cs typeface="함초롬돋움"/>
              </a:rPr>
              <a:t>기기 </a:t>
            </a:r>
            <a:r>
              <a:rPr sz="800" spc="-45" dirty="0">
                <a:latin typeface="함초롬돋움"/>
                <a:cs typeface="함초롬돋움"/>
              </a:rPr>
              <a:t>랙을 </a:t>
            </a:r>
            <a:r>
              <a:rPr sz="800" spc="-20" dirty="0">
                <a:latin typeface="함초롬돋움"/>
                <a:cs typeface="함초롬돋움"/>
              </a:rPr>
              <a:t>놓습니다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14605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45" dirty="0">
                <a:latin typeface="함초롬돋움"/>
                <a:cs typeface="함초롬돋움"/>
              </a:rPr>
              <a:t>육각 </a:t>
            </a:r>
            <a:r>
              <a:rPr sz="800" spc="-50" dirty="0">
                <a:latin typeface="함초롬돋움"/>
                <a:cs typeface="함초롬돋움"/>
              </a:rPr>
              <a:t>렌치를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20" dirty="0">
                <a:latin typeface="함초롬돋움"/>
                <a:cs typeface="함초롬돋움"/>
              </a:rPr>
              <a:t>랙과 </a:t>
            </a: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20" dirty="0">
                <a:latin typeface="함초롬돋움"/>
                <a:cs typeface="함초롬돋움"/>
              </a:rPr>
              <a:t>교반판 </a:t>
            </a:r>
            <a:r>
              <a:rPr sz="800" spc="-35" dirty="0">
                <a:latin typeface="함초롬돋움"/>
                <a:cs typeface="함초롬돋움"/>
              </a:rPr>
              <a:t>사이의 높이를 </a:t>
            </a:r>
            <a:r>
              <a:rPr sz="800" spc="-30" dirty="0">
                <a:latin typeface="함초롬돋움"/>
                <a:cs typeface="함초롬돋움"/>
              </a:rPr>
              <a:t>조절합니다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연속 </a:t>
            </a:r>
            <a:r>
              <a:rPr sz="800" spc="-20" dirty="0">
                <a:latin typeface="함초롬돋움"/>
                <a:cs typeface="함초롬돋움"/>
              </a:rPr>
              <a:t>교반이 </a:t>
            </a:r>
            <a:r>
              <a:rPr sz="800" spc="-10" dirty="0">
                <a:latin typeface="함초롬돋움"/>
                <a:cs typeface="함초롬돋움"/>
              </a:rPr>
              <a:t>이루어지지 </a:t>
            </a:r>
            <a:r>
              <a:rPr sz="800" spc="-55" dirty="0">
                <a:latin typeface="함초롬돋움"/>
                <a:cs typeface="함초롬돋움"/>
              </a:rPr>
              <a:t>않으면 </a:t>
            </a:r>
            <a:r>
              <a:rPr sz="800" spc="-50" dirty="0">
                <a:latin typeface="함초롬돋움"/>
                <a:cs typeface="함초롬돋움"/>
              </a:rPr>
              <a:t>나중에 </a:t>
            </a:r>
            <a:r>
              <a:rPr sz="800" spc="-35" dirty="0">
                <a:latin typeface="함초롬돋움"/>
                <a:cs typeface="함초롬돋움"/>
              </a:rPr>
              <a:t>높이를 </a:t>
            </a:r>
            <a:r>
              <a:rPr sz="800" spc="-40" dirty="0">
                <a:latin typeface="함초롬돋움"/>
                <a:cs typeface="함초롬돋움"/>
              </a:rPr>
              <a:t>조정합니다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18161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20" dirty="0">
                <a:latin typeface="함초롬돋움"/>
                <a:cs typeface="함초롬돋움"/>
              </a:rPr>
              <a:t>Y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50" dirty="0">
                <a:latin typeface="함초롬돋움"/>
                <a:cs typeface="함초롬돋움"/>
              </a:rPr>
              <a:t>케이블을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20" dirty="0">
                <a:latin typeface="함초롬돋움"/>
                <a:cs typeface="함초롬돋움"/>
              </a:rPr>
              <a:t>기기와 </a:t>
            </a: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25" dirty="0">
                <a:latin typeface="함초롬돋움"/>
                <a:cs typeface="함초롬돋움"/>
              </a:rPr>
              <a:t>교반판을 </a:t>
            </a:r>
            <a:r>
              <a:rPr sz="800" spc="-3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</a:t>
            </a:r>
            <a:r>
              <a:rPr sz="800" spc="-25" dirty="0">
                <a:latin typeface="함초롬돋움"/>
                <a:cs typeface="함초롬돋움"/>
              </a:rPr>
              <a:t>장치에 연결합니다</a:t>
            </a:r>
            <a:r>
              <a:rPr sz="800" spc="-10" dirty="0">
                <a:latin typeface="함초롬돋움"/>
                <a:cs typeface="함초롬돋움"/>
              </a:rPr>
              <a:t>. 또한 </a:t>
            </a:r>
            <a:r>
              <a:rPr sz="800" spc="-30" dirty="0">
                <a:latin typeface="함초롬돋움"/>
                <a:cs typeface="함초롬돋움"/>
              </a:rPr>
              <a:t>정전시 </a:t>
            </a:r>
            <a:r>
              <a:rPr sz="800" spc="-50" dirty="0">
                <a:latin typeface="함초롬돋움"/>
                <a:cs typeface="함초롬돋움"/>
              </a:rPr>
              <a:t>기기가 </a:t>
            </a:r>
            <a:r>
              <a:rPr sz="800" spc="-20" dirty="0">
                <a:latin typeface="함초롬돋움"/>
                <a:cs typeface="함초롬돋움"/>
              </a:rPr>
              <a:t>꺼지지 </a:t>
            </a:r>
            <a:r>
              <a:rPr sz="800" spc="-30" dirty="0">
                <a:latin typeface="함초롬돋움"/>
                <a:cs typeface="함초롬돋움"/>
              </a:rPr>
              <a:t>않도록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45" dirty="0">
                <a:latin typeface="함초롬돋움"/>
                <a:cs typeface="함초롬돋움"/>
              </a:rPr>
              <a:t>삽입하세요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10" dirty="0">
                <a:latin typeface="함초롬돋움"/>
                <a:cs typeface="함초롬돋움"/>
              </a:rPr>
              <a:t>시작하려면 </a:t>
            </a:r>
            <a:r>
              <a:rPr sz="800" spc="-30" dirty="0">
                <a:latin typeface="함초롬돋움"/>
                <a:cs typeface="함초롬돋움"/>
              </a:rPr>
              <a:t>전원 </a:t>
            </a:r>
            <a:r>
              <a:rPr sz="800" spc="-50" dirty="0">
                <a:latin typeface="함초롬돋움"/>
                <a:cs typeface="함초롬돋움"/>
              </a:rPr>
              <a:t>버튼을 </a:t>
            </a:r>
            <a:r>
              <a:rPr sz="800" spc="-25" dirty="0">
                <a:latin typeface="함초롬돋움"/>
                <a:cs typeface="함초롬돋움"/>
              </a:rPr>
              <a:t>누릅니다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30" dirty="0">
                <a:latin typeface="함초롬돋움"/>
                <a:cs typeface="함초롬돋움"/>
              </a:rPr>
              <a:t>사용하여 </a:t>
            </a:r>
            <a:r>
              <a:rPr sz="800" spc="-35" dirty="0">
                <a:latin typeface="함초롬돋움"/>
                <a:cs typeface="함초롬돋움"/>
              </a:rPr>
              <a:t>원하는 </a:t>
            </a:r>
            <a:r>
              <a:rPr sz="800" spc="-25" dirty="0">
                <a:latin typeface="함초롬돋움"/>
                <a:cs typeface="함초롬돋움"/>
              </a:rPr>
              <a:t>언어를 </a:t>
            </a:r>
            <a:r>
              <a:rPr sz="800" spc="-20" dirty="0">
                <a:latin typeface="함초롬돋움"/>
                <a:cs typeface="함초롬돋움"/>
              </a:rPr>
              <a:t>선택하고 </a:t>
            </a:r>
            <a:r>
              <a:rPr sz="800" spc="-25" dirty="0">
                <a:latin typeface="함초롬돋움"/>
                <a:cs typeface="함초롬돋움"/>
              </a:rPr>
              <a:t>F2로 확인</a:t>
            </a:r>
            <a:r>
              <a:rPr sz="800" spc="-50" dirty="0">
                <a:latin typeface="함초롬돋움"/>
                <a:cs typeface="함초롬돋움"/>
              </a:rPr>
              <a:t>합니다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30" dirty="0">
                <a:latin typeface="함초롬돋움"/>
                <a:cs typeface="함초롬돋움"/>
              </a:rPr>
              <a:t>사용하여 </a:t>
            </a:r>
            <a:r>
              <a:rPr sz="800" spc="-35" dirty="0">
                <a:latin typeface="함초롬돋움"/>
                <a:cs typeface="함초롬돋움"/>
              </a:rPr>
              <a:t>날짜/시간을 </a:t>
            </a:r>
            <a:r>
              <a:rPr sz="800" spc="-20" dirty="0">
                <a:latin typeface="함초롬돋움"/>
                <a:cs typeface="함초롬돋움"/>
              </a:rPr>
              <a:t>설정하고 </a:t>
            </a:r>
            <a:r>
              <a:rPr sz="800" spc="-25" dirty="0">
                <a:latin typeface="함초롬돋움"/>
                <a:cs typeface="함초롬돋움"/>
              </a:rPr>
              <a:t>F2로 확인</a:t>
            </a:r>
            <a:r>
              <a:rPr sz="800" spc="-50" dirty="0">
                <a:latin typeface="함초롬돋움"/>
                <a:cs typeface="함초롬돋움"/>
              </a:rPr>
              <a:t>합니다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5080" indent="-216535" algn="just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9235" algn="l"/>
              </a:tabLst>
            </a:pPr>
            <a:r>
              <a:rPr sz="800" spc="-30" dirty="0">
                <a:latin typeface="함초롬돋움"/>
                <a:cs typeface="함초롬돋움"/>
              </a:rPr>
              <a:t>Lovibond </a:t>
            </a:r>
            <a:r>
              <a:rPr sz="800" spc="-20" dirty="0">
                <a:latin typeface="함초롬돋움"/>
                <a:cs typeface="함초롬돋움"/>
              </a:rPr>
              <a:t>로고가 </a:t>
            </a:r>
            <a:r>
              <a:rPr sz="800" spc="-35" dirty="0">
                <a:latin typeface="함초롬돋움"/>
                <a:cs typeface="함초롬돋움"/>
              </a:rPr>
              <a:t>잠시 </a:t>
            </a:r>
            <a:r>
              <a:rPr sz="800" spc="-20" dirty="0">
                <a:latin typeface="함초롬돋움"/>
                <a:cs typeface="함초롬돋움"/>
              </a:rPr>
              <a:t>나타나고 </a:t>
            </a:r>
            <a:r>
              <a:rPr sz="800" spc="-45" dirty="0">
                <a:latin typeface="함초롬돋움"/>
                <a:cs typeface="함초롬돋움"/>
              </a:rPr>
              <a:t>메인 </a:t>
            </a:r>
            <a:r>
              <a:rPr sz="800" spc="-30" dirty="0">
                <a:latin typeface="함초롬돋움"/>
                <a:cs typeface="함초롬돋움"/>
              </a:rPr>
              <a:t>메뉴로 </a:t>
            </a:r>
            <a:r>
              <a:rPr sz="800" spc="-60" dirty="0">
                <a:latin typeface="함초롬돋움"/>
                <a:cs typeface="함초롬돋움"/>
              </a:rPr>
              <a:t>전환됩니다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이제 </a:t>
            </a:r>
            <a:r>
              <a:rPr sz="800" spc="-50" dirty="0">
                <a:latin typeface="함초롬돋움"/>
                <a:cs typeface="함초롬돋움"/>
              </a:rPr>
              <a:t>기기가 </a:t>
            </a:r>
            <a:r>
              <a:rPr sz="800" spc="-10" dirty="0">
                <a:latin typeface="함초롬돋움"/>
                <a:cs typeface="함초롬돋움"/>
              </a:rPr>
              <a:t>준비되었습니다.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294" y="2857030"/>
            <a:ext cx="195453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4.2 일반적인 운영 </a:t>
            </a:r>
            <a:r>
              <a:rPr sz="1000" b="1" spc="-10" dirty="0">
                <a:latin typeface="함초롬돋움"/>
                <a:cs typeface="함초롬돋움"/>
              </a:rPr>
              <a:t>원칙</a:t>
            </a:r>
            <a:endParaRPr sz="10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함초롬돋움"/>
                <a:cs typeface="함초롬돋움"/>
              </a:rPr>
              <a:t>측정 </a:t>
            </a:r>
            <a:r>
              <a:rPr sz="900" b="1" spc="-10" dirty="0">
                <a:latin typeface="함초롬돋움"/>
                <a:cs typeface="함초롬돋움"/>
              </a:rPr>
              <a:t>원리</a:t>
            </a:r>
            <a:endParaRPr sz="900">
              <a:latin typeface="함초롬돋움"/>
              <a:cs typeface="함초롬돋움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708" y="3711004"/>
            <a:ext cx="636706" cy="129561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36095" y="4410273"/>
            <a:ext cx="3454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750" spc="-25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034" y="4480020"/>
            <a:ext cx="3111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3685" algn="l"/>
              </a:tabLst>
            </a:pPr>
            <a:r>
              <a:rPr sz="350" spc="-50" dirty="0">
                <a:solidFill>
                  <a:srgbClr val="FFFFFF"/>
                </a:solidFill>
                <a:latin typeface="Times New Roman"/>
                <a:cs typeface="Times New Roman"/>
              </a:rPr>
              <a:t>2 2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5290" y="3618115"/>
            <a:ext cx="286893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생화학적 산소 요구량</a:t>
            </a:r>
            <a:r>
              <a:rPr sz="800" b="1" spc="-10" dirty="0">
                <a:latin typeface="함초롬돋움"/>
                <a:cs typeface="함초롬돋움"/>
              </a:rPr>
              <a:t>(BOD)</a:t>
            </a:r>
            <a:endParaRPr sz="800">
              <a:latin typeface="함초롬돋움"/>
              <a:cs typeface="함초롬돋움"/>
            </a:endParaRPr>
          </a:p>
          <a:p>
            <a:pPr marL="12700" marR="218440">
              <a:lnSpc>
                <a:spcPct val="100000"/>
              </a:lnSpc>
            </a:pPr>
            <a:r>
              <a:rPr sz="800" spc="-50" dirty="0">
                <a:latin typeface="함초롬돋움"/>
                <a:cs typeface="함초롬돋움"/>
              </a:rPr>
              <a:t>물</a:t>
            </a:r>
            <a:r>
              <a:rPr sz="800" spc="-10" dirty="0">
                <a:latin typeface="함초롬돋움"/>
                <a:cs typeface="함초롬돋움"/>
              </a:rPr>
              <a:t>(예: </a:t>
            </a:r>
            <a:r>
              <a:rPr sz="800" spc="-15" dirty="0">
                <a:latin typeface="함초롬돋움"/>
                <a:cs typeface="함초롬돋움"/>
              </a:rPr>
              <a:t>폐수</a:t>
            </a:r>
            <a:r>
              <a:rPr sz="800" spc="-30" dirty="0">
                <a:latin typeface="함초롬돋움"/>
                <a:cs typeface="함초롬돋움"/>
              </a:rPr>
              <a:t>, </a:t>
            </a:r>
            <a:r>
              <a:rPr sz="800" spc="-35" dirty="0">
                <a:latin typeface="함초롬돋움"/>
                <a:cs typeface="함초롬돋움"/>
              </a:rPr>
              <a:t>지표수</a:t>
            </a:r>
            <a:r>
              <a:rPr sz="800" spc="-40" dirty="0">
                <a:latin typeface="함초롬돋움"/>
                <a:cs typeface="함초롬돋움"/>
              </a:rPr>
              <a:t>)</a:t>
            </a:r>
            <a:r>
              <a:rPr sz="800" spc="-50" dirty="0">
                <a:latin typeface="함초롬돋움"/>
                <a:cs typeface="함초롬돋움"/>
              </a:rPr>
              <a:t>의 </a:t>
            </a:r>
            <a:r>
              <a:rPr sz="800" spc="-20" dirty="0">
                <a:latin typeface="함초롬돋움"/>
                <a:cs typeface="함초롬돋움"/>
              </a:rPr>
              <a:t>생화학적 </a:t>
            </a:r>
            <a:r>
              <a:rPr sz="800" spc="-10" dirty="0">
                <a:latin typeface="함초롬돋움"/>
                <a:cs typeface="함초롬돋움"/>
              </a:rPr>
              <a:t>산소 </a:t>
            </a:r>
            <a:r>
              <a:rPr sz="800" spc="-45" dirty="0">
                <a:latin typeface="함초롬돋움"/>
                <a:cs typeface="함초롬돋움"/>
              </a:rPr>
              <a:t>요구량</a:t>
            </a:r>
            <a:r>
              <a:rPr sz="800" dirty="0">
                <a:latin typeface="함초롬돋움"/>
                <a:cs typeface="함초롬돋움"/>
              </a:rPr>
              <a:t>(BOD)</a:t>
            </a:r>
            <a:r>
              <a:rPr sz="800" spc="-20" dirty="0">
                <a:latin typeface="함초롬돋움"/>
                <a:cs typeface="함초롬돋움"/>
              </a:rPr>
              <a:t>은 </a:t>
            </a:r>
            <a:r>
              <a:rPr sz="800" spc="-35" dirty="0">
                <a:latin typeface="함초롬돋움"/>
                <a:cs typeface="함초롬돋움"/>
              </a:rPr>
              <a:t>생화학적 </a:t>
            </a:r>
            <a:r>
              <a:rPr sz="800" spc="-10" dirty="0">
                <a:latin typeface="함초롬돋움"/>
                <a:cs typeface="함초롬돋움"/>
              </a:rPr>
              <a:t>과정을 </a:t>
            </a:r>
            <a:r>
              <a:rPr sz="800" spc="-45" dirty="0">
                <a:latin typeface="함초롬돋움"/>
                <a:cs typeface="함초롬돋움"/>
              </a:rPr>
              <a:t>통해 </a:t>
            </a:r>
            <a:r>
              <a:rPr sz="800" spc="-35" dirty="0">
                <a:latin typeface="함초롬돋움"/>
                <a:cs typeface="함초롬돋움"/>
              </a:rPr>
              <a:t>유기 </a:t>
            </a:r>
            <a:r>
              <a:rPr sz="800" spc="-10" dirty="0">
                <a:latin typeface="함초롬돋움"/>
                <a:cs typeface="함초롬돋움"/>
              </a:rPr>
              <a:t>물질이 </a:t>
            </a:r>
            <a:r>
              <a:rPr sz="800" spc="-35" dirty="0">
                <a:latin typeface="함초롬돋움"/>
                <a:cs typeface="함초롬돋움"/>
              </a:rPr>
              <a:t>분해되는 </a:t>
            </a:r>
            <a:r>
              <a:rPr sz="800" spc="-50" dirty="0">
                <a:latin typeface="함초롬돋움"/>
                <a:cs typeface="함초롬돋움"/>
              </a:rPr>
              <a:t>동안 </a:t>
            </a:r>
            <a:r>
              <a:rPr sz="800" spc="-30" dirty="0">
                <a:latin typeface="함초롬돋움"/>
                <a:cs typeface="함초롬돋움"/>
              </a:rPr>
              <a:t>소비되는 </a:t>
            </a:r>
            <a:r>
              <a:rPr sz="800" spc="-10" dirty="0">
                <a:latin typeface="함초롬돋움"/>
                <a:cs typeface="함초롬돋움"/>
              </a:rPr>
              <a:t>산소의 </a:t>
            </a:r>
            <a:r>
              <a:rPr sz="800" spc="-45" dirty="0">
                <a:latin typeface="함초롬돋움"/>
                <a:cs typeface="함초롬돋움"/>
              </a:rPr>
              <a:t>양입니다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b="1" dirty="0">
                <a:latin typeface="함초롬돋움"/>
                <a:cs typeface="함초롬돋움"/>
              </a:rPr>
              <a:t>측정 </a:t>
            </a:r>
            <a:r>
              <a:rPr sz="800" b="1" spc="-10" dirty="0">
                <a:latin typeface="함초롬돋움"/>
                <a:cs typeface="함초롬돋움"/>
              </a:rPr>
              <a:t>원리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호흡 측정 </a:t>
            </a:r>
            <a:r>
              <a:rPr sz="800" spc="-35" dirty="0">
                <a:latin typeface="함초롬돋움"/>
                <a:cs typeface="함초롬돋움"/>
              </a:rPr>
              <a:t>방법은 </a:t>
            </a:r>
            <a:r>
              <a:rPr sz="800" spc="-30" dirty="0">
                <a:latin typeface="함초롬돋움"/>
                <a:cs typeface="함초롬돋움"/>
              </a:rPr>
              <a:t>일정한 </a:t>
            </a:r>
            <a:r>
              <a:rPr sz="800" spc="-20" dirty="0">
                <a:latin typeface="함초롬돋움"/>
                <a:cs typeface="함초롬돋움"/>
              </a:rPr>
              <a:t>온도와 </a:t>
            </a:r>
            <a:r>
              <a:rPr sz="800" spc="-35" dirty="0">
                <a:latin typeface="함초롬돋움"/>
                <a:cs typeface="함초롬돋움"/>
              </a:rPr>
              <a:t>교반 </a:t>
            </a:r>
            <a:r>
              <a:rPr sz="800" spc="-45" dirty="0">
                <a:latin typeface="함초롬돋움"/>
                <a:cs typeface="함초롬돋움"/>
              </a:rPr>
              <a:t>조건에서 </a:t>
            </a:r>
            <a:r>
              <a:rPr sz="800" spc="-20" dirty="0">
                <a:latin typeface="함초롬돋움"/>
                <a:cs typeface="함초롬돋움"/>
              </a:rPr>
              <a:t>밀폐된 </a:t>
            </a:r>
            <a:r>
              <a:rPr sz="800" spc="-10" dirty="0">
                <a:latin typeface="함초롬돋움"/>
                <a:cs typeface="함초롬돋움"/>
              </a:rPr>
              <a:t>용기의 </a:t>
            </a:r>
            <a:r>
              <a:rPr sz="800" spc="-50" dirty="0">
                <a:latin typeface="함초롬돋움"/>
                <a:cs typeface="함초롬돋움"/>
              </a:rPr>
              <a:t>공기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0" dirty="0">
                <a:latin typeface="함초롬돋움"/>
                <a:cs typeface="함초롬돋움"/>
              </a:rPr>
              <a:t>산소가</a:t>
            </a:r>
            <a:r>
              <a:rPr sz="800" spc="-40" dirty="0">
                <a:latin typeface="함초롬돋움"/>
                <a:cs typeface="함초롬돋움"/>
              </a:rPr>
              <a:t> 풍부한 </a:t>
            </a:r>
            <a:r>
              <a:rPr sz="800" spc="-45" dirty="0">
                <a:latin typeface="함초롬돋움"/>
                <a:cs typeface="함초롬돋움"/>
              </a:rPr>
              <a:t>환경에서 </a:t>
            </a:r>
            <a:r>
              <a:rPr sz="800" spc="-50" dirty="0">
                <a:latin typeface="함초롬돋움"/>
                <a:cs typeface="함초롬돋움"/>
              </a:rPr>
              <a:t>폐수 </a:t>
            </a:r>
            <a:r>
              <a:rPr sz="800" spc="-10" dirty="0">
                <a:latin typeface="함초롬돋움"/>
                <a:cs typeface="함초롬돋움"/>
              </a:rPr>
              <a:t>속 </a:t>
            </a:r>
            <a:r>
              <a:rPr sz="800" spc="-40" dirty="0">
                <a:latin typeface="함초롬돋움"/>
                <a:cs typeface="함초롬돋움"/>
              </a:rPr>
              <a:t>미생물이 </a:t>
            </a:r>
            <a:r>
              <a:rPr sz="800" dirty="0">
                <a:latin typeface="함초롬돋움"/>
                <a:cs typeface="함초롬돋움"/>
              </a:rPr>
              <a:t>소비하는 </a:t>
            </a:r>
            <a:r>
              <a:rPr sz="800" spc="-10" dirty="0">
                <a:latin typeface="함초롬돋움"/>
                <a:cs typeface="함초롬돋움"/>
              </a:rPr>
              <a:t>산소를 </a:t>
            </a:r>
            <a:r>
              <a:rPr sz="800" spc="-50" dirty="0">
                <a:latin typeface="함초롬돋움"/>
                <a:cs typeface="함초롬돋움"/>
              </a:rPr>
              <a:t>직접 </a:t>
            </a:r>
            <a:r>
              <a:rPr sz="800" spc="-45" dirty="0">
                <a:latin typeface="함초롬돋움"/>
                <a:cs typeface="함초롬돋움"/>
              </a:rPr>
              <a:t>측정하는 </a:t>
            </a:r>
            <a:r>
              <a:rPr sz="800" spc="-25" dirty="0">
                <a:latin typeface="함초롬돋움"/>
                <a:cs typeface="함초롬돋움"/>
              </a:rPr>
              <a:t>방법입니다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박테리아가 </a:t>
            </a:r>
            <a:r>
              <a:rPr sz="800" spc="-25" dirty="0">
                <a:latin typeface="함초롬돋움"/>
                <a:cs typeface="함초롬돋움"/>
              </a:rPr>
              <a:t>대사적으로 </a:t>
            </a:r>
            <a:r>
              <a:rPr sz="800" spc="-35" dirty="0">
                <a:latin typeface="함초롬돋움"/>
                <a:cs typeface="함초롬돋움"/>
              </a:rPr>
              <a:t>생성한 </a:t>
            </a:r>
            <a:r>
              <a:rPr sz="800" spc="-25" dirty="0">
                <a:latin typeface="함초롬돋움"/>
                <a:cs typeface="함초롬돋움"/>
              </a:rPr>
              <a:t>이산화탄소는 </a:t>
            </a:r>
            <a:r>
              <a:rPr sz="800" spc="-35" dirty="0">
                <a:latin typeface="함초롬돋움"/>
                <a:cs typeface="함초롬돋움"/>
              </a:rPr>
              <a:t>병의 </a:t>
            </a:r>
            <a:r>
              <a:rPr sz="800" spc="-20" dirty="0">
                <a:latin typeface="함초롬돋움"/>
                <a:cs typeface="함초롬돋움"/>
              </a:rPr>
              <a:t>밀폐된 </a:t>
            </a:r>
            <a:r>
              <a:rPr sz="800" dirty="0">
                <a:latin typeface="함초롬돋움"/>
                <a:cs typeface="함초롬돋움"/>
              </a:rPr>
              <a:t>컵에 </a:t>
            </a:r>
            <a:r>
              <a:rPr sz="800" spc="-30" dirty="0">
                <a:latin typeface="함초롬돋움"/>
                <a:cs typeface="함초롬돋움"/>
              </a:rPr>
              <a:t>들어 </a:t>
            </a:r>
            <a:r>
              <a:rPr sz="800" spc="-50" dirty="0">
                <a:latin typeface="함초롬돋움"/>
                <a:cs typeface="함초롬돋움"/>
              </a:rPr>
              <a:t>있는 </a:t>
            </a:r>
            <a:r>
              <a:rPr sz="800" spc="-30" dirty="0">
                <a:latin typeface="함초롬돋움"/>
                <a:cs typeface="함초롬돋움"/>
              </a:rPr>
              <a:t>수산화칼륨 </a:t>
            </a:r>
            <a:r>
              <a:rPr sz="800" spc="-35" dirty="0">
                <a:latin typeface="함초롬돋움"/>
                <a:cs typeface="함초롬돋움"/>
              </a:rPr>
              <a:t>용액에 </a:t>
            </a:r>
            <a:r>
              <a:rPr sz="800" spc="-10" dirty="0">
                <a:latin typeface="함초롬돋움"/>
                <a:cs typeface="함초롬돋움"/>
              </a:rPr>
              <a:t>화학적으로 </a:t>
            </a:r>
            <a:r>
              <a:rPr sz="800" spc="-40" dirty="0">
                <a:latin typeface="함초롬돋움"/>
                <a:cs typeface="함초롬돋움"/>
              </a:rPr>
              <a:t>결합됩니다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그 결과 </a:t>
            </a:r>
            <a:r>
              <a:rPr sz="800" spc="-20" dirty="0">
                <a:latin typeface="함초롬돋움"/>
                <a:cs typeface="함초롬돋움"/>
              </a:rPr>
              <a:t>시스템의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40" dirty="0">
                <a:latin typeface="함초롬돋움"/>
                <a:cs typeface="함초롬돋움"/>
              </a:rPr>
              <a:t>강하가 </a:t>
            </a:r>
            <a:r>
              <a:rPr sz="800" spc="-25" dirty="0">
                <a:latin typeface="함초롬돋움"/>
                <a:cs typeface="함초롬돋움"/>
              </a:rPr>
              <a:t>발생하며</a:t>
            </a:r>
            <a:r>
              <a:rPr sz="800" spc="-35" dirty="0">
                <a:latin typeface="함초롬돋움"/>
                <a:cs typeface="함초롬돋움"/>
              </a:rPr>
              <a:t>, 이는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값에 </a:t>
            </a:r>
            <a:r>
              <a:rPr sz="800" spc="-40" dirty="0">
                <a:latin typeface="함초롬돋움"/>
                <a:cs typeface="함초롬돋움"/>
              </a:rPr>
              <a:t>정비례합니다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19177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는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25" dirty="0">
                <a:latin typeface="함초롬돋움"/>
                <a:cs typeface="함초롬돋움"/>
              </a:rPr>
              <a:t>센서로 </a:t>
            </a:r>
            <a:r>
              <a:rPr sz="800" spc="-30" dirty="0">
                <a:latin typeface="함초롬돋움"/>
                <a:cs typeface="함초롬돋움"/>
              </a:rPr>
              <a:t>측정됩니다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그러면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레벨이 </a:t>
            </a:r>
            <a:r>
              <a:rPr sz="800" spc="-10" dirty="0">
                <a:latin typeface="함초롬돋움"/>
                <a:cs typeface="함초롬돋움"/>
              </a:rPr>
              <a:t>mg/l </a:t>
            </a:r>
            <a:r>
              <a:rPr sz="800" spc="-50" dirty="0">
                <a:latin typeface="함초롬돋움"/>
                <a:cs typeface="함초롬돋움"/>
              </a:rPr>
              <a:t>단위로 </a:t>
            </a:r>
            <a:r>
              <a:rPr sz="800" spc="-35" dirty="0">
                <a:latin typeface="함초롬돋움"/>
                <a:cs typeface="함초롬돋움"/>
              </a:rPr>
              <a:t>바로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61898" y="477025"/>
            <a:ext cx="402082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일반 운영 절차(간략한 </a:t>
            </a:r>
            <a:r>
              <a:rPr sz="800" b="1" spc="-10" dirty="0">
                <a:latin typeface="함초롬돋움"/>
                <a:cs typeface="함초롬돋움"/>
              </a:rPr>
              <a:t>요약)</a:t>
            </a:r>
            <a:endParaRPr sz="800">
              <a:latin typeface="함초롬돋움"/>
              <a:cs typeface="함초롬돋움"/>
            </a:endParaRPr>
          </a:p>
          <a:p>
            <a:pPr marL="146050" marR="257810" indent="-108585">
              <a:lnSpc>
                <a:spcPct val="100000"/>
              </a:lnSpc>
              <a:buChar char="•"/>
              <a:tabLst>
                <a:tab pos="146685" algn="l"/>
              </a:tabLst>
            </a:pPr>
            <a:r>
              <a:rPr sz="800" spc="-30" dirty="0">
                <a:latin typeface="함초롬돋움"/>
                <a:cs typeface="함초롬돋움"/>
              </a:rPr>
              <a:t>테스트할 </a:t>
            </a:r>
            <a:r>
              <a:rPr sz="800" spc="-25" dirty="0">
                <a:latin typeface="함초롬돋움"/>
                <a:cs typeface="함초롬돋움"/>
              </a:rPr>
              <a:t>샘플의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범위를 </a:t>
            </a:r>
            <a:r>
              <a:rPr sz="800" spc="-20" dirty="0">
                <a:latin typeface="함초롬돋움"/>
                <a:cs typeface="함초롬돋움"/>
              </a:rPr>
              <a:t>추정하고 </a:t>
            </a:r>
            <a:r>
              <a:rPr sz="800" spc="-10" dirty="0">
                <a:latin typeface="함초롬돋움"/>
                <a:cs typeface="함초롬돋움"/>
              </a:rPr>
              <a:t>'취급' </a:t>
            </a:r>
            <a:r>
              <a:rPr sz="800" spc="-30" dirty="0">
                <a:latin typeface="함초롬돋움"/>
                <a:cs typeface="함초롬돋움"/>
              </a:rPr>
              <a:t>섹션에 </a:t>
            </a:r>
            <a:r>
              <a:rPr sz="800" spc="-35" dirty="0">
                <a:latin typeface="함초롬돋움"/>
                <a:cs typeface="함초롬돋움"/>
              </a:rPr>
              <a:t>표시된 </a:t>
            </a:r>
            <a:r>
              <a:rPr sz="800" dirty="0">
                <a:latin typeface="함초롬돋움"/>
                <a:cs typeface="함초롬돋움"/>
              </a:rPr>
              <a:t>대로 </a:t>
            </a:r>
            <a:r>
              <a:rPr sz="800" spc="-10" dirty="0">
                <a:latin typeface="함초롬돋움"/>
                <a:cs typeface="함초롬돋움"/>
              </a:rPr>
              <a:t>샘플 </a:t>
            </a:r>
            <a:r>
              <a:rPr sz="800" spc="-25" dirty="0">
                <a:latin typeface="함초롬돋움"/>
                <a:cs typeface="함초롬돋움"/>
              </a:rPr>
              <a:t>부피를 </a:t>
            </a:r>
            <a:r>
              <a:rPr sz="800" spc="-20" dirty="0">
                <a:latin typeface="함초롬돋움"/>
                <a:cs typeface="함초롬돋움"/>
              </a:rPr>
              <a:t>사용합니다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46050" marR="1079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20" dirty="0">
                <a:latin typeface="함초롬돋움"/>
                <a:cs typeface="함초롬돋움"/>
              </a:rPr>
              <a:t>필요한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30" dirty="0">
                <a:latin typeface="함초롬돋움"/>
                <a:cs typeface="함초롬돋움"/>
              </a:rPr>
              <a:t>'측정 원리' 섹션에 </a:t>
            </a:r>
            <a:r>
              <a:rPr sz="800" spc="-35" dirty="0">
                <a:latin typeface="함초롬돋움"/>
                <a:cs typeface="함초롬돋움"/>
              </a:rPr>
              <a:t>명시된 </a:t>
            </a:r>
            <a:r>
              <a:rPr sz="800" dirty="0">
                <a:latin typeface="함초롬돋움"/>
                <a:cs typeface="함초롬돋움"/>
              </a:rPr>
              <a:t>대로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55" dirty="0">
                <a:latin typeface="함초롬돋움"/>
                <a:cs typeface="함초롬돋움"/>
              </a:rPr>
              <a:t>전처리합니다</a:t>
            </a:r>
            <a:r>
              <a:rPr sz="800" spc="-10" dirty="0">
                <a:latin typeface="함초롬돋움"/>
                <a:cs typeface="함초롬돋움"/>
              </a:rPr>
              <a:t>(예: </a:t>
            </a:r>
            <a:r>
              <a:rPr sz="800" dirty="0">
                <a:latin typeface="함초롬돋움"/>
                <a:cs typeface="함초롬돋움"/>
              </a:rPr>
              <a:t>pH </a:t>
            </a:r>
            <a:r>
              <a:rPr sz="800" spc="-10" dirty="0">
                <a:latin typeface="함초롬돋움"/>
                <a:cs typeface="함초롬돋움"/>
              </a:rPr>
              <a:t>값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온도 </a:t>
            </a:r>
            <a:r>
              <a:rPr sz="800" spc="-30" dirty="0">
                <a:latin typeface="함초롬돋움"/>
                <a:cs typeface="함초롬돋움"/>
              </a:rPr>
              <a:t>조정</a:t>
            </a:r>
            <a:r>
              <a:rPr sz="800" spc="-40" dirty="0">
                <a:latin typeface="함초롬돋움"/>
                <a:cs typeface="함초롬돋움"/>
              </a:rPr>
              <a:t>, </a:t>
            </a:r>
            <a:r>
              <a:rPr sz="800" spc="-45" dirty="0">
                <a:latin typeface="함초롬돋움"/>
                <a:cs typeface="함초롬돋움"/>
              </a:rPr>
              <a:t>여과 </a:t>
            </a:r>
            <a:r>
              <a:rPr sz="800" spc="-10" dirty="0">
                <a:latin typeface="함초롬돋움"/>
                <a:cs typeface="함초롬돋움"/>
              </a:rPr>
              <a:t>등).</a:t>
            </a:r>
            <a:endParaRPr sz="800">
              <a:latin typeface="함초롬돋움"/>
              <a:cs typeface="함초롬돋움"/>
            </a:endParaRPr>
          </a:p>
          <a:p>
            <a:pPr marL="146050" marR="3048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35" dirty="0">
                <a:latin typeface="함초롬돋움"/>
                <a:cs typeface="함초롬돋움"/>
              </a:rPr>
              <a:t>오버플로 </a:t>
            </a:r>
            <a:r>
              <a:rPr sz="800" spc="-40" dirty="0">
                <a:latin typeface="함초롬돋움"/>
                <a:cs typeface="함초롬돋움"/>
              </a:rPr>
              <a:t>부피 플라스크로 </a:t>
            </a:r>
            <a:r>
              <a:rPr sz="800" spc="-25" dirty="0">
                <a:latin typeface="함초롬돋움"/>
                <a:cs typeface="함초롬돋움"/>
              </a:rPr>
              <a:t>시료의 양을 정확하게 </a:t>
            </a:r>
            <a:r>
              <a:rPr sz="800" spc="-20" dirty="0">
                <a:latin typeface="함초롬돋움"/>
                <a:cs typeface="함초롬돋움"/>
              </a:rPr>
              <a:t>측정하고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45" dirty="0">
                <a:latin typeface="함초롬돋움"/>
                <a:cs typeface="함초롬돋움"/>
              </a:rPr>
              <a:t>병에 붓습니다</a:t>
            </a:r>
            <a:r>
              <a:rPr sz="800" spc="-10" dirty="0">
                <a:latin typeface="함초롬돋움"/>
                <a:cs typeface="함초롬돋움"/>
              </a:rPr>
              <a:t>(필요한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30" dirty="0">
                <a:latin typeface="함초롬돋움"/>
                <a:cs typeface="함초롬돋움"/>
              </a:rPr>
              <a:t>깔때기 </a:t>
            </a:r>
            <a:r>
              <a:rPr sz="800" spc="-10" dirty="0">
                <a:latin typeface="함초롬돋움"/>
                <a:cs typeface="함초롬돋움"/>
              </a:rPr>
              <a:t>사용).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20" dirty="0">
                <a:latin typeface="함초롬돋움"/>
                <a:cs typeface="함초롬돋움"/>
              </a:rPr>
              <a:t>필요한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10" dirty="0">
                <a:latin typeface="함초롬돋움"/>
                <a:cs typeface="함초롬돋움"/>
              </a:rPr>
              <a:t>'취급' </a:t>
            </a:r>
            <a:r>
              <a:rPr sz="800" spc="-30" dirty="0">
                <a:latin typeface="함초롬돋움"/>
                <a:cs typeface="함초롬돋움"/>
              </a:rPr>
              <a:t>섹션에 </a:t>
            </a:r>
            <a:r>
              <a:rPr sz="800" spc="-35" dirty="0">
                <a:latin typeface="함초롬돋움"/>
                <a:cs typeface="함초롬돋움"/>
              </a:rPr>
              <a:t>표시된 </a:t>
            </a:r>
            <a:r>
              <a:rPr sz="800" dirty="0">
                <a:latin typeface="함초롬돋움"/>
                <a:cs typeface="함초롬돋움"/>
              </a:rPr>
              <a:t>대로 </a:t>
            </a:r>
            <a:r>
              <a:rPr sz="800" spc="-50" dirty="0">
                <a:latin typeface="함초롬돋움"/>
                <a:cs typeface="함초롬돋움"/>
              </a:rPr>
              <a:t>질산화 억제제를 </a:t>
            </a:r>
            <a:r>
              <a:rPr sz="800" spc="-10" dirty="0">
                <a:latin typeface="함초롬돋움"/>
                <a:cs typeface="함초롬돋움"/>
              </a:rPr>
              <a:t>추가합니다.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10" dirty="0">
                <a:latin typeface="함초롬돋움"/>
                <a:cs typeface="함초롬돋움"/>
              </a:rPr>
              <a:t>교반봉을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40" dirty="0">
                <a:latin typeface="함초롬돋움"/>
                <a:cs typeface="함초롬돋움"/>
              </a:rPr>
              <a:t>보틀에 </a:t>
            </a:r>
            <a:r>
              <a:rPr sz="800" spc="-20" dirty="0">
                <a:latin typeface="함초롬돋움"/>
                <a:cs typeface="함초롬돋움"/>
              </a:rPr>
              <a:t>넣습니다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46050" marR="189865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10" dirty="0">
                <a:latin typeface="함초롬돋움"/>
                <a:cs typeface="함초롬돋움"/>
              </a:rPr>
              <a:t>밀봉 </a:t>
            </a:r>
            <a:r>
              <a:rPr sz="800" dirty="0">
                <a:latin typeface="함초롬돋움"/>
                <a:cs typeface="함초롬돋움"/>
              </a:rPr>
              <a:t>컵에 KOH </a:t>
            </a:r>
            <a:r>
              <a:rPr sz="800" spc="-35" dirty="0">
                <a:latin typeface="함초롬돋움"/>
                <a:cs typeface="함초롬돋움"/>
              </a:rPr>
              <a:t>용액 </a:t>
            </a:r>
            <a:r>
              <a:rPr sz="800" spc="-45" dirty="0">
                <a:latin typeface="함초롬돋움"/>
                <a:cs typeface="함초롬돋움"/>
              </a:rPr>
              <a:t>3~4방울을 </a:t>
            </a:r>
            <a:r>
              <a:rPr sz="800" spc="-20" dirty="0">
                <a:latin typeface="함초롬돋움"/>
                <a:cs typeface="함초롬돋움"/>
              </a:rPr>
              <a:t>채우고 테스트 </a:t>
            </a:r>
            <a:r>
              <a:rPr sz="800" spc="-10" dirty="0">
                <a:latin typeface="함초롬돋움"/>
                <a:cs typeface="함초롬돋움"/>
              </a:rPr>
              <a:t>병에 밀봉 </a:t>
            </a:r>
            <a:r>
              <a:rPr sz="800" spc="-40" dirty="0">
                <a:latin typeface="함초롬돋움"/>
                <a:cs typeface="함초롬돋움"/>
              </a:rPr>
              <a:t>컵을 </a:t>
            </a:r>
            <a:r>
              <a:rPr sz="800" spc="-10" dirty="0">
                <a:latin typeface="함초롬돋움"/>
                <a:cs typeface="함초롬돋움"/>
              </a:rPr>
              <a:t>넣습니다.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병에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센서를 </a:t>
            </a:r>
            <a:r>
              <a:rPr sz="800" spc="-20" dirty="0">
                <a:latin typeface="함초롬돋움"/>
                <a:cs typeface="함초롬돋움"/>
              </a:rPr>
              <a:t>나사로 </a:t>
            </a:r>
            <a:r>
              <a:rPr sz="800" spc="-10" dirty="0">
                <a:latin typeface="함초롬돋움"/>
                <a:cs typeface="함초롬돋움"/>
              </a:rPr>
              <a:t>고정합니다.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45" dirty="0">
                <a:latin typeface="함초롬돋움"/>
                <a:cs typeface="함초롬돋움"/>
              </a:rPr>
              <a:t>병을 병 </a:t>
            </a:r>
            <a:r>
              <a:rPr sz="800" spc="-10" dirty="0">
                <a:latin typeface="함초롬돋움"/>
                <a:cs typeface="함초롬돋움"/>
              </a:rPr>
              <a:t>랙에 놓</a:t>
            </a:r>
            <a:r>
              <a:rPr sz="800" spc="-20" dirty="0">
                <a:latin typeface="함초롬돋움"/>
                <a:cs typeface="함초롬돋움"/>
              </a:rPr>
              <a:t>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45" dirty="0">
                <a:latin typeface="함초롬돋움"/>
                <a:cs typeface="함초롬돋움"/>
              </a:rPr>
              <a:t>테스트를 시작합니다</a:t>
            </a:r>
            <a:r>
              <a:rPr sz="800" dirty="0">
                <a:latin typeface="함초롬돋움"/>
                <a:cs typeface="함초롬돋움"/>
              </a:rPr>
              <a:t>(</a:t>
            </a:r>
            <a:r>
              <a:rPr sz="800" spc="-10" dirty="0">
                <a:latin typeface="함초롬돋움"/>
                <a:cs typeface="함초롬돋움"/>
              </a:rPr>
              <a:t>'처리' </a:t>
            </a:r>
            <a:r>
              <a:rPr sz="800" spc="-30" dirty="0">
                <a:latin typeface="함초롬돋움"/>
                <a:cs typeface="함초롬돋움"/>
              </a:rPr>
              <a:t>섹션 </a:t>
            </a:r>
            <a:r>
              <a:rPr sz="800" dirty="0">
                <a:latin typeface="함초롬돋움"/>
                <a:cs typeface="함초롬돋움"/>
              </a:rPr>
              <a:t>참조).</a:t>
            </a:r>
            <a:endParaRPr sz="800">
              <a:latin typeface="함초롬돋움"/>
              <a:cs typeface="함초롬돋움"/>
            </a:endParaRPr>
          </a:p>
          <a:p>
            <a:pPr marL="1460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46685" algn="l"/>
              </a:tabLst>
            </a:pPr>
            <a:r>
              <a:rPr sz="800" spc="-30" dirty="0">
                <a:latin typeface="함초롬돋움"/>
                <a:cs typeface="함초롬돋움"/>
              </a:rPr>
              <a:t>사양에 따라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30" dirty="0">
                <a:latin typeface="함초롬돋움"/>
                <a:cs typeface="함초롬돋움"/>
              </a:rPr>
              <a:t>배양합니다</a:t>
            </a:r>
            <a:r>
              <a:rPr sz="800" dirty="0">
                <a:latin typeface="함초롬돋움"/>
                <a:cs typeface="함초롬돋움"/>
              </a:rPr>
              <a:t>(예: </a:t>
            </a:r>
            <a:r>
              <a:rPr sz="800" spc="-20" dirty="0">
                <a:latin typeface="함초롬돋움"/>
                <a:cs typeface="함초롬돋움"/>
              </a:rPr>
              <a:t>20°C에서 </a:t>
            </a:r>
            <a:r>
              <a:rPr sz="800" dirty="0">
                <a:latin typeface="함초롬돋움"/>
                <a:cs typeface="함초롬돋움"/>
              </a:rPr>
              <a:t>BOD</a:t>
            </a:r>
            <a:r>
              <a:rPr sz="600" baseline="-13888" dirty="0">
                <a:latin typeface="함초롬돋움"/>
                <a:cs typeface="함초롬돋움"/>
              </a:rPr>
              <a:t>5</a:t>
            </a:r>
            <a:r>
              <a:rPr sz="600" spc="179" baseline="-13888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 ).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17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689445"/>
            <a:ext cx="27749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4.3 제어 요소 목록 및 </a:t>
            </a:r>
            <a:r>
              <a:rPr sz="1000" b="1" spc="-10" dirty="0">
                <a:latin typeface="함초롬돋움"/>
                <a:cs typeface="함초롬돋움"/>
              </a:rPr>
              <a:t>기능</a:t>
            </a:r>
            <a:endParaRPr sz="10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함초롬돋움"/>
                <a:cs typeface="함초롬돋움"/>
              </a:rPr>
              <a:t>디스플레이 </a:t>
            </a:r>
            <a:r>
              <a:rPr sz="900" b="1" spc="-10" dirty="0">
                <a:latin typeface="함초롬돋움"/>
                <a:cs typeface="함초롬돋움"/>
              </a:rPr>
              <a:t>개요</a:t>
            </a:r>
            <a:endParaRPr sz="9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7996" y="1630301"/>
            <a:ext cx="1343025" cy="105410"/>
          </a:xfrm>
          <a:custGeom>
            <a:avLst/>
            <a:gdLst/>
            <a:ahLst/>
            <a:cxnLst/>
            <a:rect l="l" t="t" r="r" b="b"/>
            <a:pathLst>
              <a:path w="1343025" h="105410">
                <a:moveTo>
                  <a:pt x="1342487" y="104882"/>
                </a:moveTo>
                <a:lnTo>
                  <a:pt x="0" y="104882"/>
                </a:lnTo>
                <a:lnTo>
                  <a:pt x="0" y="0"/>
                </a:lnTo>
                <a:lnTo>
                  <a:pt x="1342487" y="0"/>
                </a:lnTo>
                <a:lnTo>
                  <a:pt x="1342487" y="10488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4231" y="2154007"/>
            <a:ext cx="1461135" cy="102870"/>
            <a:chOff x="1044231" y="2154007"/>
            <a:chExt cx="1461135" cy="102870"/>
          </a:xfrm>
        </p:grpSpPr>
        <p:sp>
          <p:nvSpPr>
            <p:cNvPr id="21" name="object 21"/>
            <p:cNvSpPr/>
            <p:nvPr/>
          </p:nvSpPr>
          <p:spPr>
            <a:xfrm>
              <a:off x="1047406" y="2157182"/>
              <a:ext cx="1454785" cy="0"/>
            </a:xfrm>
            <a:custGeom>
              <a:avLst/>
              <a:gdLst/>
              <a:ahLst/>
              <a:cxnLst/>
              <a:rect l="l" t="t" r="r" b="b"/>
              <a:pathLst>
                <a:path w="1454785">
                  <a:moveTo>
                    <a:pt x="0" y="0"/>
                  </a:moveTo>
                  <a:lnTo>
                    <a:pt x="1454772" y="0"/>
                  </a:lnTo>
                </a:path>
              </a:pathLst>
            </a:custGeom>
            <a:ln w="6169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5603" y="2166217"/>
              <a:ext cx="154676" cy="868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90162" y="2184328"/>
              <a:ext cx="143510" cy="52069"/>
            </a:xfrm>
            <a:custGeom>
              <a:avLst/>
              <a:gdLst/>
              <a:ahLst/>
              <a:cxnLst/>
              <a:rect l="l" t="t" r="r" b="b"/>
              <a:pathLst>
                <a:path w="143510" h="52069">
                  <a:moveTo>
                    <a:pt x="143132" y="51824"/>
                  </a:moveTo>
                  <a:lnTo>
                    <a:pt x="0" y="51824"/>
                  </a:lnTo>
                  <a:lnTo>
                    <a:pt x="0" y="0"/>
                  </a:lnTo>
                  <a:lnTo>
                    <a:pt x="143132" y="0"/>
                  </a:lnTo>
                  <a:lnTo>
                    <a:pt x="143132" y="5182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90162" y="2184328"/>
              <a:ext cx="143510" cy="52069"/>
            </a:xfrm>
            <a:custGeom>
              <a:avLst/>
              <a:gdLst/>
              <a:ahLst/>
              <a:cxnLst/>
              <a:rect l="l" t="t" r="r" b="b"/>
              <a:pathLst>
                <a:path w="143510" h="52069">
                  <a:moveTo>
                    <a:pt x="0" y="0"/>
                  </a:moveTo>
                  <a:lnTo>
                    <a:pt x="143132" y="0"/>
                  </a:lnTo>
                  <a:lnTo>
                    <a:pt x="143132" y="51824"/>
                  </a:lnTo>
                  <a:lnTo>
                    <a:pt x="0" y="51824"/>
                  </a:lnTo>
                  <a:lnTo>
                    <a:pt x="0" y="0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76589" y="220283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637" y="8637"/>
                  </a:moveTo>
                  <a:lnTo>
                    <a:pt x="0" y="8637"/>
                  </a:lnTo>
                  <a:lnTo>
                    <a:pt x="0" y="0"/>
                  </a:lnTo>
                  <a:lnTo>
                    <a:pt x="8637" y="0"/>
                  </a:lnTo>
                  <a:lnTo>
                    <a:pt x="8637" y="8637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6589" y="220283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0" y="0"/>
                  </a:moveTo>
                  <a:lnTo>
                    <a:pt x="8637" y="0"/>
                  </a:lnTo>
                  <a:lnTo>
                    <a:pt x="8637" y="8637"/>
                  </a:lnTo>
                  <a:lnTo>
                    <a:pt x="0" y="8637"/>
                  </a:lnTo>
                  <a:lnTo>
                    <a:pt x="0" y="0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518" y="2169919"/>
              <a:ext cx="154676" cy="868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66426" y="1494937"/>
            <a:ext cx="39560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메인 </a:t>
            </a:r>
            <a:r>
              <a:rPr sz="550" spc="-20" dirty="0">
                <a:solidFill>
                  <a:srgbClr val="040506"/>
                </a:solidFill>
                <a:latin typeface="함초롬돋움"/>
                <a:cs typeface="함초롬돋움"/>
              </a:rPr>
              <a:t>메뉴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996" y="1630301"/>
            <a:ext cx="134302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825"/>
              </a:lnSpc>
            </a:pP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</a:t>
            </a: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시작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1435" y="1667319"/>
            <a:ext cx="1246505" cy="153035"/>
          </a:xfrm>
          <a:custGeom>
            <a:avLst/>
            <a:gdLst/>
            <a:ahLst/>
            <a:cxnLst/>
            <a:rect l="l" t="t" r="r" b="b"/>
            <a:pathLst>
              <a:path w="1246505" h="153035">
                <a:moveTo>
                  <a:pt x="17272" y="8813"/>
                </a:moveTo>
                <a:lnTo>
                  <a:pt x="13411" y="4940"/>
                </a:lnTo>
                <a:lnTo>
                  <a:pt x="3860" y="4940"/>
                </a:lnTo>
                <a:lnTo>
                  <a:pt x="0" y="8813"/>
                </a:lnTo>
                <a:lnTo>
                  <a:pt x="0" y="18351"/>
                </a:lnTo>
                <a:lnTo>
                  <a:pt x="3860" y="22212"/>
                </a:lnTo>
                <a:lnTo>
                  <a:pt x="13411" y="22212"/>
                </a:lnTo>
                <a:lnTo>
                  <a:pt x="17272" y="18351"/>
                </a:lnTo>
                <a:lnTo>
                  <a:pt x="17272" y="13576"/>
                </a:lnTo>
                <a:lnTo>
                  <a:pt x="17272" y="8813"/>
                </a:lnTo>
                <a:close/>
              </a:path>
              <a:path w="1246505" h="153035">
                <a:moveTo>
                  <a:pt x="23444" y="123558"/>
                </a:moveTo>
                <a:lnTo>
                  <a:pt x="19570" y="119697"/>
                </a:lnTo>
                <a:lnTo>
                  <a:pt x="10033" y="119697"/>
                </a:lnTo>
                <a:lnTo>
                  <a:pt x="6172" y="123558"/>
                </a:lnTo>
                <a:lnTo>
                  <a:pt x="6172" y="133108"/>
                </a:lnTo>
                <a:lnTo>
                  <a:pt x="10033" y="136969"/>
                </a:lnTo>
                <a:lnTo>
                  <a:pt x="19570" y="136969"/>
                </a:lnTo>
                <a:lnTo>
                  <a:pt x="23444" y="133108"/>
                </a:lnTo>
                <a:lnTo>
                  <a:pt x="23444" y="128333"/>
                </a:lnTo>
                <a:lnTo>
                  <a:pt x="23444" y="123558"/>
                </a:lnTo>
                <a:close/>
              </a:path>
              <a:path w="1246505" h="153035">
                <a:moveTo>
                  <a:pt x="1246238" y="128333"/>
                </a:moveTo>
                <a:lnTo>
                  <a:pt x="1211694" y="104889"/>
                </a:lnTo>
                <a:lnTo>
                  <a:pt x="1211694" y="153009"/>
                </a:lnTo>
                <a:lnTo>
                  <a:pt x="1246238" y="128333"/>
                </a:lnTo>
                <a:close/>
              </a:path>
              <a:path w="1246505" h="153035">
                <a:moveTo>
                  <a:pt x="1246238" y="23444"/>
                </a:moveTo>
                <a:lnTo>
                  <a:pt x="1211694" y="0"/>
                </a:lnTo>
                <a:lnTo>
                  <a:pt x="1211694" y="45656"/>
                </a:lnTo>
                <a:lnTo>
                  <a:pt x="1246238" y="23444"/>
                </a:lnTo>
                <a:close/>
              </a:path>
            </a:pathLst>
          </a:custGeom>
          <a:solidFill>
            <a:srgbClr val="040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1181" y="1724908"/>
            <a:ext cx="1078865" cy="5302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0660" marR="30480" indent="3175">
              <a:lnSpc>
                <a:spcPct val="95100"/>
              </a:lnSpc>
              <a:spcBef>
                <a:spcPts val="165"/>
              </a:spcBef>
            </a:pPr>
            <a:r>
              <a:rPr sz="700" spc="-30" dirty="0">
                <a:solidFill>
                  <a:srgbClr val="040506"/>
                </a:solidFill>
                <a:latin typeface="함초롬돋움"/>
                <a:cs typeface="함초롬돋움"/>
              </a:rPr>
              <a:t>현재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값 </a:t>
            </a:r>
            <a:r>
              <a:rPr sz="700" dirty="0">
                <a:solidFill>
                  <a:srgbClr val="040506"/>
                </a:solidFill>
                <a:latin typeface="함초롬돋움"/>
                <a:cs typeface="함초롬돋움"/>
              </a:rPr>
              <a:t>표시 </a:t>
            </a: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</a:t>
            </a:r>
            <a:r>
              <a:rPr sz="700" dirty="0">
                <a:solidFill>
                  <a:srgbClr val="040506"/>
                </a:solidFill>
                <a:latin typeface="함초롬돋움"/>
                <a:cs typeface="함초롬돋움"/>
              </a:rPr>
              <a:t>표시 </a:t>
            </a: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</a:t>
            </a:r>
            <a:r>
              <a:rPr sz="700" dirty="0">
                <a:solidFill>
                  <a:srgbClr val="040506"/>
                </a:solidFill>
                <a:latin typeface="함초롬돋움"/>
                <a:cs typeface="함초롬돋움"/>
              </a:rPr>
              <a:t>내보내기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옵션</a:t>
            </a:r>
            <a:endParaRPr sz="700">
              <a:latin typeface="함초롬돋움"/>
              <a:cs typeface="함초롬돋움"/>
            </a:endParaRPr>
          </a:p>
          <a:p>
            <a:pPr marL="63500">
              <a:lnSpc>
                <a:spcPct val="100000"/>
              </a:lnSpc>
              <a:spcBef>
                <a:spcPts val="290"/>
              </a:spcBef>
              <a:tabLst>
                <a:tab pos="233679" algn="l"/>
                <a:tab pos="482600" algn="l"/>
              </a:tabLst>
            </a:pPr>
            <a:r>
              <a:rPr sz="525" baseline="15873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525" spc="-37" baseline="15873" dirty="0">
                <a:solidFill>
                  <a:srgbClr val="FFFFFF"/>
                </a:solidFill>
                <a:latin typeface="함초롬돋움"/>
                <a:cs typeface="함초롬돋움"/>
              </a:rPr>
              <a:t>F1</a:t>
            </a:r>
            <a:r>
              <a:rPr sz="525" baseline="15873" dirty="0">
                <a:solidFill>
                  <a:srgbClr val="FFFFFF"/>
                </a:solidFill>
                <a:latin typeface="함초롬돋움"/>
                <a:cs typeface="함초롬돋움"/>
              </a:rPr>
              <a:t>	</a:t>
            </a:r>
            <a:r>
              <a:rPr sz="525" spc="750" baseline="15873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525" baseline="7936" dirty="0">
                <a:solidFill>
                  <a:srgbClr val="040506"/>
                </a:solidFill>
                <a:latin typeface="함초롬돋움"/>
                <a:cs typeface="함초롬돋움"/>
              </a:rPr>
              <a:t>SD</a:t>
            </a:r>
            <a:r>
              <a:rPr sz="525" spc="615" baseline="7936" dirty="0">
                <a:solidFill>
                  <a:srgbClr val="040506"/>
                </a:solidFill>
                <a:latin typeface="함초롬돋움"/>
                <a:cs typeface="함초롬돋움"/>
              </a:rPr>
              <a:t>  </a:t>
            </a:r>
            <a:r>
              <a:rPr sz="350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33129" y="1865985"/>
            <a:ext cx="34925" cy="121285"/>
          </a:xfrm>
          <a:custGeom>
            <a:avLst/>
            <a:gdLst/>
            <a:ahLst/>
            <a:cxnLst/>
            <a:rect l="l" t="t" r="r" b="b"/>
            <a:pathLst>
              <a:path w="34925" h="121285">
                <a:moveTo>
                  <a:pt x="34544" y="102412"/>
                </a:moveTo>
                <a:lnTo>
                  <a:pt x="1231" y="77736"/>
                </a:lnTo>
                <a:lnTo>
                  <a:pt x="1231" y="120916"/>
                </a:lnTo>
                <a:lnTo>
                  <a:pt x="34544" y="102412"/>
                </a:lnTo>
                <a:close/>
              </a:path>
              <a:path w="34925" h="121285">
                <a:moveTo>
                  <a:pt x="34544" y="23444"/>
                </a:moveTo>
                <a:lnTo>
                  <a:pt x="0" y="0"/>
                </a:lnTo>
                <a:lnTo>
                  <a:pt x="0" y="43180"/>
                </a:lnTo>
                <a:lnTo>
                  <a:pt x="34544" y="23444"/>
                </a:lnTo>
                <a:close/>
              </a:path>
            </a:pathLst>
          </a:custGeom>
          <a:solidFill>
            <a:srgbClr val="040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33134" y="2032557"/>
            <a:ext cx="34925" cy="44450"/>
          </a:xfrm>
          <a:custGeom>
            <a:avLst/>
            <a:gdLst/>
            <a:ahLst/>
            <a:cxnLst/>
            <a:rect l="l" t="t" r="r" b="b"/>
            <a:pathLst>
              <a:path w="34925" h="44450">
                <a:moveTo>
                  <a:pt x="0" y="44420"/>
                </a:moveTo>
                <a:lnTo>
                  <a:pt x="0" y="0"/>
                </a:lnTo>
                <a:lnTo>
                  <a:pt x="34549" y="22210"/>
                </a:lnTo>
                <a:lnTo>
                  <a:pt x="0" y="44420"/>
                </a:lnTo>
                <a:close/>
              </a:path>
            </a:pathLst>
          </a:custGeom>
          <a:solidFill>
            <a:srgbClr val="040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09902" y="1479417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7174" y="1526596"/>
            <a:ext cx="145605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0470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040506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71546" y="2173223"/>
            <a:ext cx="419734" cy="63500"/>
          </a:xfrm>
          <a:custGeom>
            <a:avLst/>
            <a:gdLst/>
            <a:ahLst/>
            <a:cxnLst/>
            <a:rect l="l" t="t" r="r" b="b"/>
            <a:pathLst>
              <a:path w="419735" h="63500">
                <a:moveTo>
                  <a:pt x="419527" y="62929"/>
                </a:moveTo>
                <a:lnTo>
                  <a:pt x="0" y="62929"/>
                </a:lnTo>
                <a:lnTo>
                  <a:pt x="0" y="0"/>
                </a:lnTo>
                <a:lnTo>
                  <a:pt x="419527" y="0"/>
                </a:lnTo>
                <a:lnTo>
                  <a:pt x="419527" y="62929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41862" y="2162577"/>
            <a:ext cx="7747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35" dirty="0">
                <a:solidFill>
                  <a:srgbClr val="FFFFFF"/>
                </a:solidFill>
                <a:latin typeface="함초롬돋움"/>
                <a:cs typeface="함초롬돋움"/>
              </a:rPr>
              <a:t>F2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00979" y="1627833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8012" y="0"/>
                </a:lnTo>
              </a:path>
            </a:pathLst>
          </a:custGeom>
          <a:ln w="6210">
            <a:solidFill>
              <a:srgbClr val="040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0979" y="2113995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8012" y="0"/>
                </a:lnTo>
              </a:path>
            </a:pathLst>
          </a:custGeom>
          <a:ln w="6199">
            <a:solidFill>
              <a:srgbClr val="040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99014" y="2104612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20" dirty="0">
                <a:solidFill>
                  <a:srgbClr val="020304"/>
                </a:solidFill>
                <a:latin typeface="함초롬돋움"/>
                <a:cs typeface="함초롬돋움"/>
              </a:rPr>
              <a:t>3</a:t>
            </a:r>
            <a:endParaRPr sz="900">
              <a:latin typeface="함초롬돋움"/>
              <a:cs typeface="함초롬돋움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99009" y="1643235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20" dirty="0">
                <a:solidFill>
                  <a:srgbClr val="020304"/>
                </a:solidFill>
                <a:latin typeface="함초롬돋움"/>
                <a:cs typeface="함초롬돋움"/>
              </a:rPr>
              <a:t>2</a:t>
            </a:r>
            <a:endParaRPr sz="900">
              <a:latin typeface="함초롬돋움"/>
              <a:cs typeface="함초롬돋움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9009" y="1474959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20" dirty="0">
                <a:solidFill>
                  <a:srgbClr val="020304"/>
                </a:solidFill>
                <a:latin typeface="함초롬돋움"/>
                <a:cs typeface="함초롬돋움"/>
              </a:rPr>
              <a:t>1</a:t>
            </a:r>
            <a:endParaRPr sz="900">
              <a:latin typeface="함초롬돋움"/>
              <a:cs typeface="함초롬돋움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99998" y="2597315"/>
            <a:ext cx="3960495" cy="3175"/>
            <a:chOff x="899998" y="2597315"/>
            <a:chExt cx="3960495" cy="3175"/>
          </a:xfrm>
        </p:grpSpPr>
        <p:sp>
          <p:nvSpPr>
            <p:cNvPr id="44" name="object 44"/>
            <p:cNvSpPr/>
            <p:nvPr/>
          </p:nvSpPr>
          <p:spPr>
            <a:xfrm>
              <a:off x="899998" y="259890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79993" y="259890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9998" y="259890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79993" y="259890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37691" y="2430424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17687" y="2430424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99998" y="2776398"/>
            <a:ext cx="3960495" cy="3175"/>
            <a:chOff x="899998" y="2776398"/>
            <a:chExt cx="3960495" cy="3175"/>
          </a:xfrm>
        </p:grpSpPr>
        <p:sp>
          <p:nvSpPr>
            <p:cNvPr id="51" name="object 51"/>
            <p:cNvSpPr/>
            <p:nvPr/>
          </p:nvSpPr>
          <p:spPr>
            <a:xfrm>
              <a:off x="899998" y="277798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79993" y="277798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9998" y="277798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79993" y="277798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37691" y="2609507"/>
            <a:ext cx="4546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1 </a:t>
            </a:r>
            <a:r>
              <a:rPr sz="800" b="1" spc="-10" dirty="0">
                <a:latin typeface="함초롬돋움"/>
                <a:cs typeface="함초롬돋움"/>
              </a:rPr>
              <a:t>헤더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17687" y="2609507"/>
            <a:ext cx="2592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메뉴 이름</a:t>
            </a:r>
            <a:r>
              <a:rPr sz="800" spc="-20" dirty="0">
                <a:latin typeface="함초롬돋움"/>
                <a:cs typeface="함초롬돋움"/>
              </a:rPr>
              <a:t>(왼쪽)과 </a:t>
            </a:r>
            <a:r>
              <a:rPr sz="800" spc="-50" dirty="0">
                <a:latin typeface="함초롬돋움"/>
                <a:cs typeface="함초롬돋움"/>
              </a:rPr>
              <a:t>날짜/시간</a:t>
            </a:r>
            <a:r>
              <a:rPr sz="800" spc="-10" dirty="0">
                <a:latin typeface="함초롬돋움"/>
                <a:cs typeface="함초롬돋움"/>
              </a:rPr>
              <a:t>(오른쪽)을 표시합니다.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99998" y="3077400"/>
            <a:ext cx="3960495" cy="3175"/>
            <a:chOff x="899998" y="3077400"/>
            <a:chExt cx="3960495" cy="3175"/>
          </a:xfrm>
        </p:grpSpPr>
        <p:sp>
          <p:nvSpPr>
            <p:cNvPr id="58" name="object 58"/>
            <p:cNvSpPr/>
            <p:nvPr/>
          </p:nvSpPr>
          <p:spPr>
            <a:xfrm>
              <a:off x="899998" y="307898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79993" y="307898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9998" y="307898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79993" y="307898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37691" y="2788590"/>
            <a:ext cx="725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2 디스플레이 </a:t>
            </a:r>
            <a:r>
              <a:rPr sz="800" b="1" spc="-20" dirty="0">
                <a:latin typeface="함초롬돋움"/>
                <a:cs typeface="함초롬돋움"/>
              </a:rPr>
              <a:t>영역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17687" y="2788590"/>
            <a:ext cx="2569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해당 메뉴의 </a:t>
            </a:r>
            <a:r>
              <a:rPr sz="800" spc="-30" dirty="0">
                <a:latin typeface="함초롬돋움"/>
                <a:cs typeface="함초롬돋움"/>
              </a:rPr>
              <a:t>적용 </a:t>
            </a:r>
            <a:r>
              <a:rPr sz="800" spc="-20" dirty="0">
                <a:latin typeface="함초롬돋움"/>
                <a:cs typeface="함초롬돋움"/>
              </a:rPr>
              <a:t>단계를 표시하는 </a:t>
            </a:r>
            <a:r>
              <a:rPr sz="800" spc="-25" dirty="0">
                <a:latin typeface="함초롬돋움"/>
                <a:cs typeface="함초롬돋움"/>
              </a:rPr>
              <a:t>영역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99998" y="3622243"/>
            <a:ext cx="3960495" cy="3175"/>
            <a:chOff x="899998" y="3622243"/>
            <a:chExt cx="3960495" cy="3175"/>
          </a:xfrm>
        </p:grpSpPr>
        <p:sp>
          <p:nvSpPr>
            <p:cNvPr id="65" name="object 65"/>
            <p:cNvSpPr/>
            <p:nvPr/>
          </p:nvSpPr>
          <p:spPr>
            <a:xfrm>
              <a:off x="899998" y="362383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79993" y="3623831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37691" y="3089592"/>
            <a:ext cx="42608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3 </a:t>
            </a:r>
            <a:r>
              <a:rPr sz="800" b="1" spc="-10" dirty="0">
                <a:latin typeface="함초롬돋움"/>
                <a:cs typeface="함초롬돋움"/>
              </a:rPr>
              <a:t>바닥글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17687" y="3089592"/>
            <a:ext cx="2698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spc="-10" dirty="0">
                <a:latin typeface="함초롬돋움"/>
                <a:cs typeface="함초롬돋움"/>
              </a:rPr>
              <a:t>키 </a:t>
            </a:r>
            <a:r>
              <a:rPr sz="800" dirty="0">
                <a:latin typeface="함초롬돋움"/>
                <a:cs typeface="함초롬돋움"/>
              </a:rPr>
              <a:t>F1 </a:t>
            </a:r>
            <a:r>
              <a:rPr sz="800" spc="-80" dirty="0">
                <a:latin typeface="함초롬돋움"/>
                <a:cs typeface="함초롬돋움"/>
              </a:rPr>
              <a:t>및 </a:t>
            </a:r>
            <a:r>
              <a:rPr sz="800" dirty="0">
                <a:latin typeface="함초롬돋움"/>
                <a:cs typeface="함초롬돋움"/>
              </a:rPr>
              <a:t>F2</a:t>
            </a:r>
            <a:r>
              <a:rPr sz="800" spc="-25" dirty="0">
                <a:latin typeface="함초롬돋움"/>
                <a:cs typeface="함초롬돋움"/>
              </a:rPr>
              <a:t>(왼쪽 </a:t>
            </a:r>
            <a:r>
              <a:rPr sz="800" spc="-80" dirty="0">
                <a:latin typeface="함초롬돋움"/>
                <a:cs typeface="함초롬돋움"/>
              </a:rPr>
              <a:t>및 </a:t>
            </a:r>
            <a:r>
              <a:rPr sz="800" spc="-10" dirty="0">
                <a:latin typeface="함초롬돋움"/>
                <a:cs typeface="함초롬돋움"/>
              </a:rPr>
              <a:t>오른쪽)</a:t>
            </a:r>
            <a:r>
              <a:rPr sz="800" spc="-45" dirty="0">
                <a:latin typeface="함초롬돋움"/>
                <a:cs typeface="함초롬돋움"/>
              </a:rPr>
              <a:t>의 </a:t>
            </a:r>
            <a:r>
              <a:rPr sz="800" spc="-30" dirty="0">
                <a:latin typeface="함초롬돋움"/>
                <a:cs typeface="함초롬돋움"/>
              </a:rPr>
              <a:t>의미를 </a:t>
            </a:r>
            <a:r>
              <a:rPr sz="800" spc="-10" dirty="0">
                <a:latin typeface="함초롬돋움"/>
                <a:cs typeface="함초롬돋움"/>
              </a:rPr>
              <a:t>표시합니다. </a:t>
            </a:r>
            <a:r>
              <a:rPr sz="800" spc="-40" dirty="0">
                <a:latin typeface="함초롬돋움"/>
                <a:cs typeface="함초롬돋움"/>
              </a:rPr>
              <a:t>아무것도 </a:t>
            </a:r>
            <a:r>
              <a:rPr sz="800" spc="-20" dirty="0">
                <a:latin typeface="함초롬돋움"/>
                <a:cs typeface="함초롬돋움"/>
              </a:rPr>
              <a:t>표시되지 </a:t>
            </a:r>
            <a:r>
              <a:rPr sz="800" spc="-50" dirty="0">
                <a:latin typeface="함초롬돋움"/>
                <a:cs typeface="함초롬돋움"/>
              </a:rPr>
              <a:t>않으면 </a:t>
            </a:r>
            <a:r>
              <a:rPr sz="800" spc="-35" dirty="0">
                <a:latin typeface="함초롬돋움"/>
                <a:cs typeface="함초롬돋움"/>
              </a:rPr>
              <a:t>해당 </a:t>
            </a:r>
            <a:r>
              <a:rPr sz="800" spc="-10" dirty="0">
                <a:latin typeface="함초롬돋움"/>
                <a:cs typeface="함초롬돋움"/>
              </a:rPr>
              <a:t>키의 </a:t>
            </a:r>
            <a:r>
              <a:rPr sz="800" spc="-35" dirty="0">
                <a:latin typeface="함초롬돋움"/>
                <a:cs typeface="함초롬돋움"/>
              </a:rPr>
              <a:t>기능이 </a:t>
            </a:r>
            <a:r>
              <a:rPr sz="800" spc="-25" dirty="0">
                <a:latin typeface="함초롬돋움"/>
                <a:cs typeface="함초롬돋움"/>
              </a:rPr>
              <a:t>없는 </a:t>
            </a:r>
            <a:r>
              <a:rPr sz="800" spc="-20" dirty="0">
                <a:latin typeface="함초롬돋움"/>
                <a:cs typeface="함초롬돋움"/>
              </a:rPr>
              <a:t>것입니다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저장소</a:t>
            </a:r>
            <a:r>
              <a:rPr sz="800" dirty="0">
                <a:latin typeface="함초롬돋움"/>
                <a:cs typeface="함초롬돋움"/>
              </a:rPr>
              <a:t>(SD/USB</a:t>
            </a:r>
            <a:r>
              <a:rPr sz="800" spc="-25" dirty="0">
                <a:latin typeface="함초롬돋움"/>
                <a:cs typeface="함초롬돋움"/>
              </a:rPr>
              <a:t>) 및 </a:t>
            </a:r>
            <a:r>
              <a:rPr sz="800" spc="-3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장치(배터리/플러그) </a:t>
            </a:r>
            <a:r>
              <a:rPr sz="800" spc="-30" dirty="0">
                <a:latin typeface="함초롬돋움"/>
                <a:cs typeface="함초롬돋움"/>
              </a:rPr>
              <a:t>아이콘을 </a:t>
            </a:r>
            <a:r>
              <a:rPr sz="800" spc="-10" dirty="0">
                <a:latin typeface="함초롬돋움"/>
                <a:cs typeface="함초롬돋움"/>
              </a:rPr>
              <a:t>표시합니다.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7298" y="3883050"/>
            <a:ext cx="158432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아이콘 </a:t>
            </a:r>
            <a:r>
              <a:rPr sz="900" b="1" spc="-10" dirty="0">
                <a:latin typeface="함초롬돋움"/>
                <a:cs typeface="함초롬돋움"/>
              </a:rPr>
              <a:t>개요</a:t>
            </a:r>
            <a:endParaRPr sz="9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함초롬돋움"/>
              <a:cs typeface="함초롬돋움"/>
            </a:endParaRPr>
          </a:p>
          <a:p>
            <a:pPr marL="62865">
              <a:lnSpc>
                <a:spcPct val="100000"/>
              </a:lnSpc>
              <a:tabLst>
                <a:tab pos="422909" algn="l"/>
                <a:tab pos="1143000" algn="l"/>
              </a:tabLst>
            </a:pPr>
            <a:r>
              <a:rPr sz="800" b="1" spc="-20" dirty="0">
                <a:latin typeface="함초롬돋움"/>
                <a:cs typeface="함초롬돋움"/>
              </a:rPr>
              <a:t>아이콘 </a:t>
            </a:r>
            <a:r>
              <a:rPr sz="800" b="1" spc="-10" dirty="0">
                <a:latin typeface="함초롬돋움"/>
                <a:cs typeface="함초롬돋움"/>
              </a:rPr>
              <a:t>설명 기능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99998" y="4368863"/>
            <a:ext cx="3960495" cy="3175"/>
            <a:chOff x="899998" y="4368863"/>
            <a:chExt cx="3960495" cy="3175"/>
          </a:xfrm>
        </p:grpSpPr>
        <p:sp>
          <p:nvSpPr>
            <p:cNvPr id="71" name="object 71"/>
            <p:cNvSpPr/>
            <p:nvPr/>
          </p:nvSpPr>
          <p:spPr>
            <a:xfrm>
              <a:off x="899998" y="437045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59992" y="437045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79980" y="4370451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99998" y="437045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59992" y="437045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79980" y="4370451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899998" y="4683747"/>
            <a:ext cx="3960495" cy="3175"/>
            <a:chOff x="899998" y="4683747"/>
            <a:chExt cx="3960495" cy="3175"/>
          </a:xfrm>
        </p:grpSpPr>
        <p:sp>
          <p:nvSpPr>
            <p:cNvPr id="78" name="object 78"/>
            <p:cNvSpPr/>
            <p:nvPr/>
          </p:nvSpPr>
          <p:spPr>
            <a:xfrm>
              <a:off x="899998" y="4685334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59992" y="468533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79980" y="46853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9998" y="4685334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59992" y="468533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9980" y="46853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953606" y="4430777"/>
            <a:ext cx="344170" cy="191135"/>
            <a:chOff x="953606" y="4430777"/>
            <a:chExt cx="344170" cy="191135"/>
          </a:xfrm>
        </p:grpSpPr>
        <p:sp>
          <p:nvSpPr>
            <p:cNvPr id="85" name="object 85"/>
            <p:cNvSpPr/>
            <p:nvPr/>
          </p:nvSpPr>
          <p:spPr>
            <a:xfrm>
              <a:off x="966432" y="4443604"/>
              <a:ext cx="318770" cy="165735"/>
            </a:xfrm>
            <a:custGeom>
              <a:avLst/>
              <a:gdLst/>
              <a:ahLst/>
              <a:cxnLst/>
              <a:rect l="l" t="t" r="r" b="b"/>
              <a:pathLst>
                <a:path w="318769" h="165735">
                  <a:moveTo>
                    <a:pt x="266527" y="165345"/>
                  </a:moveTo>
                  <a:lnTo>
                    <a:pt x="51824" y="165345"/>
                  </a:lnTo>
                  <a:lnTo>
                    <a:pt x="30713" y="161585"/>
                  </a:lnTo>
                  <a:lnTo>
                    <a:pt x="14344" y="151001"/>
                  </a:lnTo>
                  <a:lnTo>
                    <a:pt x="3759" y="134632"/>
                  </a:lnTo>
                  <a:lnTo>
                    <a:pt x="0" y="113520"/>
                  </a:lnTo>
                  <a:lnTo>
                    <a:pt x="0" y="51824"/>
                  </a:lnTo>
                  <a:lnTo>
                    <a:pt x="3759" y="30713"/>
                  </a:lnTo>
                  <a:lnTo>
                    <a:pt x="14344" y="14344"/>
                  </a:lnTo>
                  <a:lnTo>
                    <a:pt x="30713" y="3759"/>
                  </a:lnTo>
                  <a:lnTo>
                    <a:pt x="51824" y="0"/>
                  </a:lnTo>
                  <a:lnTo>
                    <a:pt x="266527" y="0"/>
                  </a:lnTo>
                  <a:lnTo>
                    <a:pt x="287638" y="3759"/>
                  </a:lnTo>
                  <a:lnTo>
                    <a:pt x="304007" y="14344"/>
                  </a:lnTo>
                  <a:lnTo>
                    <a:pt x="314592" y="30713"/>
                  </a:lnTo>
                  <a:lnTo>
                    <a:pt x="318351" y="51824"/>
                  </a:lnTo>
                  <a:lnTo>
                    <a:pt x="318351" y="113520"/>
                  </a:lnTo>
                  <a:lnTo>
                    <a:pt x="314592" y="134632"/>
                  </a:lnTo>
                  <a:lnTo>
                    <a:pt x="304007" y="151001"/>
                  </a:lnTo>
                  <a:lnTo>
                    <a:pt x="287638" y="161585"/>
                  </a:lnTo>
                  <a:lnTo>
                    <a:pt x="266527" y="16534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66432" y="4443604"/>
              <a:ext cx="318770" cy="165735"/>
            </a:xfrm>
            <a:custGeom>
              <a:avLst/>
              <a:gdLst/>
              <a:ahLst/>
              <a:cxnLst/>
              <a:rect l="l" t="t" r="r" b="b"/>
              <a:pathLst>
                <a:path w="318769" h="165735">
                  <a:moveTo>
                    <a:pt x="266527" y="165345"/>
                  </a:moveTo>
                  <a:lnTo>
                    <a:pt x="51824" y="165345"/>
                  </a:lnTo>
                  <a:lnTo>
                    <a:pt x="30713" y="161585"/>
                  </a:lnTo>
                  <a:lnTo>
                    <a:pt x="14344" y="151001"/>
                  </a:lnTo>
                  <a:lnTo>
                    <a:pt x="3759" y="134632"/>
                  </a:lnTo>
                  <a:lnTo>
                    <a:pt x="0" y="113520"/>
                  </a:lnTo>
                  <a:lnTo>
                    <a:pt x="0" y="51824"/>
                  </a:lnTo>
                  <a:lnTo>
                    <a:pt x="3759" y="30713"/>
                  </a:lnTo>
                  <a:lnTo>
                    <a:pt x="14344" y="14344"/>
                  </a:lnTo>
                  <a:lnTo>
                    <a:pt x="30713" y="3759"/>
                  </a:lnTo>
                  <a:lnTo>
                    <a:pt x="51824" y="0"/>
                  </a:lnTo>
                  <a:lnTo>
                    <a:pt x="266527" y="0"/>
                  </a:lnTo>
                  <a:lnTo>
                    <a:pt x="287638" y="3759"/>
                  </a:lnTo>
                  <a:lnTo>
                    <a:pt x="304007" y="14344"/>
                  </a:lnTo>
                  <a:lnTo>
                    <a:pt x="314592" y="30713"/>
                  </a:lnTo>
                  <a:lnTo>
                    <a:pt x="318351" y="51824"/>
                  </a:lnTo>
                  <a:lnTo>
                    <a:pt x="318351" y="113520"/>
                  </a:lnTo>
                  <a:lnTo>
                    <a:pt x="314592" y="134632"/>
                  </a:lnTo>
                  <a:lnTo>
                    <a:pt x="304007" y="151001"/>
                  </a:lnTo>
                  <a:lnTo>
                    <a:pt x="287638" y="161585"/>
                  </a:lnTo>
                  <a:lnTo>
                    <a:pt x="266527" y="165345"/>
                  </a:lnTo>
                  <a:close/>
                </a:path>
              </a:pathLst>
            </a:custGeom>
            <a:ln w="2565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45509" y="4445681"/>
            <a:ext cx="16954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-25" dirty="0">
                <a:solidFill>
                  <a:srgbClr val="030405"/>
                </a:solidFill>
                <a:latin typeface="함초롬돋움"/>
                <a:cs typeface="함초롬돋움"/>
              </a:rPr>
              <a:t>SD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97686" y="4381055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20" dirty="0">
                <a:latin typeface="함초롬돋움"/>
                <a:cs typeface="함초롬돋움"/>
              </a:rPr>
              <a:t>카드*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017674" y="4381055"/>
            <a:ext cx="2310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40" dirty="0">
                <a:latin typeface="함초롬돋움"/>
                <a:cs typeface="함초롬돋움"/>
              </a:rPr>
              <a:t>카드가 </a:t>
            </a:r>
            <a:r>
              <a:rPr sz="800" spc="-10" dirty="0">
                <a:latin typeface="함초롬돋움"/>
                <a:cs typeface="함초롬돋움"/>
              </a:rPr>
              <a:t>시스템에서 </a:t>
            </a:r>
            <a:r>
              <a:rPr sz="800" spc="-25" dirty="0">
                <a:latin typeface="함초롬돋움"/>
                <a:cs typeface="함초롬돋움"/>
              </a:rPr>
              <a:t>인식되었음을 </a:t>
            </a:r>
            <a:r>
              <a:rPr sz="800" spc="-10" dirty="0">
                <a:latin typeface="함초롬돋움"/>
                <a:cs typeface="함초롬돋움"/>
              </a:rPr>
              <a:t>표시합니다.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899998" y="4998631"/>
            <a:ext cx="3960495" cy="3175"/>
            <a:chOff x="899998" y="4998631"/>
            <a:chExt cx="3960495" cy="3175"/>
          </a:xfrm>
        </p:grpSpPr>
        <p:sp>
          <p:nvSpPr>
            <p:cNvPr id="91" name="object 91"/>
            <p:cNvSpPr/>
            <p:nvPr/>
          </p:nvSpPr>
          <p:spPr>
            <a:xfrm>
              <a:off x="899998" y="500021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59992" y="500021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979980" y="500021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9998" y="5000218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59992" y="500021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79980" y="500021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953606" y="4745661"/>
            <a:ext cx="344170" cy="191135"/>
            <a:chOff x="953606" y="4745661"/>
            <a:chExt cx="344170" cy="191135"/>
          </a:xfrm>
        </p:grpSpPr>
        <p:sp>
          <p:nvSpPr>
            <p:cNvPr id="98" name="object 98"/>
            <p:cNvSpPr/>
            <p:nvPr/>
          </p:nvSpPr>
          <p:spPr>
            <a:xfrm>
              <a:off x="966432" y="4758488"/>
              <a:ext cx="318770" cy="165735"/>
            </a:xfrm>
            <a:custGeom>
              <a:avLst/>
              <a:gdLst/>
              <a:ahLst/>
              <a:cxnLst/>
              <a:rect l="l" t="t" r="r" b="b"/>
              <a:pathLst>
                <a:path w="318769" h="165735">
                  <a:moveTo>
                    <a:pt x="266527" y="165345"/>
                  </a:moveTo>
                  <a:lnTo>
                    <a:pt x="51824" y="165345"/>
                  </a:lnTo>
                  <a:lnTo>
                    <a:pt x="30713" y="161585"/>
                  </a:lnTo>
                  <a:lnTo>
                    <a:pt x="14344" y="151001"/>
                  </a:lnTo>
                  <a:lnTo>
                    <a:pt x="3759" y="134632"/>
                  </a:lnTo>
                  <a:lnTo>
                    <a:pt x="0" y="113520"/>
                  </a:lnTo>
                  <a:lnTo>
                    <a:pt x="0" y="51824"/>
                  </a:lnTo>
                  <a:lnTo>
                    <a:pt x="3759" y="30713"/>
                  </a:lnTo>
                  <a:lnTo>
                    <a:pt x="14344" y="14344"/>
                  </a:lnTo>
                  <a:lnTo>
                    <a:pt x="30713" y="3759"/>
                  </a:lnTo>
                  <a:lnTo>
                    <a:pt x="51824" y="0"/>
                  </a:lnTo>
                  <a:lnTo>
                    <a:pt x="266527" y="0"/>
                  </a:lnTo>
                  <a:lnTo>
                    <a:pt x="287638" y="3759"/>
                  </a:lnTo>
                  <a:lnTo>
                    <a:pt x="304007" y="14344"/>
                  </a:lnTo>
                  <a:lnTo>
                    <a:pt x="314592" y="30713"/>
                  </a:lnTo>
                  <a:lnTo>
                    <a:pt x="318351" y="51824"/>
                  </a:lnTo>
                  <a:lnTo>
                    <a:pt x="318351" y="113520"/>
                  </a:lnTo>
                  <a:lnTo>
                    <a:pt x="314592" y="134632"/>
                  </a:lnTo>
                  <a:lnTo>
                    <a:pt x="304007" y="151001"/>
                  </a:lnTo>
                  <a:lnTo>
                    <a:pt x="287638" y="161585"/>
                  </a:lnTo>
                  <a:lnTo>
                    <a:pt x="266527" y="16534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66432" y="4758488"/>
              <a:ext cx="318770" cy="165735"/>
            </a:xfrm>
            <a:custGeom>
              <a:avLst/>
              <a:gdLst/>
              <a:ahLst/>
              <a:cxnLst/>
              <a:rect l="l" t="t" r="r" b="b"/>
              <a:pathLst>
                <a:path w="318769" h="165735">
                  <a:moveTo>
                    <a:pt x="266527" y="165345"/>
                  </a:moveTo>
                  <a:lnTo>
                    <a:pt x="51824" y="165345"/>
                  </a:lnTo>
                  <a:lnTo>
                    <a:pt x="30713" y="161585"/>
                  </a:lnTo>
                  <a:lnTo>
                    <a:pt x="14344" y="151001"/>
                  </a:lnTo>
                  <a:lnTo>
                    <a:pt x="3759" y="134632"/>
                  </a:lnTo>
                  <a:lnTo>
                    <a:pt x="0" y="113520"/>
                  </a:lnTo>
                  <a:lnTo>
                    <a:pt x="0" y="51824"/>
                  </a:lnTo>
                  <a:lnTo>
                    <a:pt x="3759" y="30713"/>
                  </a:lnTo>
                  <a:lnTo>
                    <a:pt x="14344" y="14344"/>
                  </a:lnTo>
                  <a:lnTo>
                    <a:pt x="30713" y="3759"/>
                  </a:lnTo>
                  <a:lnTo>
                    <a:pt x="51824" y="0"/>
                  </a:lnTo>
                  <a:lnTo>
                    <a:pt x="266527" y="0"/>
                  </a:lnTo>
                  <a:lnTo>
                    <a:pt x="287638" y="3759"/>
                  </a:lnTo>
                  <a:lnTo>
                    <a:pt x="304007" y="14344"/>
                  </a:lnTo>
                  <a:lnTo>
                    <a:pt x="314592" y="30713"/>
                  </a:lnTo>
                  <a:lnTo>
                    <a:pt x="318351" y="51824"/>
                  </a:lnTo>
                  <a:lnTo>
                    <a:pt x="318351" y="113520"/>
                  </a:lnTo>
                  <a:lnTo>
                    <a:pt x="314592" y="134632"/>
                  </a:lnTo>
                  <a:lnTo>
                    <a:pt x="304007" y="151001"/>
                  </a:lnTo>
                  <a:lnTo>
                    <a:pt x="287638" y="161585"/>
                  </a:lnTo>
                  <a:lnTo>
                    <a:pt x="266527" y="165345"/>
                  </a:lnTo>
                  <a:close/>
                </a:path>
              </a:pathLst>
            </a:custGeom>
            <a:ln w="2565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76771" y="4693890"/>
            <a:ext cx="86868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00" baseline="-41666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r>
              <a:rPr sz="1200" spc="727" baseline="-41666" dirty="0">
                <a:solidFill>
                  <a:srgbClr val="040506"/>
                </a:solidFill>
                <a:latin typeface="함초롬돋움"/>
                <a:cs typeface="함초롬돋움"/>
              </a:rPr>
              <a:t>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10" dirty="0">
                <a:latin typeface="함초롬돋움"/>
                <a:cs typeface="함초롬돋움"/>
              </a:rPr>
              <a:t>드라이브*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17674" y="4695939"/>
            <a:ext cx="2400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40" dirty="0">
                <a:latin typeface="함초롬돋움"/>
                <a:cs typeface="함초롬돋움"/>
              </a:rPr>
              <a:t>드라이브가 </a:t>
            </a:r>
            <a:r>
              <a:rPr sz="800" spc="-10" dirty="0">
                <a:latin typeface="함초롬돋움"/>
                <a:cs typeface="함초롬돋움"/>
              </a:rPr>
              <a:t>시스템에서 </a:t>
            </a:r>
            <a:r>
              <a:rPr sz="800" spc="-25" dirty="0">
                <a:latin typeface="함초롬돋움"/>
                <a:cs typeface="함초롬돋움"/>
              </a:rPr>
              <a:t>인식되었음을 </a:t>
            </a:r>
            <a:r>
              <a:rPr sz="800" spc="-10" dirty="0">
                <a:latin typeface="함초롬돋움"/>
                <a:cs typeface="함초롬돋움"/>
              </a:rPr>
              <a:t>표시합니다.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899998" y="5313515"/>
            <a:ext cx="3960495" cy="3175"/>
            <a:chOff x="899998" y="5313515"/>
            <a:chExt cx="3960495" cy="3175"/>
          </a:xfrm>
        </p:grpSpPr>
        <p:sp>
          <p:nvSpPr>
            <p:cNvPr id="103" name="object 103"/>
            <p:cNvSpPr/>
            <p:nvPr/>
          </p:nvSpPr>
          <p:spPr>
            <a:xfrm>
              <a:off x="899998" y="531510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59992" y="531510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79980" y="531510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9998" y="531510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59992" y="531510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79980" y="531510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957447" y="5094001"/>
            <a:ext cx="335280" cy="124460"/>
            <a:chOff x="957447" y="5094001"/>
            <a:chExt cx="335280" cy="124460"/>
          </a:xfrm>
        </p:grpSpPr>
        <p:sp>
          <p:nvSpPr>
            <p:cNvPr id="110" name="object 110"/>
            <p:cNvSpPr/>
            <p:nvPr/>
          </p:nvSpPr>
          <p:spPr>
            <a:xfrm>
              <a:off x="997280" y="5105453"/>
              <a:ext cx="283845" cy="101600"/>
            </a:xfrm>
            <a:custGeom>
              <a:avLst/>
              <a:gdLst/>
              <a:ahLst/>
              <a:cxnLst/>
              <a:rect l="l" t="t" r="r" b="b"/>
              <a:pathLst>
                <a:path w="283844" h="101600">
                  <a:moveTo>
                    <a:pt x="283802" y="101181"/>
                  </a:moveTo>
                  <a:lnTo>
                    <a:pt x="0" y="101181"/>
                  </a:lnTo>
                  <a:lnTo>
                    <a:pt x="0" y="0"/>
                  </a:lnTo>
                  <a:lnTo>
                    <a:pt x="283802" y="0"/>
                  </a:lnTo>
                  <a:lnTo>
                    <a:pt x="283802" y="10118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97280" y="5105453"/>
              <a:ext cx="283845" cy="101600"/>
            </a:xfrm>
            <a:custGeom>
              <a:avLst/>
              <a:gdLst/>
              <a:ahLst/>
              <a:cxnLst/>
              <a:rect l="l" t="t" r="r" b="b"/>
              <a:pathLst>
                <a:path w="283844" h="101600">
                  <a:moveTo>
                    <a:pt x="0" y="0"/>
                  </a:moveTo>
                  <a:lnTo>
                    <a:pt x="283802" y="0"/>
                  </a:lnTo>
                  <a:lnTo>
                    <a:pt x="283802" y="101181"/>
                  </a:lnTo>
                  <a:lnTo>
                    <a:pt x="0" y="101181"/>
                  </a:lnTo>
                  <a:lnTo>
                    <a:pt x="0" y="0"/>
                  </a:lnTo>
                  <a:close/>
                </a:path>
              </a:pathLst>
            </a:custGeom>
            <a:ln w="22905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68900" y="514247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508" y="18508"/>
                  </a:moveTo>
                  <a:lnTo>
                    <a:pt x="0" y="18508"/>
                  </a:lnTo>
                  <a:lnTo>
                    <a:pt x="0" y="0"/>
                  </a:lnTo>
                  <a:lnTo>
                    <a:pt x="18508" y="0"/>
                  </a:lnTo>
                  <a:lnTo>
                    <a:pt x="18508" y="1850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68900" y="514247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0"/>
                  </a:moveTo>
                  <a:lnTo>
                    <a:pt x="18508" y="0"/>
                  </a:lnTo>
                  <a:lnTo>
                    <a:pt x="18508" y="18508"/>
                  </a:lnTo>
                  <a:lnTo>
                    <a:pt x="0" y="18508"/>
                  </a:lnTo>
                  <a:lnTo>
                    <a:pt x="0" y="0"/>
                  </a:lnTo>
                  <a:close/>
                </a:path>
              </a:pathLst>
            </a:custGeom>
            <a:ln w="22905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297686" y="5010823"/>
            <a:ext cx="346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배터리 </a:t>
            </a:r>
            <a:r>
              <a:rPr sz="800" spc="-10" dirty="0">
                <a:latin typeface="함초롬돋움"/>
                <a:cs typeface="함초롬돋움"/>
              </a:rPr>
              <a:t>전원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017674" y="5010823"/>
            <a:ext cx="2654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시스템이 </a:t>
            </a:r>
            <a:r>
              <a:rPr sz="800" spc="-40" dirty="0">
                <a:latin typeface="함초롬돋움"/>
                <a:cs typeface="함초롬돋움"/>
              </a:rPr>
              <a:t>배터리로 </a:t>
            </a:r>
            <a:r>
              <a:rPr sz="800" spc="-30" dirty="0">
                <a:latin typeface="함초롬돋움"/>
                <a:cs typeface="함초롬돋움"/>
              </a:rPr>
              <a:t>구동되고 </a:t>
            </a:r>
            <a:r>
              <a:rPr sz="800" spc="-50" dirty="0">
                <a:latin typeface="함초롬돋움"/>
                <a:cs typeface="함초롬돋움"/>
              </a:rPr>
              <a:t>있음을 </a:t>
            </a:r>
            <a:r>
              <a:rPr sz="800" spc="-20" dirty="0">
                <a:latin typeface="함초롬돋움"/>
                <a:cs typeface="함초롬돋움"/>
              </a:rPr>
              <a:t>표시하고 </a:t>
            </a:r>
            <a:r>
              <a:rPr sz="800" spc="-35" dirty="0">
                <a:latin typeface="함초롬돋움"/>
                <a:cs typeface="함초롬돋움"/>
              </a:rPr>
              <a:t>배터리 </a:t>
            </a:r>
            <a:r>
              <a:rPr sz="800" spc="-10" dirty="0">
                <a:latin typeface="함초롬돋움"/>
                <a:cs typeface="함초롬돋움"/>
              </a:rPr>
              <a:t>수명을 표시합니다.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899998" y="5767832"/>
            <a:ext cx="3960495" cy="3175"/>
            <a:chOff x="899998" y="5767832"/>
            <a:chExt cx="3960495" cy="3175"/>
          </a:xfrm>
        </p:grpSpPr>
        <p:sp>
          <p:nvSpPr>
            <p:cNvPr id="117" name="object 117"/>
            <p:cNvSpPr/>
            <p:nvPr/>
          </p:nvSpPr>
          <p:spPr>
            <a:xfrm>
              <a:off x="899998" y="576941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59992" y="576941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979980" y="576941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99998" y="576941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59992" y="576941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79980" y="576941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967870" y="5385988"/>
            <a:ext cx="315595" cy="309880"/>
            <a:chOff x="967870" y="5385988"/>
            <a:chExt cx="315595" cy="309880"/>
          </a:xfrm>
        </p:grpSpPr>
        <p:sp>
          <p:nvSpPr>
            <p:cNvPr id="124" name="object 124"/>
            <p:cNvSpPr/>
            <p:nvPr/>
          </p:nvSpPr>
          <p:spPr>
            <a:xfrm>
              <a:off x="983707" y="5401826"/>
              <a:ext cx="283845" cy="278130"/>
            </a:xfrm>
            <a:custGeom>
              <a:avLst/>
              <a:gdLst/>
              <a:ahLst/>
              <a:cxnLst/>
              <a:rect l="l" t="t" r="r" b="b"/>
              <a:pathLst>
                <a:path w="283844" h="278129">
                  <a:moveTo>
                    <a:pt x="265293" y="277632"/>
                  </a:moveTo>
                  <a:lnTo>
                    <a:pt x="30848" y="277632"/>
                  </a:lnTo>
                  <a:lnTo>
                    <a:pt x="18219" y="274547"/>
                  </a:lnTo>
                  <a:lnTo>
                    <a:pt x="8483" y="266835"/>
                  </a:lnTo>
                  <a:lnTo>
                    <a:pt x="2217" y="256810"/>
                  </a:lnTo>
                  <a:lnTo>
                    <a:pt x="0" y="246784"/>
                  </a:lnTo>
                  <a:lnTo>
                    <a:pt x="0" y="30848"/>
                  </a:lnTo>
                  <a:lnTo>
                    <a:pt x="3084" y="18219"/>
                  </a:lnTo>
                  <a:lnTo>
                    <a:pt x="10796" y="8483"/>
                  </a:lnTo>
                  <a:lnTo>
                    <a:pt x="20822" y="2217"/>
                  </a:lnTo>
                  <a:lnTo>
                    <a:pt x="30848" y="0"/>
                  </a:lnTo>
                  <a:lnTo>
                    <a:pt x="252954" y="0"/>
                  </a:lnTo>
                  <a:lnTo>
                    <a:pt x="265582" y="3084"/>
                  </a:lnTo>
                  <a:lnTo>
                    <a:pt x="275318" y="10796"/>
                  </a:lnTo>
                  <a:lnTo>
                    <a:pt x="281584" y="20822"/>
                  </a:lnTo>
                  <a:lnTo>
                    <a:pt x="283802" y="30848"/>
                  </a:lnTo>
                  <a:lnTo>
                    <a:pt x="283802" y="246784"/>
                  </a:lnTo>
                  <a:lnTo>
                    <a:pt x="283512" y="264618"/>
                  </a:lnTo>
                  <a:lnTo>
                    <a:pt x="281488" y="273776"/>
                  </a:lnTo>
                  <a:lnTo>
                    <a:pt x="275993" y="277150"/>
                  </a:lnTo>
                  <a:lnTo>
                    <a:pt x="265293" y="27763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83707" y="5401826"/>
              <a:ext cx="283845" cy="278130"/>
            </a:xfrm>
            <a:custGeom>
              <a:avLst/>
              <a:gdLst/>
              <a:ahLst/>
              <a:cxnLst/>
              <a:rect l="l" t="t" r="r" b="b"/>
              <a:pathLst>
                <a:path w="283844" h="278129">
                  <a:moveTo>
                    <a:pt x="265293" y="277632"/>
                  </a:moveTo>
                  <a:lnTo>
                    <a:pt x="30848" y="277632"/>
                  </a:lnTo>
                  <a:lnTo>
                    <a:pt x="18219" y="274547"/>
                  </a:lnTo>
                  <a:lnTo>
                    <a:pt x="8483" y="266835"/>
                  </a:lnTo>
                  <a:lnTo>
                    <a:pt x="2217" y="256810"/>
                  </a:lnTo>
                  <a:lnTo>
                    <a:pt x="0" y="246784"/>
                  </a:lnTo>
                  <a:lnTo>
                    <a:pt x="0" y="30848"/>
                  </a:lnTo>
                  <a:lnTo>
                    <a:pt x="3084" y="18219"/>
                  </a:lnTo>
                  <a:lnTo>
                    <a:pt x="10796" y="8483"/>
                  </a:lnTo>
                  <a:lnTo>
                    <a:pt x="20822" y="2217"/>
                  </a:lnTo>
                  <a:lnTo>
                    <a:pt x="30848" y="0"/>
                  </a:lnTo>
                  <a:lnTo>
                    <a:pt x="252954" y="0"/>
                  </a:lnTo>
                  <a:lnTo>
                    <a:pt x="265582" y="3084"/>
                  </a:lnTo>
                  <a:lnTo>
                    <a:pt x="275318" y="10796"/>
                  </a:lnTo>
                  <a:lnTo>
                    <a:pt x="281584" y="20822"/>
                  </a:lnTo>
                  <a:lnTo>
                    <a:pt x="283802" y="30848"/>
                  </a:lnTo>
                  <a:lnTo>
                    <a:pt x="283802" y="246784"/>
                  </a:lnTo>
                  <a:lnTo>
                    <a:pt x="283512" y="264618"/>
                  </a:lnTo>
                  <a:lnTo>
                    <a:pt x="281488" y="273776"/>
                  </a:lnTo>
                  <a:lnTo>
                    <a:pt x="275993" y="277150"/>
                  </a:lnTo>
                  <a:lnTo>
                    <a:pt x="265293" y="277632"/>
                  </a:lnTo>
                  <a:close/>
                </a:path>
              </a:pathLst>
            </a:custGeom>
            <a:ln w="31674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25608" y="555606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4035"/>
                  </a:lnTo>
                </a:path>
              </a:pathLst>
            </a:custGeom>
            <a:ln w="39454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13269" y="5432674"/>
              <a:ext cx="31115" cy="43815"/>
            </a:xfrm>
            <a:custGeom>
              <a:avLst/>
              <a:gdLst/>
              <a:ahLst/>
              <a:cxnLst/>
              <a:rect l="l" t="t" r="r" b="b"/>
              <a:pathLst>
                <a:path w="31115" h="43814">
                  <a:moveTo>
                    <a:pt x="0" y="0"/>
                  </a:moveTo>
                  <a:lnTo>
                    <a:pt x="0" y="43187"/>
                  </a:lnTo>
                </a:path>
                <a:path w="31115" h="43814">
                  <a:moveTo>
                    <a:pt x="30848" y="0"/>
                  </a:moveTo>
                  <a:lnTo>
                    <a:pt x="30848" y="43187"/>
                  </a:lnTo>
                </a:path>
              </a:pathLst>
            </a:custGeom>
            <a:ln w="9087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25608" y="5475861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0"/>
                  </a:moveTo>
                  <a:lnTo>
                    <a:pt x="0" y="80204"/>
                  </a:lnTo>
                </a:path>
              </a:pathLst>
            </a:custGeom>
            <a:ln w="83110">
              <a:solidFill>
                <a:srgbClr val="1E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1297686" y="5325707"/>
            <a:ext cx="578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플러그 </a:t>
            </a:r>
            <a:r>
              <a:rPr sz="800" spc="-10" dirty="0">
                <a:latin typeface="함초롬돋움"/>
                <a:cs typeface="함초롬돋움"/>
              </a:rPr>
              <a:t>기호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017674" y="5325707"/>
            <a:ext cx="2310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시스템이 </a:t>
            </a:r>
            <a:r>
              <a:rPr sz="800" spc="-40" dirty="0">
                <a:latin typeface="함초롬돋움"/>
                <a:cs typeface="함초롬돋움"/>
              </a:rPr>
              <a:t>주 </a:t>
            </a:r>
            <a:r>
              <a:rPr sz="800" spc="-10" dirty="0">
                <a:latin typeface="함초롬돋움"/>
                <a:cs typeface="함초롬돋움"/>
              </a:rPr>
              <a:t>어댑터로 </a:t>
            </a:r>
            <a:r>
              <a:rPr sz="800" spc="-30" dirty="0">
                <a:latin typeface="함초롬돋움"/>
                <a:cs typeface="함초롬돋움"/>
              </a:rPr>
              <a:t>전원이 </a:t>
            </a:r>
            <a:r>
              <a:rPr sz="800" spc="-20" dirty="0">
                <a:latin typeface="함초롬돋움"/>
                <a:cs typeface="함초롬돋움"/>
              </a:rPr>
              <a:t>공급되는 </a:t>
            </a:r>
            <a:r>
              <a:rPr sz="800" spc="-50" dirty="0">
                <a:latin typeface="함초롬돋움"/>
                <a:cs typeface="함초롬돋움"/>
              </a:rPr>
              <a:t>것을</a:t>
            </a:r>
            <a:r>
              <a:rPr sz="800" spc="-10" dirty="0">
                <a:latin typeface="함초롬돋움"/>
                <a:cs typeface="함초롬돋움"/>
              </a:rPr>
              <a:t> 표시합니다.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899998" y="6068834"/>
            <a:ext cx="3960495" cy="3175"/>
            <a:chOff x="899998" y="6068834"/>
            <a:chExt cx="3960495" cy="3175"/>
          </a:xfrm>
        </p:grpSpPr>
        <p:sp>
          <p:nvSpPr>
            <p:cNvPr id="132" name="object 132"/>
            <p:cNvSpPr/>
            <p:nvPr/>
          </p:nvSpPr>
          <p:spPr>
            <a:xfrm>
              <a:off x="899998" y="607042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4">
                  <a:moveTo>
                    <a:pt x="359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59992" y="607042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79980" y="607042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937691" y="5780024"/>
            <a:ext cx="35801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*아이콘이 </a:t>
            </a:r>
            <a:r>
              <a:rPr sz="800" spc="-20" dirty="0">
                <a:latin typeface="함초롬돋움"/>
                <a:cs typeface="함초롬돋움"/>
              </a:rPr>
              <a:t>희미해지면 </a:t>
            </a:r>
            <a:r>
              <a:rPr sz="800" spc="-10" dirty="0">
                <a:latin typeface="함초롬돋움"/>
                <a:cs typeface="함초롬돋움"/>
              </a:rPr>
              <a:t>시스템에서 </a:t>
            </a:r>
            <a:r>
              <a:rPr sz="800" spc="-30" dirty="0">
                <a:latin typeface="함초롬돋움"/>
                <a:cs typeface="함초롬돋움"/>
              </a:rPr>
              <a:t>구성 </a:t>
            </a:r>
            <a:r>
              <a:rPr sz="800" spc="-25" dirty="0">
                <a:latin typeface="함초롬돋움"/>
                <a:cs typeface="함초롬돋움"/>
              </a:rPr>
              <a:t>요소를 인식하지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55" dirty="0">
                <a:latin typeface="함초롬돋움"/>
                <a:cs typeface="함초롬돋움"/>
              </a:rPr>
              <a:t>못하거나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연결되지 </a:t>
            </a:r>
            <a:r>
              <a:rPr sz="800" spc="-45" dirty="0">
                <a:latin typeface="함초롬돋움"/>
                <a:cs typeface="함초롬돋움"/>
              </a:rPr>
              <a:t>않은 </a:t>
            </a:r>
            <a:r>
              <a:rPr sz="800" spc="-20" dirty="0">
                <a:latin typeface="함초롬돋움"/>
                <a:cs typeface="함초롬돋움"/>
              </a:rPr>
              <a:t>것입니다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689445"/>
            <a:ext cx="900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4.4 기본 </a:t>
            </a:r>
            <a:r>
              <a:rPr sz="1000" b="1" spc="-20" dirty="0">
                <a:latin typeface="함초롬돋움"/>
                <a:cs typeface="함초롬돋움"/>
              </a:rPr>
              <a:t>메뉴</a:t>
            </a:r>
            <a:endParaRPr sz="10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8203" y="1118365"/>
            <a:ext cx="1316990" cy="104139"/>
          </a:xfrm>
          <a:custGeom>
            <a:avLst/>
            <a:gdLst/>
            <a:ahLst/>
            <a:cxnLst/>
            <a:rect l="l" t="t" r="r" b="b"/>
            <a:pathLst>
              <a:path w="1316989" h="104140">
                <a:moveTo>
                  <a:pt x="1316575" y="103648"/>
                </a:moveTo>
                <a:lnTo>
                  <a:pt x="0" y="103648"/>
                </a:lnTo>
                <a:lnTo>
                  <a:pt x="0" y="0"/>
                </a:lnTo>
                <a:lnTo>
                  <a:pt x="1316575" y="0"/>
                </a:lnTo>
                <a:lnTo>
                  <a:pt x="1316575" y="103648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3782" y="1648948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8012" y="0"/>
                </a:lnTo>
              </a:path>
            </a:pathLst>
          </a:custGeom>
          <a:ln w="6169">
            <a:solidFill>
              <a:srgbClr val="1D1E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9947" y="984175"/>
            <a:ext cx="39497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메인 </a:t>
            </a:r>
            <a:r>
              <a:rPr sz="550" spc="-20" dirty="0">
                <a:solidFill>
                  <a:srgbClr val="040506"/>
                </a:solidFill>
                <a:latin typeface="함초롬돋움"/>
                <a:cs typeface="함초롬돋움"/>
              </a:rPr>
              <a:t>메뉴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203" y="1118365"/>
            <a:ext cx="1316990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815"/>
              </a:lnSpc>
            </a:pP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</a:t>
            </a:r>
            <a:r>
              <a:rPr sz="700" spc="-20" dirty="0">
                <a:solidFill>
                  <a:srgbClr val="040506"/>
                </a:solidFill>
                <a:latin typeface="함초롬돋움"/>
                <a:cs typeface="함초롬돋움"/>
              </a:rPr>
              <a:t>시작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0318" y="1211258"/>
            <a:ext cx="848994" cy="4337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3175">
              <a:lnSpc>
                <a:spcPct val="93400"/>
              </a:lnSpc>
              <a:spcBef>
                <a:spcPts val="165"/>
              </a:spcBef>
            </a:pPr>
            <a:r>
              <a:rPr sz="700" spc="-35" dirty="0">
                <a:solidFill>
                  <a:srgbClr val="040506"/>
                </a:solidFill>
                <a:latin typeface="함초롬돋움"/>
                <a:cs typeface="함초롬돋움"/>
              </a:rPr>
              <a:t>현재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값 </a:t>
            </a:r>
            <a:r>
              <a:rPr sz="700" dirty="0">
                <a:solidFill>
                  <a:srgbClr val="040506"/>
                </a:solidFill>
                <a:latin typeface="함초롬돋움"/>
                <a:cs typeface="함초롬돋움"/>
              </a:rPr>
              <a:t>표시 </a:t>
            </a:r>
            <a:r>
              <a:rPr sz="700" spc="-25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</a:t>
            </a:r>
            <a:r>
              <a:rPr sz="700" dirty="0">
                <a:solidFill>
                  <a:srgbClr val="040506"/>
                </a:solidFill>
                <a:latin typeface="함초롬돋움"/>
                <a:cs typeface="함초롬돋움"/>
              </a:rPr>
              <a:t>표시 </a:t>
            </a:r>
            <a:r>
              <a:rPr sz="700" spc="-25" dirty="0">
                <a:solidFill>
                  <a:srgbClr val="040506"/>
                </a:solidFill>
                <a:latin typeface="함초롬돋움"/>
                <a:cs typeface="함초롬돋움"/>
              </a:rPr>
              <a:t>테스트 </a:t>
            </a:r>
            <a:r>
              <a:rPr sz="700" spc="-10" dirty="0">
                <a:solidFill>
                  <a:srgbClr val="040506"/>
                </a:solidFill>
                <a:latin typeface="함초롬돋움"/>
                <a:cs typeface="함초롬돋움"/>
              </a:rPr>
              <a:t>시리즈 내보내기 옵션</a:t>
            </a:r>
            <a:endParaRPr sz="7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5349" y="1151680"/>
            <a:ext cx="1219200" cy="45720"/>
            <a:chOff x="715349" y="1151680"/>
            <a:chExt cx="1219200" cy="45720"/>
          </a:xfrm>
        </p:grpSpPr>
        <p:sp>
          <p:nvSpPr>
            <p:cNvPr id="26" name="object 26"/>
            <p:cNvSpPr/>
            <p:nvPr/>
          </p:nvSpPr>
          <p:spPr>
            <a:xfrm>
              <a:off x="715349" y="1160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407" y="17274"/>
                  </a:moveTo>
                  <a:lnTo>
                    <a:pt x="3867" y="17274"/>
                  </a:lnTo>
                  <a:lnTo>
                    <a:pt x="0" y="13407"/>
                  </a:lnTo>
                  <a:lnTo>
                    <a:pt x="0" y="3867"/>
                  </a:lnTo>
                  <a:lnTo>
                    <a:pt x="3867" y="0"/>
                  </a:lnTo>
                  <a:lnTo>
                    <a:pt x="13407" y="0"/>
                  </a:lnTo>
                  <a:lnTo>
                    <a:pt x="17274" y="3867"/>
                  </a:lnTo>
                  <a:lnTo>
                    <a:pt x="17274" y="8637"/>
                  </a:lnTo>
                  <a:lnTo>
                    <a:pt x="17274" y="13407"/>
                  </a:lnTo>
                  <a:lnTo>
                    <a:pt x="13407" y="17274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7429" y="1151680"/>
              <a:ext cx="37465" cy="45720"/>
            </a:xfrm>
            <a:custGeom>
              <a:avLst/>
              <a:gdLst/>
              <a:ahLst/>
              <a:cxnLst/>
              <a:rect l="l" t="t" r="r" b="b"/>
              <a:pathLst>
                <a:path w="37464" h="45719">
                  <a:moveTo>
                    <a:pt x="0" y="45654"/>
                  </a:moveTo>
                  <a:lnTo>
                    <a:pt x="0" y="0"/>
                  </a:lnTo>
                  <a:lnTo>
                    <a:pt x="37017" y="22210"/>
                  </a:lnTo>
                  <a:lnTo>
                    <a:pt x="0" y="45654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894961" y="1271370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4" h="45719">
                <a:moveTo>
                  <a:pt x="0" y="45654"/>
                </a:moveTo>
                <a:lnTo>
                  <a:pt x="0" y="0"/>
                </a:lnTo>
                <a:lnTo>
                  <a:pt x="35783" y="22210"/>
                </a:lnTo>
                <a:lnTo>
                  <a:pt x="0" y="45654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4961" y="1366382"/>
            <a:ext cx="36195" cy="40005"/>
          </a:xfrm>
          <a:custGeom>
            <a:avLst/>
            <a:gdLst/>
            <a:ahLst/>
            <a:cxnLst/>
            <a:rect l="l" t="t" r="r" b="b"/>
            <a:pathLst>
              <a:path w="36194" h="40005">
                <a:moveTo>
                  <a:pt x="0" y="39485"/>
                </a:moveTo>
                <a:lnTo>
                  <a:pt x="0" y="0"/>
                </a:lnTo>
                <a:lnTo>
                  <a:pt x="35783" y="22210"/>
                </a:lnTo>
                <a:lnTo>
                  <a:pt x="0" y="39485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4961" y="1458925"/>
            <a:ext cx="42545" cy="48260"/>
          </a:xfrm>
          <a:custGeom>
            <a:avLst/>
            <a:gdLst/>
            <a:ahLst/>
            <a:cxnLst/>
            <a:rect l="l" t="t" r="r" b="b"/>
            <a:pathLst>
              <a:path w="42544" h="48259">
                <a:moveTo>
                  <a:pt x="0" y="48122"/>
                </a:moveTo>
                <a:lnTo>
                  <a:pt x="0" y="0"/>
                </a:lnTo>
                <a:lnTo>
                  <a:pt x="41952" y="27146"/>
                </a:lnTo>
                <a:lnTo>
                  <a:pt x="0" y="48122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15349" y="1562574"/>
            <a:ext cx="1215390" cy="187960"/>
            <a:chOff x="715349" y="1562574"/>
            <a:chExt cx="1215390" cy="187960"/>
          </a:xfrm>
        </p:grpSpPr>
        <p:sp>
          <p:nvSpPr>
            <p:cNvPr id="32" name="object 32"/>
            <p:cNvSpPr/>
            <p:nvPr/>
          </p:nvSpPr>
          <p:spPr>
            <a:xfrm>
              <a:off x="1894961" y="1562574"/>
              <a:ext cx="36195" cy="44450"/>
            </a:xfrm>
            <a:custGeom>
              <a:avLst/>
              <a:gdLst/>
              <a:ahLst/>
              <a:cxnLst/>
              <a:rect l="l" t="t" r="r" b="b"/>
              <a:pathLst>
                <a:path w="36194" h="44450">
                  <a:moveTo>
                    <a:pt x="0" y="44420"/>
                  </a:moveTo>
                  <a:lnTo>
                    <a:pt x="0" y="0"/>
                  </a:lnTo>
                  <a:lnTo>
                    <a:pt x="35783" y="23444"/>
                  </a:lnTo>
                  <a:lnTo>
                    <a:pt x="0" y="44420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5349" y="156874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407" y="17274"/>
                  </a:moveTo>
                  <a:lnTo>
                    <a:pt x="3867" y="17274"/>
                  </a:lnTo>
                  <a:lnTo>
                    <a:pt x="0" y="13407"/>
                  </a:lnTo>
                  <a:lnTo>
                    <a:pt x="0" y="3867"/>
                  </a:lnTo>
                  <a:lnTo>
                    <a:pt x="3867" y="0"/>
                  </a:lnTo>
                  <a:lnTo>
                    <a:pt x="13407" y="0"/>
                  </a:lnTo>
                  <a:lnTo>
                    <a:pt x="17274" y="3867"/>
                  </a:lnTo>
                  <a:lnTo>
                    <a:pt x="17274" y="8637"/>
                  </a:lnTo>
                  <a:lnTo>
                    <a:pt x="17274" y="13407"/>
                  </a:lnTo>
                  <a:lnTo>
                    <a:pt x="13407" y="17274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9372" y="1666223"/>
              <a:ext cx="143510" cy="75565"/>
            </a:xfrm>
            <a:custGeom>
              <a:avLst/>
              <a:gdLst/>
              <a:ahLst/>
              <a:cxnLst/>
              <a:rect l="l" t="t" r="r" b="b"/>
              <a:pathLst>
                <a:path w="143509" h="75564">
                  <a:moveTo>
                    <a:pt x="119688" y="75268"/>
                  </a:moveTo>
                  <a:lnTo>
                    <a:pt x="23444" y="75268"/>
                  </a:lnTo>
                  <a:lnTo>
                    <a:pt x="14054" y="73687"/>
                  </a:lnTo>
                  <a:lnTo>
                    <a:pt x="6632" y="69099"/>
                  </a:lnTo>
                  <a:lnTo>
                    <a:pt x="1754" y="61734"/>
                  </a:lnTo>
                  <a:lnTo>
                    <a:pt x="0" y="51824"/>
                  </a:lnTo>
                  <a:lnTo>
                    <a:pt x="0" y="23444"/>
                  </a:lnTo>
                  <a:lnTo>
                    <a:pt x="1580" y="14055"/>
                  </a:lnTo>
                  <a:lnTo>
                    <a:pt x="6169" y="6632"/>
                  </a:lnTo>
                  <a:lnTo>
                    <a:pt x="13534" y="1754"/>
                  </a:lnTo>
                  <a:lnTo>
                    <a:pt x="23444" y="0"/>
                  </a:lnTo>
                  <a:lnTo>
                    <a:pt x="119688" y="0"/>
                  </a:lnTo>
                  <a:lnTo>
                    <a:pt x="129077" y="1580"/>
                  </a:lnTo>
                  <a:lnTo>
                    <a:pt x="136500" y="6169"/>
                  </a:lnTo>
                  <a:lnTo>
                    <a:pt x="141378" y="13534"/>
                  </a:lnTo>
                  <a:lnTo>
                    <a:pt x="143132" y="23444"/>
                  </a:lnTo>
                  <a:lnTo>
                    <a:pt x="143132" y="53058"/>
                  </a:lnTo>
                  <a:lnTo>
                    <a:pt x="140857" y="62254"/>
                  </a:lnTo>
                  <a:lnTo>
                    <a:pt x="136037" y="69253"/>
                  </a:lnTo>
                  <a:lnTo>
                    <a:pt x="128904" y="73707"/>
                  </a:lnTo>
                  <a:lnTo>
                    <a:pt x="119688" y="7526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69372" y="1666223"/>
              <a:ext cx="143510" cy="75565"/>
            </a:xfrm>
            <a:custGeom>
              <a:avLst/>
              <a:gdLst/>
              <a:ahLst/>
              <a:cxnLst/>
              <a:rect l="l" t="t" r="r" b="b"/>
              <a:pathLst>
                <a:path w="143509" h="75564">
                  <a:moveTo>
                    <a:pt x="119688" y="75268"/>
                  </a:moveTo>
                  <a:lnTo>
                    <a:pt x="23444" y="75268"/>
                  </a:lnTo>
                  <a:lnTo>
                    <a:pt x="14054" y="73687"/>
                  </a:lnTo>
                  <a:lnTo>
                    <a:pt x="6632" y="69099"/>
                  </a:lnTo>
                  <a:lnTo>
                    <a:pt x="1754" y="61734"/>
                  </a:lnTo>
                  <a:lnTo>
                    <a:pt x="0" y="51824"/>
                  </a:lnTo>
                  <a:lnTo>
                    <a:pt x="0" y="23444"/>
                  </a:lnTo>
                  <a:lnTo>
                    <a:pt x="1580" y="14055"/>
                  </a:lnTo>
                  <a:lnTo>
                    <a:pt x="6169" y="6632"/>
                  </a:lnTo>
                  <a:lnTo>
                    <a:pt x="13534" y="1754"/>
                  </a:lnTo>
                  <a:lnTo>
                    <a:pt x="23444" y="0"/>
                  </a:lnTo>
                  <a:lnTo>
                    <a:pt x="119688" y="0"/>
                  </a:lnTo>
                  <a:lnTo>
                    <a:pt x="129077" y="1580"/>
                  </a:lnTo>
                  <a:lnTo>
                    <a:pt x="136500" y="6169"/>
                  </a:lnTo>
                  <a:lnTo>
                    <a:pt x="141378" y="13534"/>
                  </a:lnTo>
                  <a:lnTo>
                    <a:pt x="143132" y="23444"/>
                  </a:lnTo>
                  <a:lnTo>
                    <a:pt x="143132" y="53058"/>
                  </a:lnTo>
                  <a:lnTo>
                    <a:pt x="140857" y="62254"/>
                  </a:lnTo>
                  <a:lnTo>
                    <a:pt x="136037" y="69253"/>
                  </a:lnTo>
                  <a:lnTo>
                    <a:pt x="128904" y="73707"/>
                  </a:lnTo>
                  <a:lnTo>
                    <a:pt x="119688" y="75268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45820" y="1677328"/>
              <a:ext cx="143510" cy="52069"/>
            </a:xfrm>
            <a:custGeom>
              <a:avLst/>
              <a:gdLst/>
              <a:ahLst/>
              <a:cxnLst/>
              <a:rect l="l" t="t" r="r" b="b"/>
              <a:pathLst>
                <a:path w="143509" h="52069">
                  <a:moveTo>
                    <a:pt x="143132" y="51824"/>
                  </a:moveTo>
                  <a:lnTo>
                    <a:pt x="0" y="51824"/>
                  </a:lnTo>
                  <a:lnTo>
                    <a:pt x="0" y="0"/>
                  </a:lnTo>
                  <a:lnTo>
                    <a:pt x="143132" y="0"/>
                  </a:lnTo>
                  <a:lnTo>
                    <a:pt x="143132" y="5182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5820" y="1677328"/>
              <a:ext cx="143510" cy="52069"/>
            </a:xfrm>
            <a:custGeom>
              <a:avLst/>
              <a:gdLst/>
              <a:ahLst/>
              <a:cxnLst/>
              <a:rect l="l" t="t" r="r" b="b"/>
              <a:pathLst>
                <a:path w="143509" h="52069">
                  <a:moveTo>
                    <a:pt x="0" y="0"/>
                  </a:moveTo>
                  <a:lnTo>
                    <a:pt x="143132" y="0"/>
                  </a:lnTo>
                  <a:lnTo>
                    <a:pt x="143132" y="51824"/>
                  </a:lnTo>
                  <a:lnTo>
                    <a:pt x="0" y="51824"/>
                  </a:lnTo>
                  <a:lnTo>
                    <a:pt x="0" y="0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2247" y="169707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8637" y="8637"/>
                  </a:moveTo>
                  <a:lnTo>
                    <a:pt x="0" y="8637"/>
                  </a:lnTo>
                  <a:lnTo>
                    <a:pt x="0" y="0"/>
                  </a:lnTo>
                  <a:lnTo>
                    <a:pt x="8637" y="0"/>
                  </a:lnTo>
                  <a:lnTo>
                    <a:pt x="8637" y="8637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32247" y="169707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0"/>
                  </a:moveTo>
                  <a:lnTo>
                    <a:pt x="8637" y="0"/>
                  </a:lnTo>
                  <a:lnTo>
                    <a:pt x="8637" y="8637"/>
                  </a:lnTo>
                  <a:lnTo>
                    <a:pt x="0" y="8637"/>
                  </a:lnTo>
                  <a:lnTo>
                    <a:pt x="0" y="0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96625" y="1668691"/>
              <a:ext cx="143510" cy="75565"/>
            </a:xfrm>
            <a:custGeom>
              <a:avLst/>
              <a:gdLst/>
              <a:ahLst/>
              <a:cxnLst/>
              <a:rect l="l" t="t" r="r" b="b"/>
              <a:pathLst>
                <a:path w="143509" h="75564">
                  <a:moveTo>
                    <a:pt x="119688" y="75268"/>
                  </a:moveTo>
                  <a:lnTo>
                    <a:pt x="23444" y="75268"/>
                  </a:lnTo>
                  <a:lnTo>
                    <a:pt x="14054" y="73687"/>
                  </a:lnTo>
                  <a:lnTo>
                    <a:pt x="6632" y="69099"/>
                  </a:lnTo>
                  <a:lnTo>
                    <a:pt x="1754" y="61734"/>
                  </a:lnTo>
                  <a:lnTo>
                    <a:pt x="0" y="51824"/>
                  </a:lnTo>
                  <a:lnTo>
                    <a:pt x="0" y="23444"/>
                  </a:lnTo>
                  <a:lnTo>
                    <a:pt x="1580" y="14055"/>
                  </a:lnTo>
                  <a:lnTo>
                    <a:pt x="6169" y="6632"/>
                  </a:lnTo>
                  <a:lnTo>
                    <a:pt x="13534" y="1754"/>
                  </a:lnTo>
                  <a:lnTo>
                    <a:pt x="23444" y="0"/>
                  </a:lnTo>
                  <a:lnTo>
                    <a:pt x="119688" y="0"/>
                  </a:lnTo>
                  <a:lnTo>
                    <a:pt x="129077" y="1580"/>
                  </a:lnTo>
                  <a:lnTo>
                    <a:pt x="136500" y="6169"/>
                  </a:lnTo>
                  <a:lnTo>
                    <a:pt x="141378" y="13534"/>
                  </a:lnTo>
                  <a:lnTo>
                    <a:pt x="143132" y="23444"/>
                  </a:lnTo>
                  <a:lnTo>
                    <a:pt x="143132" y="51824"/>
                  </a:lnTo>
                  <a:lnTo>
                    <a:pt x="140857" y="61213"/>
                  </a:lnTo>
                  <a:lnTo>
                    <a:pt x="136037" y="68636"/>
                  </a:lnTo>
                  <a:lnTo>
                    <a:pt x="128904" y="73514"/>
                  </a:lnTo>
                  <a:lnTo>
                    <a:pt x="119688" y="7526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6625" y="1668691"/>
              <a:ext cx="143510" cy="75565"/>
            </a:xfrm>
            <a:custGeom>
              <a:avLst/>
              <a:gdLst/>
              <a:ahLst/>
              <a:cxnLst/>
              <a:rect l="l" t="t" r="r" b="b"/>
              <a:pathLst>
                <a:path w="143509" h="75564">
                  <a:moveTo>
                    <a:pt x="119688" y="75268"/>
                  </a:moveTo>
                  <a:lnTo>
                    <a:pt x="23444" y="75268"/>
                  </a:lnTo>
                  <a:lnTo>
                    <a:pt x="14054" y="73687"/>
                  </a:lnTo>
                  <a:lnTo>
                    <a:pt x="6632" y="69099"/>
                  </a:lnTo>
                  <a:lnTo>
                    <a:pt x="1754" y="61734"/>
                  </a:lnTo>
                  <a:lnTo>
                    <a:pt x="0" y="51824"/>
                  </a:lnTo>
                  <a:lnTo>
                    <a:pt x="0" y="23444"/>
                  </a:lnTo>
                  <a:lnTo>
                    <a:pt x="1580" y="14055"/>
                  </a:lnTo>
                  <a:lnTo>
                    <a:pt x="6169" y="6632"/>
                  </a:lnTo>
                  <a:lnTo>
                    <a:pt x="13534" y="1754"/>
                  </a:lnTo>
                  <a:lnTo>
                    <a:pt x="23444" y="0"/>
                  </a:lnTo>
                  <a:lnTo>
                    <a:pt x="119688" y="0"/>
                  </a:lnTo>
                  <a:lnTo>
                    <a:pt x="129077" y="1580"/>
                  </a:lnTo>
                  <a:lnTo>
                    <a:pt x="136500" y="6169"/>
                  </a:lnTo>
                  <a:lnTo>
                    <a:pt x="141378" y="13534"/>
                  </a:lnTo>
                  <a:lnTo>
                    <a:pt x="143132" y="23444"/>
                  </a:lnTo>
                  <a:lnTo>
                    <a:pt x="143132" y="51824"/>
                  </a:lnTo>
                  <a:lnTo>
                    <a:pt x="140857" y="61213"/>
                  </a:lnTo>
                  <a:lnTo>
                    <a:pt x="136037" y="68636"/>
                  </a:lnTo>
                  <a:lnTo>
                    <a:pt x="128904" y="73514"/>
                  </a:lnTo>
                  <a:lnTo>
                    <a:pt x="119688" y="75268"/>
                  </a:lnTo>
                  <a:close/>
                </a:path>
              </a:pathLst>
            </a:custGeom>
            <a:ln w="115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66244" y="979023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8743" y="1019819"/>
            <a:ext cx="143319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7610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E1B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8486" y="1668141"/>
            <a:ext cx="7607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96215" algn="l"/>
                <a:tab pos="431800" algn="l"/>
              </a:tabLst>
            </a:pPr>
            <a:r>
              <a:rPr sz="525" baseline="7936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525" spc="-37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F1</a:t>
            </a:r>
            <a:r>
              <a:rPr sz="525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	</a:t>
            </a:r>
            <a:r>
              <a:rPr sz="525" spc="630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 </a:t>
            </a:r>
            <a:r>
              <a:rPr sz="525" baseline="7936" dirty="0">
                <a:solidFill>
                  <a:srgbClr val="040506"/>
                </a:solidFill>
                <a:latin typeface="함초롬돋움"/>
                <a:cs typeface="함초롬돋움"/>
              </a:rPr>
              <a:t>SD</a:t>
            </a:r>
            <a:r>
              <a:rPr sz="525" spc="367" baseline="7936" dirty="0">
                <a:solidFill>
                  <a:srgbClr val="040506"/>
                </a:solidFill>
                <a:latin typeface="함초롬돋움"/>
                <a:cs typeface="함초롬돋움"/>
              </a:rPr>
              <a:t>  </a:t>
            </a:r>
            <a:r>
              <a:rPr sz="350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16099" y="1676094"/>
            <a:ext cx="419734" cy="63500"/>
          </a:xfrm>
          <a:custGeom>
            <a:avLst/>
            <a:gdLst/>
            <a:ahLst/>
            <a:cxnLst/>
            <a:rect l="l" t="t" r="r" b="b"/>
            <a:pathLst>
              <a:path w="419735" h="63500">
                <a:moveTo>
                  <a:pt x="419527" y="62929"/>
                </a:moveTo>
                <a:lnTo>
                  <a:pt x="0" y="62929"/>
                </a:lnTo>
                <a:lnTo>
                  <a:pt x="0" y="0"/>
                </a:lnTo>
                <a:lnTo>
                  <a:pt x="419527" y="0"/>
                </a:lnTo>
                <a:lnTo>
                  <a:pt x="419527" y="62929"/>
                </a:lnTo>
                <a:close/>
              </a:path>
            </a:pathLst>
          </a:custGeom>
          <a:solidFill>
            <a:srgbClr val="1D1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99133" y="1667560"/>
            <a:ext cx="7747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35" dirty="0">
                <a:solidFill>
                  <a:srgbClr val="FFFFFF"/>
                </a:solidFill>
                <a:latin typeface="함초롬돋움"/>
                <a:cs typeface="함초롬돋움"/>
              </a:rPr>
              <a:t>F2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55291" y="953401"/>
            <a:ext cx="2174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하위 메뉴를 </a:t>
            </a:r>
            <a:r>
              <a:rPr sz="800" spc="-25" dirty="0">
                <a:latin typeface="함초롬돋움"/>
                <a:cs typeface="함초롬돋움"/>
              </a:rPr>
              <a:t>선택합니다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dirty="0">
                <a:latin typeface="함초롬돋움"/>
                <a:cs typeface="함초롬돋움"/>
              </a:rPr>
              <a:t>키를 사용하여 </a:t>
            </a:r>
            <a:r>
              <a:rPr sz="800" spc="-20" dirty="0">
                <a:latin typeface="함초롬돋움"/>
                <a:cs typeface="함초롬돋움"/>
              </a:rPr>
              <a:t>하위 메뉴에 액세스합니다. </a:t>
            </a:r>
            <a:r>
              <a:rPr sz="800" spc="-30" dirty="0">
                <a:latin typeface="함초롬돋움"/>
                <a:cs typeface="함초롬돋움"/>
              </a:rPr>
              <a:t>또는 빠른 선택 </a:t>
            </a:r>
            <a:r>
              <a:rPr sz="800" spc="-20" dirty="0">
                <a:latin typeface="함초롬돋움"/>
                <a:cs typeface="함초롬돋움"/>
              </a:rPr>
              <a:t>키 </a:t>
            </a:r>
            <a:r>
              <a:rPr sz="800" spc="-25" dirty="0">
                <a:latin typeface="함초롬돋움"/>
                <a:cs typeface="함초롬돋움"/>
              </a:rPr>
              <a:t>'시작', </a:t>
            </a:r>
            <a:r>
              <a:rPr sz="800" spc="-10" dirty="0">
                <a:latin typeface="함초롬돋움"/>
                <a:cs typeface="함초롬돋움"/>
              </a:rPr>
              <a:t>'</a:t>
            </a:r>
            <a:r>
              <a:rPr sz="800" spc="-25" dirty="0">
                <a:latin typeface="함초롬돋움"/>
                <a:cs typeface="함초롬돋움"/>
              </a:rPr>
              <a:t>목록</a:t>
            </a:r>
            <a:r>
              <a:rPr sz="800" spc="-20" dirty="0">
                <a:latin typeface="함초롬돋움"/>
                <a:cs typeface="함초롬돋움"/>
              </a:rPr>
              <a:t>', </a:t>
            </a:r>
            <a:r>
              <a:rPr sz="800" spc="-10" dirty="0">
                <a:latin typeface="함초롬돋움"/>
                <a:cs typeface="함초롬돋움"/>
              </a:rPr>
              <a:t>'그래픽'을 </a:t>
            </a:r>
            <a:r>
              <a:rPr sz="800" spc="-2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처음 </a:t>
            </a:r>
            <a:r>
              <a:rPr sz="800" spc="-50" dirty="0">
                <a:latin typeface="함초롬돋움"/>
                <a:cs typeface="함초롬돋움"/>
              </a:rPr>
              <a:t>세 개의 </a:t>
            </a:r>
            <a:r>
              <a:rPr sz="800" spc="-10" dirty="0">
                <a:latin typeface="함초롬돋움"/>
                <a:cs typeface="함초롬돋움"/>
              </a:rPr>
              <a:t>하위 메뉴에 </a:t>
            </a:r>
            <a:r>
              <a:rPr sz="800" spc="-20" dirty="0">
                <a:latin typeface="함초롬돋움"/>
                <a:cs typeface="함초롬돋움"/>
              </a:rPr>
              <a:t>액세스할 수 있습니다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5294" y="2003514"/>
            <a:ext cx="1167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4.5.1 테스트 </a:t>
            </a:r>
            <a:r>
              <a:rPr sz="900" b="1" spc="-10" dirty="0">
                <a:latin typeface="함초롬돋움"/>
                <a:cs typeface="함초롬돋움"/>
              </a:rPr>
              <a:t>시리즈 시작</a:t>
            </a:r>
            <a:endParaRPr sz="900">
              <a:latin typeface="함초롬돋움"/>
              <a:cs typeface="함초롬돋움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2127" y="2594093"/>
            <a:ext cx="538480" cy="160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535"/>
              </a:lnSpc>
              <a:spcBef>
                <a:spcPts val="90"/>
              </a:spcBef>
            </a:pP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범위</a:t>
            </a:r>
            <a:endParaRPr sz="450">
              <a:latin typeface="함초롬돋움"/>
              <a:cs typeface="함초롬돋움"/>
            </a:endParaRPr>
          </a:p>
          <a:p>
            <a:pPr marL="12700">
              <a:lnSpc>
                <a:spcPts val="535"/>
              </a:lnSpc>
            </a:pPr>
            <a:r>
              <a:rPr sz="450" spc="-20" dirty="0">
                <a:solidFill>
                  <a:srgbClr val="1D1F1C"/>
                </a:solidFill>
                <a:latin typeface="함초롬돋움"/>
                <a:cs typeface="함초롬돋움"/>
              </a:rPr>
              <a:t>샘플 </a:t>
            </a: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볼륨/ATH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2844" y="2763626"/>
            <a:ext cx="58547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30" dirty="0">
                <a:solidFill>
                  <a:srgbClr val="1D1F1C"/>
                </a:solidFill>
                <a:latin typeface="함초롬돋움"/>
                <a:cs typeface="함초롬돋움"/>
              </a:rPr>
              <a:t>측정 </a:t>
            </a:r>
            <a:r>
              <a:rPr sz="450" spc="-20" dirty="0">
                <a:solidFill>
                  <a:srgbClr val="1D1F1C"/>
                </a:solidFill>
                <a:latin typeface="함초롬돋움"/>
                <a:cs typeface="함초롬돋움"/>
              </a:rPr>
              <a:t>기간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45085" y="265827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0" y="37017"/>
                </a:moveTo>
                <a:lnTo>
                  <a:pt x="0" y="0"/>
                </a:lnTo>
                <a:lnTo>
                  <a:pt x="29613" y="18508"/>
                </a:lnTo>
                <a:lnTo>
                  <a:pt x="0" y="3701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16920" y="2658276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9613" y="37017"/>
                </a:moveTo>
                <a:lnTo>
                  <a:pt x="0" y="18508"/>
                </a:lnTo>
                <a:lnTo>
                  <a:pt x="29613" y="0"/>
                </a:lnTo>
                <a:lnTo>
                  <a:pt x="29613" y="3701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3851" y="2826088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0" y="37017"/>
                </a:moveTo>
                <a:lnTo>
                  <a:pt x="0" y="0"/>
                </a:lnTo>
                <a:lnTo>
                  <a:pt x="29613" y="19742"/>
                </a:lnTo>
                <a:lnTo>
                  <a:pt x="0" y="3701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5686" y="2824854"/>
            <a:ext cx="31115" cy="37465"/>
          </a:xfrm>
          <a:custGeom>
            <a:avLst/>
            <a:gdLst/>
            <a:ahLst/>
            <a:cxnLst/>
            <a:rect l="l" t="t" r="r" b="b"/>
            <a:pathLst>
              <a:path w="31115" h="37464">
                <a:moveTo>
                  <a:pt x="30847" y="37017"/>
                </a:moveTo>
                <a:lnTo>
                  <a:pt x="0" y="18508"/>
                </a:lnTo>
                <a:lnTo>
                  <a:pt x="30847" y="0"/>
                </a:lnTo>
                <a:lnTo>
                  <a:pt x="30847" y="37017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370208" y="2599407"/>
            <a:ext cx="380365" cy="151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500"/>
              </a:lnSpc>
              <a:spcBef>
                <a:spcPts val="90"/>
              </a:spcBef>
            </a:pP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0 </a:t>
            </a:r>
            <a:r>
              <a:rPr sz="450" spc="-60" dirty="0">
                <a:solidFill>
                  <a:srgbClr val="1D1F1C"/>
                </a:solidFill>
                <a:latin typeface="함초롬돋움"/>
                <a:cs typeface="함초롬돋움"/>
              </a:rPr>
              <a:t>- </a:t>
            </a: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200 </a:t>
            </a:r>
            <a:r>
              <a:rPr sz="450" spc="-20" dirty="0">
                <a:solidFill>
                  <a:srgbClr val="1D1F1C"/>
                </a:solidFill>
                <a:latin typeface="함초롬돋움"/>
                <a:cs typeface="함초롬돋움"/>
              </a:rPr>
              <a:t>mg/l</a:t>
            </a:r>
            <a:endParaRPr sz="450">
              <a:latin typeface="함초롬돋움"/>
              <a:cs typeface="함초롬돋움"/>
            </a:endParaRPr>
          </a:p>
          <a:p>
            <a:pPr marL="13970">
              <a:lnSpc>
                <a:spcPts val="500"/>
              </a:lnSpc>
            </a:pP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244ml </a:t>
            </a:r>
            <a:r>
              <a:rPr sz="450" spc="-40" dirty="0">
                <a:solidFill>
                  <a:srgbClr val="1D1F1C"/>
                </a:solidFill>
                <a:latin typeface="함초롬돋움"/>
                <a:cs typeface="함초롬돋움"/>
              </a:rPr>
              <a:t>/ </a:t>
            </a:r>
            <a:r>
              <a:rPr sz="450" spc="-25" dirty="0">
                <a:solidFill>
                  <a:srgbClr val="1D1F1C"/>
                </a:solidFill>
                <a:latin typeface="함초롬돋움"/>
                <a:cs typeface="함초롬돋움"/>
              </a:rPr>
              <a:t>5드럼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17324" y="2777963"/>
            <a:ext cx="20383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5일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5678" y="2830791"/>
            <a:ext cx="147447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269240" algn="l"/>
                <a:tab pos="963930" algn="l"/>
                <a:tab pos="1435735" algn="l"/>
              </a:tabLst>
            </a:pPr>
            <a:r>
              <a:rPr sz="450" u="sng" spc="-25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시간 </a:t>
            </a:r>
            <a:r>
              <a:rPr sz="450" u="sng" spc="-10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간격 </a:t>
            </a:r>
            <a:r>
              <a:rPr sz="675" u="sng" spc="-15" baseline="6172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표준</a:t>
            </a:r>
            <a:r>
              <a:rPr sz="675" u="sng" baseline="6172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</a:t>
            </a:r>
            <a:endParaRPr sz="675" baseline="6172">
              <a:latin typeface="함초롬돋움"/>
              <a:cs typeface="함초롬돋움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0409" y="2455914"/>
            <a:ext cx="95250" cy="361950"/>
            <a:chOff x="570409" y="2455914"/>
            <a:chExt cx="95250" cy="361950"/>
          </a:xfrm>
        </p:grpSpPr>
        <p:sp>
          <p:nvSpPr>
            <p:cNvPr id="59" name="object 59"/>
            <p:cNvSpPr/>
            <p:nvPr/>
          </p:nvSpPr>
          <p:spPr>
            <a:xfrm>
              <a:off x="609893" y="2560797"/>
              <a:ext cx="46990" cy="253365"/>
            </a:xfrm>
            <a:custGeom>
              <a:avLst/>
              <a:gdLst/>
              <a:ahLst/>
              <a:cxnLst/>
              <a:rect l="l" t="t" r="r" b="b"/>
              <a:pathLst>
                <a:path w="46990" h="253364">
                  <a:moveTo>
                    <a:pt x="0" y="0"/>
                  </a:moveTo>
                  <a:lnTo>
                    <a:pt x="0" y="252952"/>
                  </a:lnTo>
                </a:path>
                <a:path w="46990" h="253364">
                  <a:moveTo>
                    <a:pt x="46888" y="88841"/>
                  </a:moveTo>
                  <a:lnTo>
                    <a:pt x="0" y="88841"/>
                  </a:lnTo>
                </a:path>
                <a:path w="46990" h="253364">
                  <a:moveTo>
                    <a:pt x="41952" y="250484"/>
                  </a:moveTo>
                  <a:lnTo>
                    <a:pt x="0" y="250484"/>
                  </a:lnTo>
                </a:path>
              </a:pathLst>
            </a:custGeom>
            <a:ln w="334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4951" y="2554630"/>
              <a:ext cx="60960" cy="262890"/>
            </a:xfrm>
            <a:custGeom>
              <a:avLst/>
              <a:gdLst/>
              <a:ahLst/>
              <a:cxnLst/>
              <a:rect l="l" t="t" r="r" b="b"/>
              <a:pathLst>
                <a:path w="60959" h="262889">
                  <a:moveTo>
                    <a:pt x="12344" y="0"/>
                  </a:moveTo>
                  <a:lnTo>
                    <a:pt x="0" y="0"/>
                  </a:lnTo>
                  <a:lnTo>
                    <a:pt x="0" y="12344"/>
                  </a:lnTo>
                  <a:lnTo>
                    <a:pt x="12344" y="12344"/>
                  </a:lnTo>
                  <a:lnTo>
                    <a:pt x="12344" y="0"/>
                  </a:lnTo>
                  <a:close/>
                </a:path>
                <a:path w="60959" h="262889">
                  <a:moveTo>
                    <a:pt x="60464" y="250482"/>
                  </a:moveTo>
                  <a:lnTo>
                    <a:pt x="48120" y="250482"/>
                  </a:lnTo>
                  <a:lnTo>
                    <a:pt x="48120" y="262826"/>
                  </a:lnTo>
                  <a:lnTo>
                    <a:pt x="60464" y="262826"/>
                  </a:lnTo>
                  <a:lnTo>
                    <a:pt x="60464" y="250482"/>
                  </a:lnTo>
                  <a:close/>
                </a:path>
                <a:path w="60959" h="262889">
                  <a:moveTo>
                    <a:pt x="60464" y="91313"/>
                  </a:moveTo>
                  <a:lnTo>
                    <a:pt x="48120" y="91313"/>
                  </a:lnTo>
                  <a:lnTo>
                    <a:pt x="48120" y="103657"/>
                  </a:lnTo>
                  <a:lnTo>
                    <a:pt x="60464" y="103657"/>
                  </a:lnTo>
                  <a:lnTo>
                    <a:pt x="60464" y="91313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409" y="2455914"/>
              <a:ext cx="88841" cy="83906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06979" y="2262092"/>
            <a:ext cx="54483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-10" dirty="0">
                <a:solidFill>
                  <a:srgbClr val="1D1F1C"/>
                </a:solidFill>
                <a:latin typeface="함초롬돋움"/>
                <a:cs typeface="함초롬돋움"/>
              </a:rPr>
              <a:t>테스트 시리즈 시작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89209" y="2244680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1D1F1C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9844" y="2297976"/>
            <a:ext cx="142494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700" algn="l"/>
              </a:tabLst>
            </a:pPr>
            <a:r>
              <a:rPr sz="350" u="sng" spc="-10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15.05</a:t>
            </a:r>
            <a:r>
              <a:rPr sz="350" u="sng" spc="500" dirty="0">
                <a:solidFill>
                  <a:srgbClr val="1D1F1C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.2021 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50397" y="2938278"/>
            <a:ext cx="305435" cy="74295"/>
            <a:chOff x="1050397" y="2938278"/>
            <a:chExt cx="305435" cy="74295"/>
          </a:xfrm>
        </p:grpSpPr>
        <p:sp>
          <p:nvSpPr>
            <p:cNvPr id="66" name="object 66"/>
            <p:cNvSpPr/>
            <p:nvPr/>
          </p:nvSpPr>
          <p:spPr>
            <a:xfrm>
              <a:off x="1138004" y="2944544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6411" y="50243"/>
                  </a:lnTo>
                  <a:lnTo>
                    <a:pt x="112285" y="56451"/>
                  </a:lnTo>
                  <a:lnTo>
                    <a:pt x="106308" y="60346"/>
                  </a:lnTo>
                  <a:lnTo>
                    <a:pt x="98712" y="6169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38004" y="2944544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6411" y="50243"/>
                  </a:lnTo>
                  <a:lnTo>
                    <a:pt x="112285" y="56451"/>
                  </a:lnTo>
                  <a:lnTo>
                    <a:pt x="106308" y="60346"/>
                  </a:lnTo>
                  <a:lnTo>
                    <a:pt x="98712" y="61695"/>
                  </a:lnTo>
                  <a:close/>
                </a:path>
              </a:pathLst>
            </a:custGeom>
            <a:ln w="9328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2371" y="2942076"/>
              <a:ext cx="69215" cy="66675"/>
            </a:xfrm>
            <a:custGeom>
              <a:avLst/>
              <a:gdLst/>
              <a:ahLst/>
              <a:cxnLst/>
              <a:rect l="l" t="t" r="r" b="b"/>
              <a:pathLst>
                <a:path w="69215" h="66675">
                  <a:moveTo>
                    <a:pt x="69098" y="66631"/>
                  </a:moveTo>
                  <a:lnTo>
                    <a:pt x="64162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64162" y="0"/>
                  </a:lnTo>
                  <a:lnTo>
                    <a:pt x="66630" y="4935"/>
                  </a:lnTo>
                  <a:lnTo>
                    <a:pt x="66630" y="59227"/>
                  </a:lnTo>
                  <a:lnTo>
                    <a:pt x="69098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82371" y="2942076"/>
              <a:ext cx="69215" cy="66675"/>
            </a:xfrm>
            <a:custGeom>
              <a:avLst/>
              <a:gdLst/>
              <a:ahLst/>
              <a:cxnLst/>
              <a:rect l="l" t="t" r="r" b="b"/>
              <a:pathLst>
                <a:path w="69215" h="66675">
                  <a:moveTo>
                    <a:pt x="64162" y="66631"/>
                  </a:moveTo>
                  <a:lnTo>
                    <a:pt x="7403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59227"/>
                  </a:lnTo>
                  <a:lnTo>
                    <a:pt x="0" y="7403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7403" y="0"/>
                  </a:lnTo>
                  <a:lnTo>
                    <a:pt x="59227" y="0"/>
                  </a:lnTo>
                  <a:lnTo>
                    <a:pt x="64162" y="0"/>
                  </a:lnTo>
                  <a:lnTo>
                    <a:pt x="66630" y="4935"/>
                  </a:lnTo>
                  <a:lnTo>
                    <a:pt x="66630" y="7403"/>
                  </a:lnTo>
                  <a:lnTo>
                    <a:pt x="66630" y="59227"/>
                  </a:lnTo>
                  <a:lnTo>
                    <a:pt x="69098" y="66631"/>
                  </a:lnTo>
                  <a:lnTo>
                    <a:pt x="64162" y="66631"/>
                  </a:lnTo>
                  <a:close/>
                </a:path>
              </a:pathLst>
            </a:custGeom>
            <a:ln w="7597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16920" y="297909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42"/>
                  </a:lnTo>
                </a:path>
              </a:pathLst>
            </a:custGeom>
            <a:ln w="9462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13219" y="2949480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90" h="11430">
                  <a:moveTo>
                    <a:pt x="0" y="0"/>
                  </a:moveTo>
                  <a:lnTo>
                    <a:pt x="0" y="11105"/>
                  </a:lnTo>
                </a:path>
                <a:path w="8890" h="11430">
                  <a:moveTo>
                    <a:pt x="8637" y="0"/>
                  </a:moveTo>
                  <a:lnTo>
                    <a:pt x="8637" y="11105"/>
                  </a:lnTo>
                </a:path>
              </a:pathLst>
            </a:custGeom>
            <a:ln w="3175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16920" y="296058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508"/>
                  </a:lnTo>
                </a:path>
              </a:pathLst>
            </a:custGeom>
            <a:ln w="19932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54099" y="2945778"/>
              <a:ext cx="63500" cy="59690"/>
            </a:xfrm>
            <a:custGeom>
              <a:avLst/>
              <a:gdLst/>
              <a:ahLst/>
              <a:cxnLst/>
              <a:rect l="l" t="t" r="r" b="b"/>
              <a:pathLst>
                <a:path w="63500" h="59689">
                  <a:moveTo>
                    <a:pt x="54291" y="59227"/>
                  </a:moveTo>
                  <a:lnTo>
                    <a:pt x="8637" y="59227"/>
                  </a:lnTo>
                  <a:lnTo>
                    <a:pt x="3701" y="59227"/>
                  </a:lnTo>
                  <a:lnTo>
                    <a:pt x="0" y="54292"/>
                  </a:lnTo>
                  <a:lnTo>
                    <a:pt x="0" y="50590"/>
                  </a:lnTo>
                  <a:lnTo>
                    <a:pt x="0" y="8637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8637" y="0"/>
                  </a:lnTo>
                  <a:lnTo>
                    <a:pt x="54291" y="0"/>
                  </a:lnTo>
                  <a:lnTo>
                    <a:pt x="59227" y="0"/>
                  </a:lnTo>
                  <a:lnTo>
                    <a:pt x="62929" y="4935"/>
                  </a:lnTo>
                  <a:lnTo>
                    <a:pt x="62929" y="8637"/>
                  </a:lnTo>
                  <a:lnTo>
                    <a:pt x="62929" y="50590"/>
                  </a:lnTo>
                  <a:lnTo>
                    <a:pt x="62929" y="54292"/>
                  </a:lnTo>
                  <a:lnTo>
                    <a:pt x="59227" y="59227"/>
                  </a:lnTo>
                  <a:lnTo>
                    <a:pt x="54291" y="59227"/>
                  </a:lnTo>
                  <a:close/>
                </a:path>
              </a:pathLst>
            </a:custGeom>
            <a:ln w="7403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29582" y="2401622"/>
            <a:ext cx="1083945" cy="175260"/>
            <a:chOff x="729582" y="2401622"/>
            <a:chExt cx="1083945" cy="175260"/>
          </a:xfrm>
        </p:grpSpPr>
        <p:sp>
          <p:nvSpPr>
            <p:cNvPr id="75" name="object 75"/>
            <p:cNvSpPr/>
            <p:nvPr/>
          </p:nvSpPr>
          <p:spPr>
            <a:xfrm>
              <a:off x="729582" y="2401622"/>
              <a:ext cx="1083945" cy="175260"/>
            </a:xfrm>
            <a:custGeom>
              <a:avLst/>
              <a:gdLst/>
              <a:ahLst/>
              <a:cxnLst/>
              <a:rect l="l" t="t" r="r" b="b"/>
              <a:pathLst>
                <a:path w="1083945" h="175260">
                  <a:moveTo>
                    <a:pt x="1083367" y="175215"/>
                  </a:moveTo>
                  <a:lnTo>
                    <a:pt x="0" y="175215"/>
                  </a:lnTo>
                  <a:lnTo>
                    <a:pt x="0" y="0"/>
                  </a:lnTo>
                  <a:lnTo>
                    <a:pt x="1083367" y="0"/>
                  </a:lnTo>
                  <a:lnTo>
                    <a:pt x="1083367" y="175215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15681" y="2468257"/>
              <a:ext cx="453390" cy="42545"/>
            </a:xfrm>
            <a:custGeom>
              <a:avLst/>
              <a:gdLst/>
              <a:ahLst/>
              <a:cxnLst/>
              <a:rect l="l" t="t" r="r" b="b"/>
              <a:pathLst>
                <a:path w="453389" h="42544">
                  <a:moveTo>
                    <a:pt x="29616" y="0"/>
                  </a:moveTo>
                  <a:lnTo>
                    <a:pt x="0" y="18516"/>
                  </a:lnTo>
                  <a:lnTo>
                    <a:pt x="29616" y="37020"/>
                  </a:lnTo>
                  <a:lnTo>
                    <a:pt x="29616" y="0"/>
                  </a:lnTo>
                  <a:close/>
                </a:path>
                <a:path w="453389" h="42544">
                  <a:moveTo>
                    <a:pt x="452843" y="22212"/>
                  </a:moveTo>
                  <a:lnTo>
                    <a:pt x="423227" y="4940"/>
                  </a:lnTo>
                  <a:lnTo>
                    <a:pt x="423227" y="41960"/>
                  </a:lnTo>
                  <a:lnTo>
                    <a:pt x="452843" y="22212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09561" y="2408602"/>
            <a:ext cx="984250" cy="137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445"/>
              </a:lnSpc>
              <a:spcBef>
                <a:spcPts val="90"/>
              </a:spcBef>
              <a:tabLst>
                <a:tab pos="740410" algn="l"/>
              </a:tabLst>
            </a:pPr>
            <a:r>
              <a:rPr sz="675" spc="-44" baseline="6172" dirty="0">
                <a:solidFill>
                  <a:srgbClr val="1D1F1C"/>
                </a:solidFill>
                <a:latin typeface="함초롬돋움"/>
                <a:cs typeface="함초롬돋움"/>
              </a:rPr>
              <a:t>병</a:t>
            </a:r>
            <a:r>
              <a:rPr sz="675" spc="22" baseline="6172" dirty="0">
                <a:solidFill>
                  <a:srgbClr val="1D1F1C"/>
                </a:solidFill>
                <a:latin typeface="함초롬돋움"/>
                <a:cs typeface="함초롬돋움"/>
              </a:rPr>
              <a:t> </a:t>
            </a:r>
            <a:r>
              <a:rPr sz="675" spc="-15" baseline="6172" dirty="0">
                <a:solidFill>
                  <a:srgbClr val="1D1F1C"/>
                </a:solidFill>
                <a:latin typeface="함초롬돋움"/>
                <a:cs typeface="함초롬돋움"/>
              </a:rPr>
              <a:t> 위치 6</a:t>
            </a:r>
            <a:r>
              <a:rPr sz="675" baseline="6172" dirty="0">
                <a:solidFill>
                  <a:srgbClr val="1D1F1C"/>
                </a:solidFill>
                <a:latin typeface="함초롬돋움"/>
                <a:cs typeface="함초롬돋움"/>
              </a:rPr>
              <a:t>	</a:t>
            </a:r>
            <a:endParaRPr sz="450">
              <a:latin typeface="함초롬돋움"/>
              <a:cs typeface="함초롬돋움"/>
            </a:endParaRPr>
          </a:p>
          <a:p>
            <a:pPr marL="38100">
              <a:lnSpc>
                <a:spcPts val="445"/>
              </a:lnSpc>
              <a:tabLst>
                <a:tab pos="740410" algn="l"/>
              </a:tabLst>
            </a:pPr>
            <a:r>
              <a:rPr sz="675" spc="-30" baseline="-12345" dirty="0">
                <a:solidFill>
                  <a:srgbClr val="1D1F1C"/>
                </a:solidFill>
                <a:latin typeface="함초롬돋움"/>
                <a:cs typeface="함초롬돋움"/>
              </a:rPr>
              <a:t>Name</a:t>
            </a:r>
            <a:r>
              <a:rPr sz="675" baseline="-12345" dirty="0">
                <a:solidFill>
                  <a:srgbClr val="1D1F1C"/>
                </a:solidFill>
                <a:latin typeface="함초롬돋움"/>
                <a:cs typeface="함초롬돋움"/>
              </a:rPr>
              <a:t>	</a:t>
            </a: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프로브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2867" y="2444603"/>
            <a:ext cx="6286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1D1F1C"/>
                </a:solidFill>
                <a:latin typeface="함초롬돋움"/>
                <a:cs typeface="함초롬돋움"/>
              </a:rPr>
              <a:t>A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51900" y="2937141"/>
            <a:ext cx="419734" cy="65405"/>
          </a:xfrm>
          <a:custGeom>
            <a:avLst/>
            <a:gdLst/>
            <a:ahLst/>
            <a:cxnLst/>
            <a:rect l="l" t="t" r="r" b="b"/>
            <a:pathLst>
              <a:path w="419734" h="65405">
                <a:moveTo>
                  <a:pt x="419527" y="65397"/>
                </a:moveTo>
                <a:lnTo>
                  <a:pt x="0" y="65397"/>
                </a:lnTo>
                <a:lnTo>
                  <a:pt x="0" y="0"/>
                </a:lnTo>
                <a:lnTo>
                  <a:pt x="419527" y="0"/>
                </a:lnTo>
                <a:lnTo>
                  <a:pt x="419527" y="65397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63567" y="2934390"/>
            <a:ext cx="123126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89890" algn="l"/>
                <a:tab pos="772795" algn="l"/>
                <a:tab pos="925830" algn="l"/>
                <a:tab pos="1191895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뒤로</a:t>
            </a:r>
            <a:r>
              <a:rPr sz="300" spc="7" baseline="13888" dirty="0">
                <a:solidFill>
                  <a:srgbClr val="1D1F1C"/>
                </a:solidFill>
                <a:latin typeface="Times New Roman"/>
                <a:cs typeface="Times New Roman"/>
              </a:rPr>
              <a:t> </a:t>
            </a:r>
            <a:r>
              <a:rPr sz="300" baseline="13888" dirty="0">
                <a:solidFill>
                  <a:srgbClr val="1D1F1C"/>
                </a:solidFill>
                <a:latin typeface="함초롬돋움"/>
                <a:cs typeface="함초롬돋움"/>
              </a:rPr>
              <a:t>SD</a:t>
            </a:r>
            <a:r>
              <a:rPr sz="300" spc="607" baseline="13888" dirty="0">
                <a:solidFill>
                  <a:srgbClr val="1D1F1C"/>
                </a:solidFill>
                <a:latin typeface="함초롬돋움"/>
                <a:cs typeface="함초롬돋움"/>
              </a:rPr>
              <a:t> </a:t>
            </a:r>
            <a:r>
              <a:rPr sz="300" dirty="0">
                <a:solidFill>
                  <a:srgbClr val="1D1F1C"/>
                </a:solidFill>
                <a:latin typeface="함초롬돋움"/>
                <a:cs typeface="함초롬돋움"/>
              </a:rPr>
              <a:t> USB</a:t>
            </a:r>
            <a:r>
              <a:rPr sz="525" baseline="7936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525" spc="-15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Start</a:t>
            </a:r>
            <a:r>
              <a:rPr sz="525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	</a:t>
            </a:r>
            <a:endParaRPr sz="525" baseline="7936">
              <a:latin typeface="함초롬돋움"/>
              <a:cs typeface="함초롬돋움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55291" y="2214448"/>
            <a:ext cx="217297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35" dirty="0">
                <a:latin typeface="함초롬돋움"/>
                <a:cs typeface="함초롬돋움"/>
              </a:rPr>
              <a:t>준비 </a:t>
            </a:r>
            <a:r>
              <a:rPr sz="800" spc="-50" dirty="0">
                <a:latin typeface="함초롬돋움"/>
                <a:cs typeface="함초롬돋움"/>
              </a:rPr>
              <a:t>후 </a:t>
            </a:r>
            <a:r>
              <a:rPr sz="800" spc="-10" dirty="0">
                <a:latin typeface="함초롬돋움"/>
                <a:cs typeface="함초롬돋움"/>
              </a:rPr>
              <a:t>하위 메뉴인 </a:t>
            </a:r>
            <a:r>
              <a:rPr sz="800" spc="-45" dirty="0">
                <a:latin typeface="함초롬돋움"/>
                <a:cs typeface="함초롬돋움"/>
              </a:rPr>
              <a:t>'</a:t>
            </a:r>
            <a:r>
              <a:rPr sz="800" dirty="0">
                <a:latin typeface="함초롬돋움"/>
                <a:cs typeface="함초롬돋움"/>
              </a:rPr>
              <a:t>테스트 </a:t>
            </a:r>
            <a:r>
              <a:rPr sz="800" spc="-40" dirty="0">
                <a:latin typeface="함초롬돋움"/>
                <a:cs typeface="함초롬돋움"/>
              </a:rPr>
              <a:t>시리즈 </a:t>
            </a:r>
            <a:r>
              <a:rPr sz="800" spc="-45" dirty="0">
                <a:latin typeface="함초롬돋움"/>
                <a:cs typeface="함초롬돋움"/>
              </a:rPr>
              <a:t>시작'</a:t>
            </a:r>
            <a:r>
              <a:rPr sz="800" spc="-50" dirty="0">
                <a:latin typeface="함초롬돋움"/>
                <a:cs typeface="함초롬돋움"/>
              </a:rPr>
              <a:t>으로</a:t>
            </a:r>
            <a:r>
              <a:rPr sz="800" spc="-45" dirty="0">
                <a:latin typeface="함초롬돋움"/>
                <a:cs typeface="함초롬돋움"/>
              </a:rPr>
              <a:t> 들어가 </a:t>
            </a:r>
            <a:r>
              <a:rPr sz="800" spc="-10" dirty="0">
                <a:latin typeface="함초롬돋움"/>
                <a:cs typeface="함초롬돋움"/>
              </a:rPr>
              <a:t>측정을 </a:t>
            </a:r>
            <a:r>
              <a:rPr sz="800" spc="-30" dirty="0">
                <a:latin typeface="함초롬돋움"/>
                <a:cs typeface="함초롬돋움"/>
              </a:rPr>
              <a:t>시작합니다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1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50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설정을 </a:t>
            </a:r>
            <a:r>
              <a:rPr sz="800" spc="-25" dirty="0">
                <a:latin typeface="함초롬돋움"/>
                <a:cs typeface="함초롬돋움"/>
              </a:rPr>
              <a:t>선택합니다</a:t>
            </a:r>
            <a:r>
              <a:rPr sz="800" spc="-1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spc="-35" dirty="0">
                <a:latin typeface="함초롬돋움"/>
                <a:cs typeface="함초롬돋움"/>
              </a:rPr>
              <a:t>병 위치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-20" dirty="0">
                <a:latin typeface="함초롬돋움"/>
                <a:cs typeface="함초롬돋움"/>
              </a:rPr>
              <a:t>이름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10" dirty="0">
                <a:latin typeface="함초롬돋움"/>
                <a:cs typeface="함초롬돋움"/>
              </a:rPr>
              <a:t>범위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-20" dirty="0">
                <a:latin typeface="함초롬돋움"/>
                <a:cs typeface="함초롬돋움"/>
              </a:rPr>
              <a:t>샘플 </a:t>
            </a:r>
            <a:r>
              <a:rPr sz="800" spc="-25" dirty="0">
                <a:latin typeface="함초롬돋움"/>
                <a:cs typeface="함초롬돋움"/>
              </a:rPr>
              <a:t>볼륨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5" dirty="0">
                <a:latin typeface="함초롬돋움"/>
                <a:cs typeface="함초롬돋움"/>
              </a:rPr>
              <a:t>ATH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30" dirty="0">
                <a:latin typeface="함초롬돋움"/>
                <a:cs typeface="함초롬돋움"/>
              </a:rPr>
              <a:t>측정 </a:t>
            </a:r>
            <a:r>
              <a:rPr sz="800" spc="-45" dirty="0">
                <a:latin typeface="함초롬돋움"/>
                <a:cs typeface="함초롬돋움"/>
              </a:rPr>
              <a:t>기간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5" dirty="0">
                <a:latin typeface="함초롬돋움"/>
                <a:cs typeface="함초롬돋움"/>
              </a:rPr>
              <a:t>시간 </a:t>
            </a:r>
            <a:r>
              <a:rPr sz="800" spc="-10" dirty="0">
                <a:latin typeface="함초롬돋움"/>
                <a:cs typeface="함초롬돋움"/>
              </a:rPr>
              <a:t>간격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67994" y="3498355"/>
            <a:ext cx="3960495" cy="3175"/>
            <a:chOff x="467994" y="3498355"/>
            <a:chExt cx="3960495" cy="3175"/>
          </a:xfrm>
        </p:grpSpPr>
        <p:sp>
          <p:nvSpPr>
            <p:cNvPr id="83" name="object 83"/>
            <p:cNvSpPr/>
            <p:nvPr/>
          </p:nvSpPr>
          <p:spPr>
            <a:xfrm>
              <a:off x="467994" y="349994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47990" y="349994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995" y="349994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47990" y="349994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05688" y="3331464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585683" y="3331464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67994" y="4408957"/>
            <a:ext cx="3960495" cy="3175"/>
            <a:chOff x="467994" y="4408957"/>
            <a:chExt cx="3960495" cy="3175"/>
          </a:xfrm>
        </p:grpSpPr>
        <p:sp>
          <p:nvSpPr>
            <p:cNvPr id="90" name="object 90"/>
            <p:cNvSpPr/>
            <p:nvPr/>
          </p:nvSpPr>
          <p:spPr>
            <a:xfrm>
              <a:off x="467994" y="441054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47990" y="441054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995" y="441054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47990" y="441054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05688" y="3510546"/>
            <a:ext cx="825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병 위치 </a:t>
            </a:r>
            <a:r>
              <a:rPr sz="800" b="1" spc="110" dirty="0">
                <a:latin typeface="함초롬돋움"/>
                <a:cs typeface="함초롬돋움"/>
              </a:rPr>
              <a:t>- </a:t>
            </a:r>
            <a:r>
              <a:rPr sz="800" b="1" spc="-20" dirty="0">
                <a:latin typeface="함초롬돋움"/>
                <a:cs typeface="함초롬돋움"/>
              </a:rPr>
              <a:t>이름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585683" y="3510546"/>
            <a:ext cx="27666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시스템에서 </a:t>
            </a:r>
            <a:r>
              <a:rPr sz="800" spc="-30" dirty="0">
                <a:latin typeface="함초롬돋움"/>
                <a:cs typeface="함초롬돋움"/>
              </a:rPr>
              <a:t>감지되면 </a:t>
            </a:r>
            <a:r>
              <a:rPr sz="800" spc="-40" dirty="0">
                <a:latin typeface="함초롬돋움"/>
                <a:cs typeface="함초롬돋움"/>
              </a:rPr>
              <a:t>병의 </a:t>
            </a:r>
            <a:r>
              <a:rPr sz="800" spc="-35" dirty="0">
                <a:latin typeface="함초롬돋움"/>
                <a:cs typeface="함초롬돋움"/>
              </a:rPr>
              <a:t>위치와 이름이 </a:t>
            </a:r>
            <a:r>
              <a:rPr sz="800" spc="-25" dirty="0">
                <a:latin typeface="함초롬돋움"/>
                <a:cs typeface="함초롬돋움"/>
              </a:rPr>
              <a:t>화면에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왼쪽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25" dirty="0">
                <a:latin typeface="함초롬돋움"/>
                <a:cs typeface="함초롬돋움"/>
              </a:rPr>
              <a:t>6개의 가능한 샘플 </a:t>
            </a:r>
            <a:r>
              <a:rPr sz="800" spc="-35" dirty="0">
                <a:latin typeface="함초롬돋움"/>
                <a:cs typeface="함초롬돋움"/>
              </a:rPr>
              <a:t>병 </a:t>
            </a:r>
            <a:r>
              <a:rPr sz="800" spc="-45" dirty="0">
                <a:latin typeface="함초롬돋움"/>
                <a:cs typeface="함초롬돋움"/>
              </a:rPr>
              <a:t>중</a:t>
            </a:r>
            <a:r>
              <a:rPr sz="800" spc="-20" dirty="0">
                <a:latin typeface="함초롬돋움"/>
                <a:cs typeface="함초롬돋움"/>
              </a:rPr>
              <a:t> 하나를 </a:t>
            </a:r>
            <a:r>
              <a:rPr sz="800" spc="-25" dirty="0">
                <a:latin typeface="함초롬돋움"/>
                <a:cs typeface="함초롬돋움"/>
              </a:rPr>
              <a:t>선택합니다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선택한 </a:t>
            </a:r>
            <a:r>
              <a:rPr sz="800" spc="-45" dirty="0">
                <a:latin typeface="함초롬돋움"/>
                <a:cs typeface="함초롬돋움"/>
              </a:rPr>
              <a:t>병은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45" dirty="0">
                <a:latin typeface="함초롬돋움"/>
                <a:cs typeface="함초롬돋움"/>
              </a:rPr>
              <a:t>상단의 </a:t>
            </a:r>
            <a:r>
              <a:rPr sz="800" spc="-40" dirty="0">
                <a:latin typeface="함초롬돋움"/>
                <a:cs typeface="함초롬돋움"/>
              </a:rPr>
              <a:t>빨간색 </a:t>
            </a:r>
            <a:r>
              <a:rPr sz="800" dirty="0">
                <a:latin typeface="함초롬돋움"/>
                <a:cs typeface="함초롬돋움"/>
              </a:rPr>
              <a:t>LED로 </a:t>
            </a:r>
            <a:r>
              <a:rPr sz="800" spc="-10" dirty="0">
                <a:latin typeface="함초롬돋움"/>
                <a:cs typeface="함초롬돋움"/>
              </a:rPr>
              <a:t>추적할 수 있습니다.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45" dirty="0">
                <a:latin typeface="함초롬돋움"/>
                <a:cs typeface="함초롬돋움"/>
              </a:rPr>
              <a:t>병의 </a:t>
            </a:r>
            <a:r>
              <a:rPr sz="800" spc="-35" dirty="0">
                <a:latin typeface="함초롬돋움"/>
                <a:cs typeface="함초롬돋움"/>
              </a:rPr>
              <a:t>이름은 '옵션' </a:t>
            </a:r>
            <a:r>
              <a:rPr sz="800" spc="-30" dirty="0">
                <a:latin typeface="함초롬돋움"/>
                <a:cs typeface="함초롬돋움"/>
              </a:rPr>
              <a:t>하위 </a:t>
            </a:r>
            <a:r>
              <a:rPr sz="800" spc="-40" dirty="0">
                <a:latin typeface="함초롬돋움"/>
                <a:cs typeface="함초롬돋움"/>
              </a:rPr>
              <a:t>메뉴의 </a:t>
            </a:r>
            <a:r>
              <a:rPr sz="800" spc="-10" dirty="0">
                <a:latin typeface="함초롬돋움"/>
                <a:cs typeface="함초롬돋움"/>
              </a:rPr>
              <a:t>'이름 </a:t>
            </a:r>
            <a:r>
              <a:rPr sz="800" spc="-30" dirty="0">
                <a:latin typeface="함초롬돋움"/>
                <a:cs typeface="함초롬돋움"/>
              </a:rPr>
              <a:t>헤드'</a:t>
            </a:r>
            <a:r>
              <a:rPr sz="800" spc="-50" dirty="0">
                <a:latin typeface="함초롬돋움"/>
                <a:cs typeface="함초롬돋움"/>
              </a:rPr>
              <a:t>에서 </a:t>
            </a:r>
            <a:r>
              <a:rPr sz="800" spc="-30" dirty="0">
                <a:latin typeface="함초롬돋움"/>
                <a:cs typeface="함초롬돋움"/>
              </a:rPr>
              <a:t>설정할 </a:t>
            </a:r>
            <a:r>
              <a:rPr sz="800" spc="-10" dirty="0">
                <a:latin typeface="함초롬돋움"/>
                <a:cs typeface="함초롬돋움"/>
              </a:rPr>
              <a:t>수 있으며</a:t>
            </a:r>
            <a:r>
              <a:rPr sz="800" spc="-40" dirty="0">
                <a:latin typeface="함초롬돋움"/>
                <a:cs typeface="함초롬돋움"/>
              </a:rPr>
              <a:t>, 그렇지 않으면 </a:t>
            </a:r>
            <a:r>
              <a:rPr sz="800" spc="-10" dirty="0">
                <a:latin typeface="함초롬돋움"/>
                <a:cs typeface="함초롬돋움"/>
              </a:rPr>
              <a:t>화면에 </a:t>
            </a:r>
            <a:r>
              <a:rPr sz="800" spc="-35" dirty="0">
                <a:latin typeface="함초롬돋움"/>
                <a:cs typeface="함초롬돋움"/>
              </a:rPr>
              <a:t>이름이 </a:t>
            </a:r>
            <a:r>
              <a:rPr sz="800" spc="-20" dirty="0">
                <a:latin typeface="함초롬돋움"/>
                <a:cs typeface="함초롬돋움"/>
              </a:rPr>
              <a:t>표시되지 </a:t>
            </a:r>
            <a:r>
              <a:rPr sz="800" spc="-45" dirty="0">
                <a:latin typeface="함초롬돋움"/>
                <a:cs typeface="함초롬돋움"/>
              </a:rPr>
              <a:t>않습니다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67994" y="5197640"/>
            <a:ext cx="3960495" cy="3175"/>
            <a:chOff x="467994" y="5197640"/>
            <a:chExt cx="3960495" cy="3175"/>
          </a:xfrm>
        </p:grpSpPr>
        <p:sp>
          <p:nvSpPr>
            <p:cNvPr id="97" name="object 97"/>
            <p:cNvSpPr/>
            <p:nvPr/>
          </p:nvSpPr>
          <p:spPr>
            <a:xfrm>
              <a:off x="467994" y="519922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47990" y="519922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7995" y="519922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47990" y="519922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05688" y="4421149"/>
            <a:ext cx="8096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범위 </a:t>
            </a:r>
            <a:r>
              <a:rPr sz="800" b="1" spc="160" dirty="0">
                <a:latin typeface="함초롬돋움"/>
                <a:cs typeface="함초롬돋움"/>
              </a:rPr>
              <a:t>- </a:t>
            </a:r>
            <a:r>
              <a:rPr sz="800" b="1" spc="-10" dirty="0">
                <a:latin typeface="함초롬돋움"/>
                <a:cs typeface="함초롬돋움"/>
              </a:rPr>
              <a:t>샘플 볼륨/ATH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585683" y="4421149"/>
            <a:ext cx="2676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시료의 </a:t>
            </a:r>
            <a:r>
              <a:rPr sz="800" spc="-20" dirty="0">
                <a:latin typeface="함초롬돋움"/>
                <a:cs typeface="함초롬돋움"/>
              </a:rPr>
              <a:t>예상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범위를 </a:t>
            </a:r>
            <a:r>
              <a:rPr sz="800" spc="-20" dirty="0">
                <a:latin typeface="함초롬돋움"/>
                <a:cs typeface="함초롬돋움"/>
              </a:rPr>
              <a:t>선택합니다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필요한 </a:t>
            </a: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20" dirty="0">
                <a:latin typeface="함초롬돋움"/>
                <a:cs typeface="함초롬돋움"/>
              </a:rPr>
              <a:t>양과 </a:t>
            </a:r>
            <a:r>
              <a:rPr sz="800" spc="-50" dirty="0">
                <a:latin typeface="함초롬돋움"/>
                <a:cs typeface="함초롬돋움"/>
              </a:rPr>
              <a:t>질산화 억제제</a:t>
            </a:r>
            <a:r>
              <a:rPr sz="800" dirty="0">
                <a:latin typeface="함초롬돋움"/>
                <a:cs typeface="함초롬돋움"/>
              </a:rPr>
              <a:t>(ATH)의 </a:t>
            </a:r>
            <a:r>
              <a:rPr sz="800" spc="-30" dirty="0">
                <a:latin typeface="함초롬돋움"/>
                <a:cs typeface="함초롬돋움"/>
              </a:rPr>
              <a:t>방울 </a:t>
            </a:r>
            <a:r>
              <a:rPr sz="800" spc="-45" dirty="0">
                <a:latin typeface="함초롬돋움"/>
                <a:cs typeface="함초롬돋움"/>
              </a:rPr>
              <a:t>수가 </a:t>
            </a:r>
            <a:r>
              <a:rPr sz="800" spc="-20" dirty="0">
                <a:latin typeface="함초롬돋움"/>
                <a:cs typeface="함초롬돋움"/>
              </a:rPr>
              <a:t>표시됩니다. 모든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0" dirty="0">
                <a:latin typeface="함초롬돋움"/>
                <a:cs typeface="함초롬돋움"/>
              </a:rPr>
              <a:t>범위, </a:t>
            </a:r>
            <a:r>
              <a:rPr sz="800" spc="-35" dirty="0">
                <a:latin typeface="함초롬돋움"/>
                <a:cs typeface="함초롬돋움"/>
              </a:rPr>
              <a:t>필요한 </a:t>
            </a:r>
            <a:r>
              <a:rPr sz="800" spc="-10" dirty="0">
                <a:latin typeface="함초롬돋움"/>
                <a:cs typeface="함초롬돋움"/>
              </a:rPr>
              <a:t>시료량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dirty="0">
                <a:latin typeface="함초롬돋움"/>
                <a:cs typeface="함초롬돋움"/>
              </a:rPr>
              <a:t>ATH </a:t>
            </a:r>
            <a:r>
              <a:rPr sz="800" spc="-30" dirty="0">
                <a:latin typeface="함초롬돋움"/>
                <a:cs typeface="함초롬돋움"/>
              </a:rPr>
              <a:t>방울 </a:t>
            </a:r>
            <a:r>
              <a:rPr sz="800" spc="-45" dirty="0">
                <a:latin typeface="함초롬돋움"/>
                <a:cs typeface="함초롬돋움"/>
              </a:rPr>
              <a:t>수에 대한</a:t>
            </a:r>
            <a:r>
              <a:rPr sz="800" spc="-10" dirty="0">
                <a:latin typeface="함초롬돋움"/>
                <a:cs typeface="함초롬돋움"/>
              </a:rPr>
              <a:t> 개요는 "취급" 섹션에 </a:t>
            </a:r>
            <a:r>
              <a:rPr sz="800" spc="-35" dirty="0">
                <a:latin typeface="함초롬돋움"/>
                <a:cs typeface="함초롬돋움"/>
              </a:rPr>
              <a:t>요약되어 </a:t>
            </a:r>
            <a:r>
              <a:rPr sz="800" spc="-20" dirty="0">
                <a:latin typeface="함초롬돋움"/>
                <a:cs typeface="함초롬돋움"/>
              </a:rPr>
              <a:t>있습니다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467994" y="5966003"/>
            <a:ext cx="3960495" cy="3175"/>
            <a:chOff x="467994" y="5966003"/>
            <a:chExt cx="3960495" cy="3175"/>
          </a:xfrm>
        </p:grpSpPr>
        <p:sp>
          <p:nvSpPr>
            <p:cNvPr id="104" name="object 104"/>
            <p:cNvSpPr/>
            <p:nvPr/>
          </p:nvSpPr>
          <p:spPr>
            <a:xfrm>
              <a:off x="467994" y="596759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47990" y="596759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7995" y="596759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47990" y="596759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05688" y="5209832"/>
            <a:ext cx="780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측정 </a:t>
            </a:r>
            <a:r>
              <a:rPr sz="800" b="1" dirty="0">
                <a:latin typeface="함초롬돋움"/>
                <a:cs typeface="함초롬돋움"/>
              </a:rPr>
              <a:t>기간 </a:t>
            </a:r>
            <a:r>
              <a:rPr sz="800" b="1" spc="160" dirty="0">
                <a:latin typeface="함초롬돋움"/>
                <a:cs typeface="함초롬돋움"/>
              </a:rPr>
              <a:t>- </a:t>
            </a:r>
            <a:r>
              <a:rPr sz="800" b="1" spc="-20" dirty="0">
                <a:latin typeface="함초롬돋움"/>
                <a:cs typeface="함초롬돋움"/>
              </a:rPr>
              <a:t>시간 </a:t>
            </a:r>
            <a:r>
              <a:rPr sz="800" b="1" spc="-10" dirty="0">
                <a:latin typeface="함초롬돋움"/>
                <a:cs typeface="함초롬돋움"/>
              </a:rPr>
              <a:t>간격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85683" y="5209832"/>
            <a:ext cx="223837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기간을 지정합니다: </a:t>
            </a:r>
            <a:r>
              <a:rPr sz="800" spc="-10" dirty="0">
                <a:latin typeface="함초롬돋움"/>
                <a:cs typeface="함초롬돋움"/>
              </a:rPr>
              <a:t>1~28일. </a:t>
            </a:r>
            <a:r>
              <a:rPr sz="800" spc="-30" dirty="0">
                <a:latin typeface="함초롬돋움"/>
                <a:cs typeface="함초롬돋움"/>
              </a:rPr>
              <a:t>표준 저장 </a:t>
            </a:r>
            <a:r>
              <a:rPr sz="800" spc="-10" dirty="0">
                <a:latin typeface="함초롬돋움"/>
                <a:cs typeface="함초롬돋움"/>
              </a:rPr>
              <a:t>간격입니다: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1일차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spc="-20" dirty="0">
                <a:latin typeface="함초롬돋움"/>
                <a:cs typeface="함초롬돋움"/>
              </a:rPr>
              <a:t>매시간 </a:t>
            </a:r>
            <a:r>
              <a:rPr sz="800" spc="-40" dirty="0">
                <a:latin typeface="함초롬돋움"/>
                <a:cs typeface="함초롬돋움"/>
              </a:rPr>
              <a:t>측정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2일차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spc="-10" dirty="0">
                <a:latin typeface="함초롬돋움"/>
                <a:cs typeface="함초롬돋움"/>
              </a:rPr>
              <a:t>2시간마다 </a:t>
            </a:r>
            <a:r>
              <a:rPr sz="800" spc="-40" dirty="0">
                <a:latin typeface="함초롬돋움"/>
                <a:cs typeface="함초롬돋움"/>
              </a:rPr>
              <a:t>측정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3일~28일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spc="-20" dirty="0">
                <a:latin typeface="함초롬돋움"/>
                <a:cs typeface="함초롬돋움"/>
              </a:rPr>
              <a:t>24시간마다 </a:t>
            </a:r>
            <a:r>
              <a:rPr sz="800" spc="-40" dirty="0">
                <a:latin typeface="함초롬돋움"/>
                <a:cs typeface="함초롬돋움"/>
              </a:rPr>
              <a:t>측정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67994" y="6420320"/>
            <a:ext cx="3960495" cy="3175"/>
            <a:chOff x="467994" y="6420320"/>
            <a:chExt cx="3960495" cy="3175"/>
          </a:xfrm>
        </p:grpSpPr>
        <p:sp>
          <p:nvSpPr>
            <p:cNvPr id="111" name="object 111"/>
            <p:cNvSpPr/>
            <p:nvPr/>
          </p:nvSpPr>
          <p:spPr>
            <a:xfrm>
              <a:off x="467994" y="642190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47990" y="642190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7995" y="642190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47990" y="642190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/>
          <p:nvPr/>
        </p:nvSpPr>
        <p:spPr>
          <a:xfrm>
            <a:off x="529493" y="6037039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4" h="311150">
                <a:moveTo>
                  <a:pt x="228275" y="310948"/>
                </a:moveTo>
                <a:lnTo>
                  <a:pt x="99947" y="310948"/>
                </a:lnTo>
                <a:lnTo>
                  <a:pt x="60905" y="303140"/>
                </a:lnTo>
                <a:lnTo>
                  <a:pt x="29151" y="281797"/>
                </a:lnTo>
                <a:lnTo>
                  <a:pt x="7808" y="250042"/>
                </a:lnTo>
                <a:lnTo>
                  <a:pt x="0" y="211000"/>
                </a:lnTo>
                <a:lnTo>
                  <a:pt x="0" y="99947"/>
                </a:lnTo>
                <a:lnTo>
                  <a:pt x="7808" y="58823"/>
                </a:lnTo>
                <a:lnTo>
                  <a:pt x="29151" y="27300"/>
                </a:lnTo>
                <a:lnTo>
                  <a:pt x="60905" y="7114"/>
                </a:lnTo>
                <a:lnTo>
                  <a:pt x="99947" y="0"/>
                </a:lnTo>
                <a:lnTo>
                  <a:pt x="228275" y="0"/>
                </a:lnTo>
                <a:lnTo>
                  <a:pt x="267317" y="7808"/>
                </a:lnTo>
                <a:lnTo>
                  <a:pt x="299071" y="29151"/>
                </a:lnTo>
                <a:lnTo>
                  <a:pt x="320414" y="60905"/>
                </a:lnTo>
                <a:lnTo>
                  <a:pt x="328223" y="99947"/>
                </a:lnTo>
                <a:lnTo>
                  <a:pt x="328223" y="211000"/>
                </a:lnTo>
                <a:lnTo>
                  <a:pt x="320414" y="250042"/>
                </a:lnTo>
                <a:lnTo>
                  <a:pt x="299071" y="281797"/>
                </a:lnTo>
                <a:lnTo>
                  <a:pt x="267317" y="303140"/>
                </a:lnTo>
                <a:lnTo>
                  <a:pt x="228275" y="310948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12880" y="6024937"/>
            <a:ext cx="16573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20" dirty="0">
                <a:solidFill>
                  <a:srgbClr val="1D1F1C"/>
                </a:solidFill>
                <a:latin typeface="함초롬돋움"/>
                <a:cs typeface="함초롬돋움"/>
              </a:rPr>
              <a:t>A</a:t>
            </a:r>
            <a:endParaRPr sz="1650">
              <a:latin typeface="함초롬돋움"/>
              <a:cs typeface="함초롬돋움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585683" y="5978195"/>
            <a:ext cx="2578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A </a:t>
            </a:r>
            <a:r>
              <a:rPr sz="800" spc="-35" dirty="0">
                <a:latin typeface="함초롬돋움"/>
                <a:cs typeface="함초롬돋움"/>
              </a:rPr>
              <a:t>기호는 '옵션' </a:t>
            </a:r>
            <a:r>
              <a:rPr sz="800" spc="-30" dirty="0">
                <a:latin typeface="함초롬돋움"/>
                <a:cs typeface="함초롬돋움"/>
              </a:rPr>
              <a:t>하위 메뉴에서 </a:t>
            </a:r>
            <a:r>
              <a:rPr sz="800" spc="-45" dirty="0">
                <a:latin typeface="함초롬돋움"/>
                <a:cs typeface="함초롬돋움"/>
              </a:rPr>
              <a:t>자동 시작 </a:t>
            </a:r>
            <a:r>
              <a:rPr sz="800" spc="-20" dirty="0">
                <a:latin typeface="함초롬돋움"/>
                <a:cs typeface="함초롬돋움"/>
              </a:rPr>
              <a:t>모드가 </a:t>
            </a:r>
            <a:r>
              <a:rPr sz="800" spc="-10" dirty="0">
                <a:latin typeface="함초롬돋움"/>
                <a:cs typeface="함초롬돋움"/>
              </a:rPr>
              <a:t>활성화되어 </a:t>
            </a:r>
            <a:r>
              <a:rPr sz="800" spc="-55" dirty="0">
                <a:latin typeface="함초롬돋움"/>
                <a:cs typeface="함초롬돋움"/>
              </a:rPr>
              <a:t>있는지 여부를 </a:t>
            </a:r>
            <a:r>
              <a:rPr sz="800" spc="-35" dirty="0">
                <a:latin typeface="함초롬돋움"/>
                <a:cs typeface="함초롬돋움"/>
              </a:rPr>
              <a:t>나타냅니다. </a:t>
            </a:r>
            <a:r>
              <a:rPr sz="800" spc="-20" dirty="0">
                <a:latin typeface="함초롬돋움"/>
                <a:cs typeface="함초롬돋움"/>
              </a:rPr>
              <a:t>배경이 </a:t>
            </a:r>
            <a:r>
              <a:rPr sz="800" spc="-10" dirty="0">
                <a:latin typeface="함초롬돋움"/>
                <a:cs typeface="함초롬돋움"/>
              </a:rPr>
              <a:t>회색이면 </a:t>
            </a:r>
            <a:r>
              <a:rPr sz="800" spc="-45" dirty="0">
                <a:latin typeface="함초롬돋움"/>
                <a:cs typeface="함초롬돋움"/>
              </a:rPr>
              <a:t>자동 시작 </a:t>
            </a:r>
            <a:r>
              <a:rPr sz="800" spc="-30" dirty="0">
                <a:latin typeface="함초롬돋움"/>
                <a:cs typeface="함초롬돋움"/>
              </a:rPr>
              <a:t>모드가 </a:t>
            </a:r>
            <a:r>
              <a:rPr sz="800" spc="-10" dirty="0">
                <a:latin typeface="함초롬돋움"/>
                <a:cs typeface="함초롬돋움"/>
              </a:rPr>
              <a:t>비활성화된 </a:t>
            </a:r>
            <a:r>
              <a:rPr sz="800" spc="-20" dirty="0">
                <a:latin typeface="함초롬돋움"/>
                <a:cs typeface="함초롬돋움"/>
              </a:rPr>
              <a:t>것입니다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467994" y="6599402"/>
            <a:ext cx="3960495" cy="3175"/>
            <a:chOff x="467994" y="6599402"/>
            <a:chExt cx="3960495" cy="3175"/>
          </a:xfrm>
        </p:grpSpPr>
        <p:sp>
          <p:nvSpPr>
            <p:cNvPr id="119" name="object 119"/>
            <p:cNvSpPr/>
            <p:nvPr/>
          </p:nvSpPr>
          <p:spPr>
            <a:xfrm>
              <a:off x="467994" y="660099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47990" y="660099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505688" y="6432512"/>
            <a:ext cx="268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뒤로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585683" y="6432512"/>
            <a:ext cx="2245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F1을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메인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19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99998" y="679907"/>
            <a:ext cx="3960495" cy="3175"/>
            <a:chOff x="899998" y="679907"/>
            <a:chExt cx="3960495" cy="3175"/>
          </a:xfrm>
        </p:grpSpPr>
        <p:sp>
          <p:nvSpPr>
            <p:cNvPr id="19" name="object 19"/>
            <p:cNvSpPr/>
            <p:nvPr/>
          </p:nvSpPr>
          <p:spPr>
            <a:xfrm>
              <a:off x="899998" y="68149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79993" y="68149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98" y="68149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79993" y="68149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7691" y="513016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7687" y="513016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998" y="1346670"/>
            <a:ext cx="3960495" cy="3175"/>
            <a:chOff x="899998" y="1346670"/>
            <a:chExt cx="3960495" cy="3175"/>
          </a:xfrm>
        </p:grpSpPr>
        <p:sp>
          <p:nvSpPr>
            <p:cNvPr id="26" name="object 26"/>
            <p:cNvSpPr/>
            <p:nvPr/>
          </p:nvSpPr>
          <p:spPr>
            <a:xfrm>
              <a:off x="899998" y="134825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79993" y="134825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37691" y="692099"/>
            <a:ext cx="256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시작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17687" y="692099"/>
            <a:ext cx="2696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F2를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25" dirty="0">
                <a:latin typeface="함초롬돋움"/>
                <a:cs typeface="함초롬돋움"/>
              </a:rPr>
              <a:t>시리즈를 </a:t>
            </a:r>
            <a:r>
              <a:rPr sz="800" spc="-50" dirty="0">
                <a:latin typeface="함초롬돋움"/>
                <a:cs typeface="함초롬돋움"/>
              </a:rPr>
              <a:t>시작합니다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헤드에 </a:t>
            </a:r>
            <a:r>
              <a:rPr sz="800" spc="-25" dirty="0">
                <a:latin typeface="함초롬돋움"/>
                <a:cs typeface="함초롬돋움"/>
              </a:rPr>
              <a:t>데이터가 이미 </a:t>
            </a:r>
            <a:r>
              <a:rPr sz="800" spc="-35" dirty="0">
                <a:latin typeface="함초롬돋움"/>
                <a:cs typeface="함초롬돋움"/>
              </a:rPr>
              <a:t>저장되어 </a:t>
            </a:r>
            <a:r>
              <a:rPr sz="800" spc="-50" dirty="0">
                <a:latin typeface="함초롬돋움"/>
                <a:cs typeface="함초롬돋움"/>
              </a:rPr>
              <a:t>있는 경우 </a:t>
            </a:r>
            <a:r>
              <a:rPr sz="800" dirty="0">
                <a:latin typeface="함초롬돋움"/>
                <a:cs typeface="함초롬돋움"/>
              </a:rPr>
              <a:t>"</a:t>
            </a:r>
            <a:r>
              <a:rPr sz="800" spc="-45" dirty="0">
                <a:latin typeface="함초롬돋움"/>
                <a:cs typeface="함초롬돋움"/>
              </a:rPr>
              <a:t>현재 테스트 </a:t>
            </a:r>
            <a:r>
              <a:rPr sz="800" spc="-30" dirty="0">
                <a:latin typeface="함초롬돋움"/>
                <a:cs typeface="함초롬돋움"/>
              </a:rPr>
              <a:t>시리즈를 </a:t>
            </a:r>
            <a:r>
              <a:rPr sz="800" spc="-45" dirty="0">
                <a:latin typeface="함초롬돋움"/>
                <a:cs typeface="함초롬돋움"/>
              </a:rPr>
              <a:t>덮어쓰고 있습니다!"라는 알림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화면에 나타납니다. </a:t>
            </a: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25" dirty="0">
                <a:latin typeface="함초롬돋움"/>
                <a:cs typeface="함초롬돋움"/>
              </a:rPr>
              <a:t>F2를 다시 눌러 </a:t>
            </a: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25" dirty="0">
                <a:latin typeface="함초롬돋움"/>
                <a:cs typeface="함초롬돋움"/>
              </a:rPr>
              <a:t>데이터를 </a:t>
            </a:r>
            <a:r>
              <a:rPr sz="800" spc="-20" dirty="0">
                <a:latin typeface="함초롬돋움"/>
                <a:cs typeface="함초롬돋움"/>
              </a:rPr>
              <a:t>덮어쓰고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시리즈를 </a:t>
            </a:r>
            <a:r>
              <a:rPr sz="800" spc="-50" dirty="0">
                <a:latin typeface="함초롬돋움"/>
                <a:cs typeface="함초롬돋움"/>
              </a:rPr>
              <a:t>시작합니다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7298" y="1535481"/>
            <a:ext cx="1428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4.5.2 </a:t>
            </a:r>
            <a:r>
              <a:rPr sz="900" b="1" spc="-10" dirty="0">
                <a:latin typeface="함초롬돋움"/>
                <a:cs typeface="함초롬돋움"/>
              </a:rPr>
              <a:t>현재 값 </a:t>
            </a:r>
            <a:r>
              <a:rPr sz="900" b="1" dirty="0">
                <a:latin typeface="함초롬돋움"/>
                <a:cs typeface="함초롬돋움"/>
              </a:rPr>
              <a:t>표시</a:t>
            </a:r>
            <a:endParaRPr sz="900">
              <a:latin typeface="함초롬돋움"/>
              <a:cs typeface="함초롬돋움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8192" y="1924328"/>
            <a:ext cx="30924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306 </a:t>
            </a:r>
            <a:r>
              <a:rPr sz="55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550">
              <a:latin typeface="함초롬돋움"/>
              <a:cs typeface="함초롬돋움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786" y="1876212"/>
            <a:ext cx="1398012" cy="66894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67617" y="1785965"/>
            <a:ext cx="66548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-20" dirty="0">
                <a:solidFill>
                  <a:srgbClr val="040506"/>
                </a:solidFill>
                <a:latin typeface="함초롬돋움"/>
                <a:cs typeface="함초롬돋움"/>
              </a:rPr>
              <a:t>현재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값 </a:t>
            </a: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표시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39862" y="2458901"/>
            <a:ext cx="12446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20" dirty="0">
                <a:solidFill>
                  <a:srgbClr val="FFFFFF"/>
                </a:solidFill>
                <a:latin typeface="함초롬돋움"/>
                <a:cs typeface="함초롬돋움"/>
              </a:rPr>
              <a:t>뒤로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74448" y="2460436"/>
            <a:ext cx="17335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FFFFFF"/>
                </a:solidFill>
                <a:latin typeface="함초롬돋움"/>
                <a:cs typeface="함초롬돋움"/>
              </a:rPr>
              <a:t>업데이트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8247" y="1772182"/>
            <a:ext cx="11176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20" dirty="0">
                <a:solidFill>
                  <a:srgbClr val="040506"/>
                </a:solidFill>
                <a:latin typeface="함초롬돋움"/>
                <a:cs typeface="함초롬돋움"/>
              </a:rPr>
              <a:t>8:30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7523" y="1811886"/>
            <a:ext cx="24765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12.04.2021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53509" y="1927846"/>
            <a:ext cx="26860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86 </a:t>
            </a:r>
            <a:r>
              <a:rPr sz="55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86426" y="1944998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040506"/>
                </a:solidFill>
                <a:latin typeface="함초롬돋움"/>
                <a:cs typeface="함초롬돋움"/>
              </a:rPr>
              <a:t>6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4474" y="2122771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1D1F1C"/>
                </a:solidFill>
                <a:latin typeface="함초롬돋움"/>
                <a:cs typeface="함초롬돋움"/>
              </a:rPr>
              <a:t>4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84414" y="2298350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1D1F1C"/>
                </a:solidFill>
                <a:latin typeface="함초롬돋움"/>
                <a:cs typeface="함초롬돋움"/>
              </a:rPr>
              <a:t>2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5534" y="1947293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60697" y="2135833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1D1F1C"/>
                </a:solidFill>
                <a:latin typeface="함초롬돋움"/>
                <a:cs typeface="함초롬돋움"/>
              </a:rPr>
              <a:t>3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59269" y="2462252"/>
            <a:ext cx="116205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-25" dirty="0">
                <a:solidFill>
                  <a:srgbClr val="1D1F1C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87536" y="2462625"/>
            <a:ext cx="86995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" spc="-25" dirty="0">
                <a:solidFill>
                  <a:srgbClr val="1D1F1C"/>
                </a:solidFill>
                <a:latin typeface="함초롬돋움"/>
                <a:cs typeface="함초롬돋움"/>
              </a:rPr>
              <a:t>SD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51214" y="2300339"/>
            <a:ext cx="4889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15" dirty="0">
                <a:solidFill>
                  <a:srgbClr val="1D1F1C"/>
                </a:solidFill>
                <a:latin typeface="함초롬돋움"/>
                <a:cs typeface="함초롬돋움"/>
              </a:rPr>
              <a:t>1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87294" y="1746415"/>
            <a:ext cx="2163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'</a:t>
            </a: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25" dirty="0">
                <a:latin typeface="함초롬돋움"/>
                <a:cs typeface="함초롬돋움"/>
              </a:rPr>
              <a:t>값 </a:t>
            </a:r>
            <a:r>
              <a:rPr sz="800" spc="-30" dirty="0">
                <a:latin typeface="함초롬돋움"/>
                <a:cs typeface="함초롬돋움"/>
              </a:rPr>
              <a:t>표시</a:t>
            </a:r>
            <a:r>
              <a:rPr sz="800" spc="-25" dirty="0">
                <a:latin typeface="함초롬돋움"/>
                <a:cs typeface="함초롬돋움"/>
              </a:rPr>
              <a:t>' </a:t>
            </a:r>
            <a:r>
              <a:rPr sz="800" spc="-30" dirty="0">
                <a:latin typeface="함초롬돋움"/>
                <a:cs typeface="함초롬돋움"/>
              </a:rPr>
              <a:t>하위 메뉴에서 </a:t>
            </a:r>
            <a:r>
              <a:rPr sz="800" spc="-35" dirty="0">
                <a:latin typeface="함초롬돋움"/>
                <a:cs typeface="함초롬돋움"/>
              </a:rPr>
              <a:t>최신 측정값을 </a:t>
            </a:r>
            <a:r>
              <a:rPr sz="800" spc="-40" dirty="0">
                <a:latin typeface="함초롬돋움"/>
                <a:cs typeface="함초롬돋움"/>
              </a:rPr>
              <a:t>추적할 </a:t>
            </a:r>
            <a:r>
              <a:rPr sz="800" spc="-10" dirty="0">
                <a:latin typeface="함초롬돋움"/>
                <a:cs typeface="함초롬돋움"/>
              </a:rPr>
              <a:t>수 있습니다. 6개의 병 </a:t>
            </a:r>
            <a:r>
              <a:rPr sz="800" spc="-40" dirty="0">
                <a:latin typeface="함초롬돋움"/>
                <a:cs typeface="함초롬돋움"/>
              </a:rPr>
              <a:t>위치가 </a:t>
            </a:r>
            <a:r>
              <a:rPr sz="800" spc="-20" dirty="0">
                <a:latin typeface="함초롬돋움"/>
                <a:cs typeface="함초롬돋움"/>
              </a:rPr>
              <a:t>모두 </a:t>
            </a:r>
            <a:r>
              <a:rPr sz="800" spc="-25" dirty="0">
                <a:latin typeface="함초롬돋움"/>
                <a:cs typeface="함초롬돋움"/>
              </a:rPr>
              <a:t>화면 </a:t>
            </a:r>
            <a:r>
              <a:rPr sz="800" spc="-45" dirty="0">
                <a:latin typeface="함초롬돋움"/>
                <a:cs typeface="함초롬돋움"/>
              </a:rPr>
              <a:t>중앙에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시스템에 </a:t>
            </a:r>
            <a:r>
              <a:rPr sz="800" spc="-50" dirty="0">
                <a:latin typeface="함초롬돋움"/>
                <a:cs typeface="함초롬돋움"/>
              </a:rPr>
              <a:t>연결된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50" dirty="0">
                <a:latin typeface="함초롬돋움"/>
                <a:cs typeface="함초롬돋움"/>
              </a:rPr>
              <a:t>옆에 </a:t>
            </a:r>
            <a:r>
              <a:rPr sz="800" spc="-35" dirty="0">
                <a:latin typeface="함초롬돋움"/>
                <a:cs typeface="함초롬돋움"/>
              </a:rPr>
              <a:t>최신 </a:t>
            </a:r>
            <a:r>
              <a:rPr sz="800" spc="-10" dirty="0">
                <a:latin typeface="함초롬돋움"/>
                <a:cs typeface="함초롬돋움"/>
              </a:rPr>
              <a:t>값이 </a:t>
            </a:r>
            <a:r>
              <a:rPr sz="800" spc="-20" dirty="0">
                <a:latin typeface="함초롬돋움"/>
                <a:cs typeface="함초롬돋움"/>
              </a:rPr>
              <a:t>표시됩니다.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99998" y="3087116"/>
            <a:ext cx="3960495" cy="3175"/>
            <a:chOff x="899998" y="3087116"/>
            <a:chExt cx="3960495" cy="3175"/>
          </a:xfrm>
        </p:grpSpPr>
        <p:sp>
          <p:nvSpPr>
            <p:cNvPr id="49" name="object 49"/>
            <p:cNvSpPr/>
            <p:nvPr/>
          </p:nvSpPr>
          <p:spPr>
            <a:xfrm>
              <a:off x="899998" y="30887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9993" y="308870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9998" y="30887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79993" y="308870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37691" y="2920225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17687" y="2920225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99998" y="3541433"/>
            <a:ext cx="3960495" cy="3175"/>
            <a:chOff x="899998" y="3541433"/>
            <a:chExt cx="3960495" cy="3175"/>
          </a:xfrm>
        </p:grpSpPr>
        <p:sp>
          <p:nvSpPr>
            <p:cNvPr id="56" name="object 56"/>
            <p:cNvSpPr/>
            <p:nvPr/>
          </p:nvSpPr>
          <p:spPr>
            <a:xfrm>
              <a:off x="899998" y="354302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79993" y="354302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9998" y="354302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79993" y="354302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985857" y="3151664"/>
            <a:ext cx="278765" cy="326390"/>
            <a:chOff x="985857" y="3151664"/>
            <a:chExt cx="278765" cy="326390"/>
          </a:xfrm>
        </p:grpSpPr>
        <p:sp>
          <p:nvSpPr>
            <p:cNvPr id="61" name="object 61"/>
            <p:cNvSpPr/>
            <p:nvPr/>
          </p:nvSpPr>
          <p:spPr>
            <a:xfrm>
              <a:off x="994813" y="3160620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94813" y="3160620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CA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6198" y="3191033"/>
              <a:ext cx="155831" cy="249913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078683" y="3225531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17687" y="3099308"/>
            <a:ext cx="25361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시리즈가 완료된 </a:t>
            </a: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10" dirty="0">
                <a:latin typeface="함초롬돋움"/>
                <a:cs typeface="함초롬돋움"/>
              </a:rPr>
              <a:t>인식됩니다.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99998" y="3995750"/>
            <a:ext cx="3960495" cy="3175"/>
            <a:chOff x="899998" y="3995750"/>
            <a:chExt cx="3960495" cy="3175"/>
          </a:xfrm>
        </p:grpSpPr>
        <p:sp>
          <p:nvSpPr>
            <p:cNvPr id="67" name="object 67"/>
            <p:cNvSpPr/>
            <p:nvPr/>
          </p:nvSpPr>
          <p:spPr>
            <a:xfrm>
              <a:off x="899998" y="399733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79993" y="399733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9998" y="399733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79993" y="3997338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85857" y="3605982"/>
            <a:ext cx="278765" cy="326390"/>
            <a:chOff x="985857" y="3605982"/>
            <a:chExt cx="278765" cy="326390"/>
          </a:xfrm>
        </p:grpSpPr>
        <p:sp>
          <p:nvSpPr>
            <p:cNvPr id="72" name="object 72"/>
            <p:cNvSpPr/>
            <p:nvPr/>
          </p:nvSpPr>
          <p:spPr>
            <a:xfrm>
              <a:off x="994813" y="3614937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60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94813" y="3614937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1E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6204" y="3641649"/>
              <a:ext cx="155819" cy="253609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1080575" y="3678285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050607"/>
                </a:solidFill>
                <a:latin typeface="함초롬돋움"/>
                <a:cs typeface="함초롬돋움"/>
              </a:rPr>
              <a:t>6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17687" y="3553625"/>
            <a:ext cx="2519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테스트가 </a:t>
            </a:r>
            <a:r>
              <a:rPr sz="800" spc="-50" dirty="0">
                <a:latin typeface="함초롬돋움"/>
                <a:cs typeface="함초롬돋움"/>
              </a:rPr>
              <a:t>진행 </a:t>
            </a:r>
            <a:r>
              <a:rPr sz="800" spc="-45" dirty="0">
                <a:latin typeface="함초롬돋움"/>
                <a:cs typeface="함초롬돋움"/>
              </a:rPr>
              <a:t>중인 </a:t>
            </a: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10" dirty="0">
                <a:latin typeface="함초롬돋움"/>
                <a:cs typeface="함초롬돋움"/>
              </a:rPr>
              <a:t>인식됩니다.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99998" y="4450067"/>
            <a:ext cx="3960495" cy="3175"/>
            <a:chOff x="899998" y="4450067"/>
            <a:chExt cx="3960495" cy="3175"/>
          </a:xfrm>
        </p:grpSpPr>
        <p:sp>
          <p:nvSpPr>
            <p:cNvPr id="78" name="object 78"/>
            <p:cNvSpPr/>
            <p:nvPr/>
          </p:nvSpPr>
          <p:spPr>
            <a:xfrm>
              <a:off x="899998" y="445165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979993" y="445165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99998" y="4451655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79993" y="445165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985857" y="4060299"/>
            <a:ext cx="278765" cy="326390"/>
            <a:chOff x="985857" y="4060299"/>
            <a:chExt cx="278765" cy="326390"/>
          </a:xfrm>
        </p:grpSpPr>
        <p:sp>
          <p:nvSpPr>
            <p:cNvPr id="83" name="object 83"/>
            <p:cNvSpPr/>
            <p:nvPr/>
          </p:nvSpPr>
          <p:spPr>
            <a:xfrm>
              <a:off x="994813" y="4069254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4813" y="4069254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B3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579" y="4098647"/>
              <a:ext cx="203943" cy="246205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1092076" y="4163582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E1B"/>
                </a:solidFill>
                <a:latin typeface="함초롬돋움"/>
                <a:cs typeface="함초롬돋움"/>
              </a:rPr>
              <a:t>3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17687" y="4007942"/>
            <a:ext cx="2040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30" dirty="0">
                <a:latin typeface="함초롬돋움"/>
                <a:cs typeface="함초롬돋움"/>
              </a:rPr>
              <a:t>연결되지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55" dirty="0">
                <a:latin typeface="함초롬돋움"/>
                <a:cs typeface="함초롬돋움"/>
              </a:rPr>
              <a:t>않았거나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인식되지 </a:t>
            </a:r>
            <a:r>
              <a:rPr sz="800" spc="-45" dirty="0">
                <a:latin typeface="함초롬돋움"/>
                <a:cs typeface="함초롬돋움"/>
              </a:rPr>
              <a:t>않습니다.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899998" y="4629150"/>
            <a:ext cx="3960495" cy="3175"/>
            <a:chOff x="899998" y="4629150"/>
            <a:chExt cx="3960495" cy="3175"/>
          </a:xfrm>
        </p:grpSpPr>
        <p:sp>
          <p:nvSpPr>
            <p:cNvPr id="89" name="object 89"/>
            <p:cNvSpPr/>
            <p:nvPr/>
          </p:nvSpPr>
          <p:spPr>
            <a:xfrm>
              <a:off x="899998" y="463073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9993" y="463073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9998" y="463073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979993" y="463073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37691" y="4462259"/>
            <a:ext cx="268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뒤로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17687" y="4462259"/>
            <a:ext cx="2245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F1을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메인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99998" y="5052073"/>
            <a:ext cx="3960495" cy="3175"/>
            <a:chOff x="899998" y="5052073"/>
            <a:chExt cx="3960495" cy="3175"/>
          </a:xfrm>
        </p:grpSpPr>
        <p:sp>
          <p:nvSpPr>
            <p:cNvPr id="96" name="object 96"/>
            <p:cNvSpPr/>
            <p:nvPr/>
          </p:nvSpPr>
          <p:spPr>
            <a:xfrm>
              <a:off x="899998" y="505366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79993" y="505366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37691" y="4641342"/>
            <a:ext cx="370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업데이트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17687" y="4641342"/>
            <a:ext cx="2263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F2를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10" dirty="0">
                <a:latin typeface="함초롬돋움"/>
                <a:cs typeface="함초롬돋움"/>
              </a:rPr>
              <a:t>값을 </a:t>
            </a:r>
            <a:r>
              <a:rPr sz="800" spc="-25" dirty="0">
                <a:latin typeface="함초롬돋움"/>
                <a:cs typeface="함초롬돋움"/>
              </a:rPr>
              <a:t>업데이트합니다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또는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25" dirty="0">
                <a:latin typeface="함초롬돋움"/>
                <a:cs typeface="함초롬돋움"/>
              </a:rPr>
              <a:t>눌러 특정 </a:t>
            </a:r>
            <a:r>
              <a:rPr sz="800" spc="-45" dirty="0">
                <a:latin typeface="함초롬돋움"/>
                <a:cs typeface="함초롬돋움"/>
              </a:rPr>
              <a:t>병 </a:t>
            </a:r>
            <a:r>
              <a:rPr sz="800" spc="-10" dirty="0">
                <a:latin typeface="함초롬돋움"/>
                <a:cs typeface="함초롬돋움"/>
              </a:rPr>
              <a:t>위치의 측정값을 </a:t>
            </a:r>
            <a:r>
              <a:rPr sz="800" spc="-25" dirty="0">
                <a:latin typeface="함초롬돋움"/>
                <a:cs typeface="함초롬돋움"/>
              </a:rPr>
              <a:t>업데이트합니다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87298" y="5240883"/>
            <a:ext cx="131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4.5.3 디스플레이 테스트 </a:t>
            </a:r>
            <a:r>
              <a:rPr sz="900" b="1" spc="-10" dirty="0">
                <a:latin typeface="함초롬돋움"/>
                <a:cs typeface="함초롬돋움"/>
              </a:rPr>
              <a:t>시리즈</a:t>
            </a:r>
            <a:endParaRPr sz="900">
              <a:latin typeface="함초롬돋움"/>
              <a:cs typeface="함초롬돋움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006113" y="5615547"/>
            <a:ext cx="741680" cy="390525"/>
            <a:chOff x="1006113" y="5615547"/>
            <a:chExt cx="741680" cy="390525"/>
          </a:xfrm>
        </p:grpSpPr>
        <p:sp>
          <p:nvSpPr>
            <p:cNvPr id="102" name="object 102"/>
            <p:cNvSpPr/>
            <p:nvPr/>
          </p:nvSpPr>
          <p:spPr>
            <a:xfrm>
              <a:off x="1006113" y="5921558"/>
              <a:ext cx="741680" cy="84455"/>
            </a:xfrm>
            <a:custGeom>
              <a:avLst/>
              <a:gdLst/>
              <a:ahLst/>
              <a:cxnLst/>
              <a:rect l="l" t="t" r="r" b="b"/>
              <a:pathLst>
                <a:path w="741680" h="84454">
                  <a:moveTo>
                    <a:pt x="741576" y="83906"/>
                  </a:moveTo>
                  <a:lnTo>
                    <a:pt x="0" y="83906"/>
                  </a:lnTo>
                  <a:lnTo>
                    <a:pt x="0" y="0"/>
                  </a:lnTo>
                  <a:lnTo>
                    <a:pt x="741576" y="0"/>
                  </a:lnTo>
                  <a:lnTo>
                    <a:pt x="741576" y="83906"/>
                  </a:lnTo>
                  <a:close/>
                </a:path>
              </a:pathLst>
            </a:custGeom>
            <a:solidFill>
              <a:srgbClr val="CA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7803" y="5615559"/>
              <a:ext cx="603885" cy="42545"/>
            </a:xfrm>
            <a:custGeom>
              <a:avLst/>
              <a:gdLst/>
              <a:ahLst/>
              <a:cxnLst/>
              <a:rect l="l" t="t" r="r" b="b"/>
              <a:pathLst>
                <a:path w="603885" h="42545">
                  <a:moveTo>
                    <a:pt x="29616" y="4927"/>
                  </a:moveTo>
                  <a:lnTo>
                    <a:pt x="0" y="22199"/>
                  </a:lnTo>
                  <a:lnTo>
                    <a:pt x="28384" y="41948"/>
                  </a:lnTo>
                  <a:lnTo>
                    <a:pt x="29616" y="4927"/>
                  </a:lnTo>
                  <a:close/>
                </a:path>
                <a:path w="603885" h="42545">
                  <a:moveTo>
                    <a:pt x="603377" y="18503"/>
                  </a:moveTo>
                  <a:lnTo>
                    <a:pt x="573760" y="0"/>
                  </a:lnTo>
                  <a:lnTo>
                    <a:pt x="573760" y="37007"/>
                  </a:lnTo>
                  <a:lnTo>
                    <a:pt x="603377" y="18503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967074" y="5689410"/>
            <a:ext cx="798830" cy="20827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275"/>
              </a:spcBef>
            </a:pPr>
            <a:r>
              <a:rPr sz="450" dirty="0">
                <a:solidFill>
                  <a:srgbClr val="040506"/>
                </a:solidFill>
                <a:latin typeface="함초롬돋움"/>
                <a:cs typeface="함초롬돋움"/>
              </a:rPr>
              <a:t>05.01.2021 14:57 0 </a:t>
            </a:r>
            <a:r>
              <a:rPr sz="45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450">
              <a:latin typeface="함초롬돋움"/>
              <a:cs typeface="함초롬돋움"/>
            </a:endParaRPr>
          </a:p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z="675" baseline="6172" dirty="0">
                <a:solidFill>
                  <a:srgbClr val="040506"/>
                </a:solidFill>
                <a:latin typeface="함초롬돋움"/>
                <a:cs typeface="함초롬돋움"/>
              </a:rPr>
              <a:t>05.01.2021</a:t>
            </a:r>
            <a:r>
              <a:rPr sz="675" spc="419" baseline="6172" dirty="0">
                <a:solidFill>
                  <a:srgbClr val="040506"/>
                </a:solidFill>
                <a:latin typeface="함초롬돋움"/>
                <a:cs typeface="함초롬돋움"/>
              </a:rPr>
              <a:t> </a:t>
            </a:r>
            <a:r>
              <a:rPr sz="450" dirty="0">
                <a:solidFill>
                  <a:srgbClr val="040506"/>
                </a:solidFill>
                <a:latin typeface="함초롬돋움"/>
                <a:cs typeface="함초롬돋움"/>
              </a:rPr>
              <a:t>15:57 </a:t>
            </a:r>
            <a:r>
              <a:rPr sz="450" spc="-10" dirty="0">
                <a:solidFill>
                  <a:srgbClr val="040506"/>
                </a:solidFill>
                <a:latin typeface="함초롬돋움"/>
                <a:cs typeface="함초롬돋움"/>
              </a:rPr>
              <a:t>33mg/l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94330" y="5912897"/>
            <a:ext cx="76073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040506"/>
                </a:solidFill>
                <a:latin typeface="함초롬돋움"/>
                <a:cs typeface="함초롬돋움"/>
              </a:rPr>
              <a:t>05.01.2021 16:57 55 </a:t>
            </a:r>
            <a:r>
              <a:rPr sz="45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92017" y="6012503"/>
            <a:ext cx="76390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040506"/>
                </a:solidFill>
                <a:latin typeface="함초롬돋움"/>
                <a:cs typeface="함초롬돋움"/>
              </a:rPr>
              <a:t>05.01.2021 17:</a:t>
            </a:r>
            <a:r>
              <a:rPr sz="450" spc="330" dirty="0">
                <a:solidFill>
                  <a:srgbClr val="040506"/>
                </a:solidFill>
                <a:latin typeface="함초롬돋움"/>
                <a:cs typeface="함초롬돋움"/>
              </a:rPr>
              <a:t>57 </a:t>
            </a:r>
            <a:r>
              <a:rPr sz="675" baseline="6172" dirty="0">
                <a:solidFill>
                  <a:srgbClr val="040506"/>
                </a:solidFill>
                <a:latin typeface="함초롬돋움"/>
                <a:cs typeface="함초롬돋움"/>
              </a:rPr>
              <a:t>75</a:t>
            </a:r>
            <a:r>
              <a:rPr sz="675" spc="15" baseline="6172" dirty="0">
                <a:solidFill>
                  <a:srgbClr val="040506"/>
                </a:solidFill>
                <a:latin typeface="함초롬돋움"/>
                <a:cs typeface="함초롬돋움"/>
              </a:rPr>
              <a:t> </a:t>
            </a:r>
            <a:r>
              <a:rPr sz="675" spc="-30" baseline="6172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675" baseline="6172">
              <a:latin typeface="함초롬돋움"/>
              <a:cs typeface="함초롬돋움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51943" y="5479082"/>
            <a:ext cx="63182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디스플레이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테스트 시리즈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146519" y="5474003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18:09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21847" y="5514966"/>
            <a:ext cx="1416050" cy="16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0465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  <a:p>
            <a:pPr marL="352425">
              <a:lnSpc>
                <a:spcPct val="100000"/>
              </a:lnSpc>
              <a:spcBef>
                <a:spcPts val="285"/>
              </a:spcBef>
            </a:pPr>
            <a:r>
              <a:rPr sz="350" dirty="0">
                <a:solidFill>
                  <a:srgbClr val="040506"/>
                </a:solidFill>
                <a:latin typeface="함초롬돋움"/>
                <a:cs typeface="함초롬돋움"/>
              </a:rPr>
              <a:t>2 </a:t>
            </a:r>
            <a:r>
              <a:rPr sz="350" spc="-40" dirty="0">
                <a:solidFill>
                  <a:srgbClr val="040506"/>
                </a:solidFill>
                <a:latin typeface="함초롬돋움"/>
                <a:cs typeface="함초롬돋움"/>
              </a:rPr>
              <a:t>/ </a:t>
            </a:r>
            <a:r>
              <a:rPr sz="350" dirty="0">
                <a:solidFill>
                  <a:srgbClr val="040506"/>
                </a:solidFill>
                <a:latin typeface="함초롬돋움"/>
                <a:cs typeface="함초롬돋움"/>
              </a:rPr>
              <a:t>3 </a:t>
            </a:r>
            <a:r>
              <a:rPr sz="350" spc="-40" dirty="0">
                <a:solidFill>
                  <a:srgbClr val="040506"/>
                </a:solidFill>
                <a:latin typeface="함초롬돋움"/>
                <a:cs typeface="함초롬돋움"/>
              </a:rPr>
              <a:t>/ </a:t>
            </a:r>
            <a:r>
              <a:rPr sz="350" spc="-35" dirty="0">
                <a:solidFill>
                  <a:srgbClr val="040506"/>
                </a:solidFill>
                <a:latin typeface="함초롬돋움"/>
                <a:cs typeface="함초롬돋움"/>
              </a:rPr>
              <a:t>39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934547" y="5655051"/>
            <a:ext cx="1399540" cy="599440"/>
            <a:chOff x="934547" y="5655051"/>
            <a:chExt cx="1399540" cy="599440"/>
          </a:xfrm>
        </p:grpSpPr>
        <p:pic>
          <p:nvPicPr>
            <p:cNvPr id="111" name="object 1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4547" y="5655051"/>
              <a:ext cx="1399246" cy="59928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71564" y="6185615"/>
              <a:ext cx="419734" cy="63500"/>
            </a:xfrm>
            <a:custGeom>
              <a:avLst/>
              <a:gdLst/>
              <a:ahLst/>
              <a:cxnLst/>
              <a:rect l="l" t="t" r="r" b="b"/>
              <a:pathLst>
                <a:path w="419734" h="63500">
                  <a:moveTo>
                    <a:pt x="419527" y="62929"/>
                  </a:moveTo>
                  <a:lnTo>
                    <a:pt x="0" y="62929"/>
                  </a:lnTo>
                  <a:lnTo>
                    <a:pt x="0" y="0"/>
                  </a:lnTo>
                  <a:lnTo>
                    <a:pt x="419527" y="0"/>
                  </a:lnTo>
                  <a:lnTo>
                    <a:pt x="419527" y="62929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113782" y="6179006"/>
            <a:ext cx="12446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20" dirty="0">
                <a:solidFill>
                  <a:srgbClr val="FFFFFF"/>
                </a:solidFill>
                <a:latin typeface="함초롬돋움"/>
                <a:cs typeface="함초롬돋움"/>
              </a:rPr>
              <a:t>뒤로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91407" y="6191528"/>
            <a:ext cx="186055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dirty="0">
                <a:solidFill>
                  <a:srgbClr val="040506"/>
                </a:solidFill>
                <a:latin typeface="함초롬돋움"/>
                <a:cs typeface="함초롬돋움"/>
              </a:rPr>
              <a:t>SD </a:t>
            </a: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164012" y="5853205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4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93411" y="6001467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1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171146" y="6000997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2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995483" y="5857494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3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91773" y="6175288"/>
            <a:ext cx="20320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FFFFFF"/>
                </a:solidFill>
                <a:latin typeface="함초롬돋움"/>
                <a:cs typeface="함초롬돋움"/>
              </a:rPr>
              <a:t>그래픽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93422" y="5712606"/>
            <a:ext cx="21526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1610" algn="l"/>
              </a:tabLst>
            </a:pPr>
            <a:r>
              <a:rPr sz="250" spc="-50" dirty="0">
                <a:solidFill>
                  <a:srgbClr val="1D1F1C"/>
                </a:solidFill>
                <a:latin typeface="함초롬돋움"/>
                <a:cs typeface="함초롬돋움"/>
              </a:rPr>
              <a:t>5 </a:t>
            </a:r>
            <a:r>
              <a:rPr sz="250" spc="-50" dirty="0">
                <a:solidFill>
                  <a:srgbClr val="040506"/>
                </a:solidFill>
                <a:latin typeface="함초롬돋움"/>
                <a:cs typeface="함초롬돋움"/>
              </a:rPr>
              <a:t>6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687294" y="5451818"/>
            <a:ext cx="2059939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875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40" dirty="0">
                <a:latin typeface="함초롬돋움"/>
                <a:cs typeface="함초롬돋움"/>
              </a:rPr>
              <a:t>병 </a:t>
            </a:r>
            <a:r>
              <a:rPr sz="800" spc="-45" dirty="0">
                <a:latin typeface="함초롬돋움"/>
                <a:cs typeface="함초롬돋움"/>
              </a:rPr>
              <a:t>위치의 </a:t>
            </a:r>
            <a:r>
              <a:rPr sz="800" spc="-40" dirty="0">
                <a:latin typeface="함초롬돋움"/>
                <a:cs typeface="함초롬돋움"/>
              </a:rPr>
              <a:t>개략도가 </a:t>
            </a:r>
            <a:r>
              <a:rPr sz="800" spc="-10" dirty="0">
                <a:latin typeface="함초롬돋움"/>
                <a:cs typeface="함초롬돋움"/>
              </a:rPr>
              <a:t>화면 </a:t>
            </a:r>
            <a:r>
              <a:rPr sz="800" spc="-30" dirty="0">
                <a:latin typeface="함초롬돋움"/>
                <a:cs typeface="함초롬돋움"/>
              </a:rPr>
              <a:t>오른쪽에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24765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20" dirty="0">
                <a:latin typeface="함초롬돋움"/>
                <a:cs typeface="함초롬돋움"/>
              </a:rPr>
              <a:t>사용하여 </a:t>
            </a:r>
            <a:r>
              <a:rPr sz="800" spc="-25" dirty="0">
                <a:latin typeface="함초롬돋움"/>
                <a:cs typeface="함초롬돋움"/>
              </a:rPr>
              <a:t>병 </a:t>
            </a:r>
            <a:r>
              <a:rPr sz="800" spc="-30" dirty="0">
                <a:latin typeface="함초롬돋움"/>
                <a:cs typeface="함초롬돋움"/>
              </a:rPr>
              <a:t>위치를 </a:t>
            </a:r>
            <a:r>
              <a:rPr sz="800" spc="-25" dirty="0">
                <a:latin typeface="함초롬돋움"/>
                <a:cs typeface="함초롬돋움"/>
              </a:rPr>
              <a:t>선택할 </a:t>
            </a:r>
            <a:r>
              <a:rPr sz="800" spc="-50" dirty="0">
                <a:latin typeface="함초롬돋움"/>
                <a:cs typeface="함초롬돋움"/>
              </a:rPr>
              <a:t>수</a:t>
            </a:r>
            <a:r>
              <a:rPr sz="800" spc="-10" dirty="0">
                <a:latin typeface="함초롬돋움"/>
                <a:cs typeface="함초롬돋움"/>
              </a:rPr>
              <a:t> 있습니다. </a:t>
            </a:r>
            <a:r>
              <a:rPr sz="800" spc="-35" dirty="0">
                <a:latin typeface="함초롬돋움"/>
                <a:cs typeface="함초롬돋움"/>
              </a:rPr>
              <a:t>그러면 </a:t>
            </a:r>
            <a:r>
              <a:rPr sz="800" spc="-20" dirty="0">
                <a:latin typeface="함초롬돋움"/>
                <a:cs typeface="함초롬돋움"/>
              </a:rPr>
              <a:t>선택한 헤드의 </a:t>
            </a:r>
            <a:r>
              <a:rPr sz="800" spc="-3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데이터가 </a:t>
            </a:r>
            <a:r>
              <a:rPr sz="800" spc="-10" dirty="0">
                <a:latin typeface="함초롬돋움"/>
                <a:cs typeface="함초롬돋움"/>
              </a:rPr>
              <a:t>타임스탬프와</a:t>
            </a:r>
            <a:r>
              <a:rPr sz="800" spc="-50" dirty="0">
                <a:latin typeface="함초롬돋움"/>
                <a:cs typeface="함초롬돋움"/>
              </a:rPr>
              <a:t> 함께 </a:t>
            </a:r>
            <a:r>
              <a:rPr sz="800" spc="-55" dirty="0">
                <a:latin typeface="함초롬돋움"/>
                <a:cs typeface="함초롬돋움"/>
              </a:rPr>
              <a:t>mg/l </a:t>
            </a:r>
            <a:r>
              <a:rPr sz="800" spc="-50" dirty="0">
                <a:latin typeface="함초롬돋움"/>
                <a:cs typeface="함초롬돋움"/>
              </a:rPr>
              <a:t>단위로 </a:t>
            </a:r>
            <a:r>
              <a:rPr sz="800" spc="-30" dirty="0">
                <a:latin typeface="함초롬돋움"/>
                <a:cs typeface="함초롬돋움"/>
              </a:rPr>
              <a:t>나열됩니다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측정값을 </a:t>
            </a:r>
            <a:r>
              <a:rPr sz="800" spc="-20" dirty="0">
                <a:latin typeface="함초롬돋움"/>
                <a:cs typeface="함초롬돋움"/>
              </a:rPr>
              <a:t>스크롤합니다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27305" algn="just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왼쪽</a:t>
            </a:r>
            <a:r>
              <a:rPr sz="800" spc="-305" dirty="0">
                <a:latin typeface="함초롬돋움"/>
                <a:cs typeface="함초롬돋움"/>
              </a:rPr>
              <a:t> ◀ </a:t>
            </a:r>
            <a:r>
              <a:rPr sz="800" spc="-25" dirty="0">
                <a:latin typeface="함초롬돋움"/>
                <a:cs typeface="함초롬돋움"/>
              </a:rPr>
              <a:t>및 </a:t>
            </a:r>
            <a:r>
              <a:rPr sz="800" spc="-45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5" dirty="0">
                <a:latin typeface="함초롬돋움"/>
                <a:cs typeface="함초롬돋움"/>
              </a:rPr>
              <a:t>키를 </a:t>
            </a:r>
            <a:r>
              <a:rPr sz="800" spc="-10" dirty="0">
                <a:latin typeface="함초롬돋움"/>
                <a:cs typeface="함초롬돋움"/>
              </a:rPr>
              <a:t>사용하여 </a:t>
            </a:r>
            <a:r>
              <a:rPr sz="800" spc="-40" dirty="0">
                <a:latin typeface="함초롬돋움"/>
                <a:cs typeface="함초롬돋움"/>
              </a:rPr>
              <a:t>측정 매개변수 </a:t>
            </a:r>
            <a:r>
              <a:rPr sz="800" spc="-25" dirty="0">
                <a:latin typeface="함초롬돋움"/>
                <a:cs typeface="함초롬돋움"/>
              </a:rPr>
              <a:t>및 헤드 </a:t>
            </a:r>
            <a:r>
              <a:rPr sz="800" spc="-30" dirty="0">
                <a:latin typeface="함초롬돋움"/>
                <a:cs typeface="함초롬돋움"/>
              </a:rPr>
              <a:t>이름과 </a:t>
            </a:r>
            <a:r>
              <a:rPr sz="800" spc="-25" dirty="0">
                <a:latin typeface="함초롬돋움"/>
                <a:cs typeface="함초롬돋움"/>
              </a:rPr>
              <a:t>같은 </a:t>
            </a:r>
            <a:r>
              <a:rPr sz="800" spc="-35" dirty="0">
                <a:latin typeface="함초롬돋움"/>
                <a:cs typeface="함초롬돋움"/>
              </a:rPr>
              <a:t>추가 </a:t>
            </a:r>
            <a:r>
              <a:rPr sz="800" spc="-45" dirty="0">
                <a:latin typeface="함초롬돋움"/>
                <a:cs typeface="함초롬돋움"/>
              </a:rPr>
              <a:t>정보를 </a:t>
            </a:r>
            <a:r>
              <a:rPr sz="800" spc="-25" dirty="0">
                <a:latin typeface="함초롬돋움"/>
                <a:cs typeface="함초롬돋움"/>
              </a:rPr>
              <a:t>표시합니다</a:t>
            </a:r>
            <a:r>
              <a:rPr sz="800" spc="-3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4" y="787895"/>
            <a:ext cx="3960495" cy="3175"/>
            <a:chOff x="467994" y="787895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4" y="78948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7990" y="78948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5" y="78948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7990" y="78948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621004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85683" y="621004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1242212"/>
            <a:ext cx="3960495" cy="3175"/>
            <a:chOff x="467994" y="1242212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4" y="124380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7990" y="124380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5" y="124380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7990" y="124380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53854" y="852444"/>
            <a:ext cx="278765" cy="326390"/>
            <a:chOff x="553854" y="852444"/>
            <a:chExt cx="278765" cy="326390"/>
          </a:xfrm>
        </p:grpSpPr>
        <p:sp>
          <p:nvSpPr>
            <p:cNvPr id="32" name="object 32"/>
            <p:cNvSpPr/>
            <p:nvPr/>
          </p:nvSpPr>
          <p:spPr>
            <a:xfrm>
              <a:off x="562809" y="861399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2809" y="861399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CA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95" y="891813"/>
              <a:ext cx="155831" cy="24991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46680" y="926310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85683" y="800087"/>
            <a:ext cx="21926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10" dirty="0">
                <a:latin typeface="함초롬돋움"/>
                <a:cs typeface="함초롬돋움"/>
              </a:rPr>
              <a:t>헤드가 </a:t>
            </a:r>
            <a:r>
              <a:rPr sz="800" spc="-20" dirty="0">
                <a:latin typeface="함초롬돋움"/>
                <a:cs typeface="함초롬돋움"/>
              </a:rPr>
              <a:t>인식되어 </a:t>
            </a:r>
            <a:r>
              <a:rPr sz="800" spc="-10" dirty="0">
                <a:latin typeface="함초롬돋움"/>
                <a:cs typeface="함초롬돋움"/>
              </a:rPr>
              <a:t>선택할 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7994" y="1696529"/>
            <a:ext cx="3960495" cy="3175"/>
            <a:chOff x="467994" y="1696529"/>
            <a:chExt cx="3960495" cy="3175"/>
          </a:xfrm>
        </p:grpSpPr>
        <p:sp>
          <p:nvSpPr>
            <p:cNvPr id="38" name="object 38"/>
            <p:cNvSpPr/>
            <p:nvPr/>
          </p:nvSpPr>
          <p:spPr>
            <a:xfrm>
              <a:off x="467994" y="16981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7990" y="16981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995" y="16981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47990" y="16981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53854" y="1306761"/>
            <a:ext cx="278765" cy="326390"/>
            <a:chOff x="553854" y="1306761"/>
            <a:chExt cx="278765" cy="326390"/>
          </a:xfrm>
        </p:grpSpPr>
        <p:sp>
          <p:nvSpPr>
            <p:cNvPr id="43" name="object 43"/>
            <p:cNvSpPr/>
            <p:nvPr/>
          </p:nvSpPr>
          <p:spPr>
            <a:xfrm>
              <a:off x="562809" y="1315716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60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2809" y="1315716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1E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201" y="1342428"/>
              <a:ext cx="155819" cy="25360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8571" y="1379064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050607"/>
                </a:solidFill>
                <a:latin typeface="함초롬돋움"/>
                <a:cs typeface="함초롬돋움"/>
              </a:rPr>
              <a:t>6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85683" y="1254404"/>
            <a:ext cx="1859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인식되고 </a:t>
            </a:r>
            <a:r>
              <a:rPr sz="800" spc="-10" dirty="0">
                <a:latin typeface="함초롬돋움"/>
                <a:cs typeface="함초롬돋움"/>
              </a:rPr>
              <a:t>선택됩니다.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67994" y="2150846"/>
            <a:ext cx="3960495" cy="3175"/>
            <a:chOff x="467994" y="2150846"/>
            <a:chExt cx="3960495" cy="3175"/>
          </a:xfrm>
        </p:grpSpPr>
        <p:sp>
          <p:nvSpPr>
            <p:cNvPr id="49" name="object 49"/>
            <p:cNvSpPr/>
            <p:nvPr/>
          </p:nvSpPr>
          <p:spPr>
            <a:xfrm>
              <a:off x="467994" y="2152434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7990" y="21524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995" y="2152434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7990" y="21524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53854" y="1761078"/>
            <a:ext cx="278765" cy="326390"/>
            <a:chOff x="553854" y="1761078"/>
            <a:chExt cx="278765" cy="326390"/>
          </a:xfrm>
        </p:grpSpPr>
        <p:sp>
          <p:nvSpPr>
            <p:cNvPr id="54" name="object 54"/>
            <p:cNvSpPr/>
            <p:nvPr/>
          </p:nvSpPr>
          <p:spPr>
            <a:xfrm>
              <a:off x="562809" y="1770033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2809" y="1770033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B3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575" y="1799427"/>
              <a:ext cx="203943" cy="24620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60073" y="1864361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E1B"/>
                </a:solidFill>
                <a:latin typeface="함초롬돋움"/>
                <a:cs typeface="함초롬돋움"/>
              </a:rPr>
              <a:t>3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85683" y="1708721"/>
            <a:ext cx="2040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30" dirty="0">
                <a:latin typeface="함초롬돋움"/>
                <a:cs typeface="함초롬돋움"/>
              </a:rPr>
              <a:t>연결되지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55" dirty="0">
                <a:latin typeface="함초롬돋움"/>
                <a:cs typeface="함초롬돋움"/>
              </a:rPr>
              <a:t>않았거나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인식되지 </a:t>
            </a:r>
            <a:r>
              <a:rPr sz="800" spc="-45" dirty="0">
                <a:latin typeface="함초롬돋움"/>
                <a:cs typeface="함초롬돋움"/>
              </a:rPr>
              <a:t>않습니다.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67994" y="3183369"/>
            <a:ext cx="3960495" cy="3175"/>
            <a:chOff x="467994" y="3183369"/>
            <a:chExt cx="3960495" cy="3175"/>
          </a:xfrm>
        </p:grpSpPr>
        <p:sp>
          <p:nvSpPr>
            <p:cNvPr id="60" name="object 60"/>
            <p:cNvSpPr/>
            <p:nvPr/>
          </p:nvSpPr>
          <p:spPr>
            <a:xfrm>
              <a:off x="467994" y="318495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47990" y="318495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995" y="318495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47990" y="318495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5688" y="2163038"/>
            <a:ext cx="3467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X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dirty="0">
                <a:latin typeface="함초롬돋움"/>
                <a:cs typeface="함초롬돋움"/>
              </a:rPr>
              <a:t>Y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50" dirty="0">
                <a:latin typeface="함초롬돋움"/>
                <a:cs typeface="함초롬돋움"/>
              </a:rPr>
              <a:t>Z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85683" y="2163038"/>
            <a:ext cx="27438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예시: </a:t>
            </a:r>
            <a:r>
              <a:rPr sz="800" spc="-50" dirty="0">
                <a:latin typeface="함초롬돋움"/>
                <a:cs typeface="함초롬돋움"/>
              </a:rPr>
              <a:t>"2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dirty="0">
                <a:latin typeface="함초롬돋움"/>
                <a:cs typeface="함초롬돋움"/>
              </a:rPr>
              <a:t>3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5" dirty="0">
                <a:latin typeface="함초롬돋움"/>
                <a:cs typeface="함초롬돋움"/>
              </a:rPr>
              <a:t>39"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x: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시리즈에서 </a:t>
            </a:r>
            <a:r>
              <a:rPr sz="800" spc="-25" dirty="0">
                <a:latin typeface="함초롬돋움"/>
                <a:cs typeface="함초롬돋움"/>
              </a:rPr>
              <a:t>선택한 데이터 </a:t>
            </a:r>
            <a:r>
              <a:rPr sz="800" spc="-35" dirty="0">
                <a:latin typeface="함초롬돋움"/>
                <a:cs typeface="함초롬돋움"/>
              </a:rPr>
              <a:t>포인트</a:t>
            </a:r>
            <a:r>
              <a:rPr sz="800" spc="-25" dirty="0">
                <a:latin typeface="함초롬돋움"/>
                <a:cs typeface="함초롬돋움"/>
              </a:rPr>
              <a:t>(예</a:t>
            </a:r>
            <a:r>
              <a:rPr sz="800" spc="-65" dirty="0">
                <a:latin typeface="함초롬돋움"/>
                <a:cs typeface="함초롬돋움"/>
              </a:rPr>
              <a:t>: "2": </a:t>
            </a:r>
            <a:r>
              <a:rPr sz="800" spc="-10" dirty="0">
                <a:latin typeface="함초롬돋움"/>
                <a:cs typeface="함초롬돋움"/>
              </a:rPr>
              <a:t>표에서 </a:t>
            </a:r>
            <a:r>
              <a:rPr sz="800" spc="-20" dirty="0">
                <a:latin typeface="함초롬돋움"/>
                <a:cs typeface="함초롬돋움"/>
              </a:rPr>
              <a:t>선택한 </a:t>
            </a:r>
            <a:r>
              <a:rPr sz="800" spc="-10" dirty="0">
                <a:latin typeface="함초롬돋움"/>
                <a:cs typeface="함초롬돋움"/>
              </a:rPr>
              <a:t>두 번째 </a:t>
            </a:r>
            <a:r>
              <a:rPr sz="800" spc="-40" dirty="0">
                <a:latin typeface="함초롬돋움"/>
                <a:cs typeface="함초롬돋움"/>
              </a:rPr>
              <a:t>측정값</a:t>
            </a:r>
            <a:r>
              <a:rPr sz="800" spc="-10" dirty="0">
                <a:latin typeface="함초롬돋움"/>
                <a:cs typeface="함초롬돋움"/>
              </a:rPr>
              <a:t>).</a:t>
            </a:r>
            <a:endParaRPr sz="800">
              <a:latin typeface="함초롬돋움"/>
              <a:cs typeface="함초롬돋움"/>
            </a:endParaRPr>
          </a:p>
          <a:p>
            <a:pPr marL="12700" marR="8255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y: </a:t>
            </a:r>
            <a:r>
              <a:rPr sz="800" spc="-20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시리즈 </a:t>
            </a:r>
            <a:r>
              <a:rPr sz="800" spc="-50" dirty="0">
                <a:latin typeface="함초롬돋움"/>
                <a:cs typeface="함초롬돋움"/>
              </a:rPr>
              <a:t>중에 </a:t>
            </a:r>
            <a:r>
              <a:rPr sz="800" spc="-25" dirty="0">
                <a:latin typeface="함초롬돋움"/>
                <a:cs typeface="함초롬돋움"/>
              </a:rPr>
              <a:t>이미 </a:t>
            </a:r>
            <a:r>
              <a:rPr sz="800" dirty="0">
                <a:latin typeface="함초롬돋움"/>
                <a:cs typeface="함초롬돋움"/>
              </a:rPr>
              <a:t>기록된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포인트 </a:t>
            </a:r>
            <a:r>
              <a:rPr sz="800" spc="-40" dirty="0">
                <a:latin typeface="함초롬돋움"/>
                <a:cs typeface="함초롬돋움"/>
              </a:rPr>
              <a:t>수</a:t>
            </a:r>
            <a:r>
              <a:rPr sz="800" spc="-25" dirty="0">
                <a:latin typeface="함초롬돋움"/>
                <a:cs typeface="함초롬돋움"/>
              </a:rPr>
              <a:t>(예</a:t>
            </a:r>
            <a:r>
              <a:rPr sz="800" spc="-65" dirty="0">
                <a:latin typeface="함초롬돋움"/>
                <a:cs typeface="함초롬돋움"/>
              </a:rPr>
              <a:t>: "3": </a:t>
            </a:r>
            <a:r>
              <a:rPr sz="800" spc="-50" dirty="0">
                <a:latin typeface="함초롬돋움"/>
                <a:cs typeface="함초롬돋움"/>
              </a:rPr>
              <a:t>3개의 </a:t>
            </a:r>
            <a:r>
              <a:rPr sz="800" spc="-35" dirty="0">
                <a:latin typeface="함초롬돋움"/>
                <a:cs typeface="함초롬돋움"/>
              </a:rPr>
              <a:t>측정값이 </a:t>
            </a:r>
            <a:r>
              <a:rPr sz="800" spc="-25" dirty="0">
                <a:latin typeface="함초롬돋움"/>
                <a:cs typeface="함초롬돋움"/>
              </a:rPr>
              <a:t>이미 </a:t>
            </a:r>
            <a:r>
              <a:rPr sz="800" spc="-10" dirty="0">
                <a:latin typeface="함초롬돋움"/>
                <a:cs typeface="함초롬돋움"/>
              </a:rPr>
              <a:t>기록됨).</a:t>
            </a:r>
            <a:endParaRPr sz="800">
              <a:latin typeface="함초롬돋움"/>
              <a:cs typeface="함초롬돋움"/>
            </a:endParaRPr>
          </a:p>
          <a:p>
            <a:pPr marL="12700" marR="247015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z: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시리즈 </a:t>
            </a:r>
            <a:r>
              <a:rPr sz="800" spc="-45" dirty="0">
                <a:latin typeface="함초롬돋움"/>
                <a:cs typeface="함초롬돋움"/>
              </a:rPr>
              <a:t>내의 </a:t>
            </a:r>
            <a:r>
              <a:rPr sz="800" spc="-50" dirty="0">
                <a:latin typeface="함초롬돋움"/>
                <a:cs typeface="함초롬돋움"/>
              </a:rPr>
              <a:t>총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5" dirty="0">
                <a:latin typeface="함초롬돋움"/>
                <a:cs typeface="함초롬돋움"/>
              </a:rPr>
              <a:t>횟수</a:t>
            </a:r>
            <a:r>
              <a:rPr sz="800" spc="-25" dirty="0">
                <a:latin typeface="함초롬돋움"/>
                <a:cs typeface="함초롬돋움"/>
              </a:rPr>
              <a:t>(예</a:t>
            </a:r>
            <a:r>
              <a:rPr sz="800" spc="-45" dirty="0">
                <a:latin typeface="함초롬돋움"/>
                <a:cs typeface="함초롬돋움"/>
              </a:rPr>
              <a:t>: "39": </a:t>
            </a:r>
            <a:r>
              <a:rPr sz="800" spc="-60" dirty="0">
                <a:latin typeface="함초롬돋움"/>
                <a:cs typeface="함초롬돋움"/>
              </a:rPr>
              <a:t>39번의 </a:t>
            </a:r>
            <a:r>
              <a:rPr sz="800" spc="-35" dirty="0">
                <a:latin typeface="함초롬돋움"/>
                <a:cs typeface="함초롬돋움"/>
              </a:rPr>
              <a:t>측정이 </a:t>
            </a:r>
            <a:r>
              <a:rPr sz="800" spc="-20" dirty="0">
                <a:latin typeface="함초롬돋움"/>
                <a:cs typeface="함초롬돋움"/>
              </a:rPr>
              <a:t>수행됨</a:t>
            </a:r>
            <a:r>
              <a:rPr sz="800" spc="-10" dirty="0">
                <a:latin typeface="함초롬돋움"/>
                <a:cs typeface="함초롬돋움"/>
              </a:rPr>
              <a:t>)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7994" y="3362452"/>
            <a:ext cx="3960495" cy="3175"/>
            <a:chOff x="467994" y="3362452"/>
            <a:chExt cx="3960495" cy="3175"/>
          </a:xfrm>
        </p:grpSpPr>
        <p:sp>
          <p:nvSpPr>
            <p:cNvPr id="67" name="object 67"/>
            <p:cNvSpPr/>
            <p:nvPr/>
          </p:nvSpPr>
          <p:spPr>
            <a:xfrm>
              <a:off x="467994" y="3364039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7990" y="336403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995" y="3364039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7990" y="336403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05688" y="3195561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뒤로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85683" y="3195561"/>
            <a:ext cx="2245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F1을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메인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67994" y="3663455"/>
            <a:ext cx="3960495" cy="3175"/>
            <a:chOff x="467994" y="3663455"/>
            <a:chExt cx="3960495" cy="3175"/>
          </a:xfrm>
        </p:grpSpPr>
        <p:sp>
          <p:nvSpPr>
            <p:cNvPr id="74" name="object 74"/>
            <p:cNvSpPr/>
            <p:nvPr/>
          </p:nvSpPr>
          <p:spPr>
            <a:xfrm>
              <a:off x="467994" y="366504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47990" y="366504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05688" y="3374644"/>
            <a:ext cx="431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그래픽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85683" y="3374644"/>
            <a:ext cx="2539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50" dirty="0">
                <a:latin typeface="함초롬돋움"/>
                <a:cs typeface="함초롬돋움"/>
              </a:rPr>
              <a:t>F2를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30" dirty="0">
                <a:latin typeface="함초롬돋움"/>
                <a:cs typeface="함초롬돋움"/>
              </a:rPr>
              <a:t>측정된 </a:t>
            </a:r>
            <a:r>
              <a:rPr sz="800" spc="-25" dirty="0">
                <a:latin typeface="함초롬돋움"/>
                <a:cs typeface="함초롬돋움"/>
              </a:rPr>
              <a:t>데이터를 </a:t>
            </a:r>
            <a:r>
              <a:rPr sz="800" spc="-35" dirty="0">
                <a:latin typeface="함초롬돋움"/>
                <a:cs typeface="함초롬돋움"/>
              </a:rPr>
              <a:t>다이어그램에 </a:t>
            </a:r>
            <a:r>
              <a:rPr sz="800" spc="-50" dirty="0">
                <a:latin typeface="함초롬돋움"/>
                <a:cs typeface="함초롬돋움"/>
              </a:rPr>
              <a:t>표시합니다</a:t>
            </a:r>
            <a:r>
              <a:rPr sz="800" dirty="0">
                <a:latin typeface="함초롬돋움"/>
                <a:cs typeface="함초롬돋움"/>
              </a:rPr>
              <a:t>(</a:t>
            </a:r>
            <a:r>
              <a:rPr sz="800" spc="-10" dirty="0">
                <a:latin typeface="함초롬돋움"/>
                <a:cs typeface="함초롬돋움"/>
              </a:rPr>
              <a:t>아래 </a:t>
            </a:r>
            <a:r>
              <a:rPr sz="800" dirty="0">
                <a:latin typeface="함초롬돋움"/>
                <a:cs typeface="함초롬돋움"/>
              </a:rPr>
              <a:t>참조)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01013" y="3998886"/>
            <a:ext cx="63182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디스플레이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테스트 시리즈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96156" y="3995051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18:09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7376" y="4031416"/>
            <a:ext cx="142494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5225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05.01.</a:t>
            </a:r>
            <a:r>
              <a:rPr sz="350" u="sng" spc="50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2021 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0949" y="4701955"/>
            <a:ext cx="445134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8590" algn="l"/>
                <a:tab pos="431800" algn="l"/>
              </a:tabLst>
            </a:pPr>
            <a:r>
              <a:rPr sz="300" dirty="0">
                <a:solidFill>
                  <a:srgbClr val="FFFFFF"/>
                </a:solidFill>
                <a:latin typeface="함초롬돋움"/>
                <a:cs typeface="함초롬돋움"/>
              </a:rPr>
              <a:t>	뒤로</a:t>
            </a:r>
            <a:endParaRPr sz="300">
              <a:latin typeface="함초롬돋움"/>
              <a:cs typeface="함초롬돋움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060268" y="4702936"/>
            <a:ext cx="285750" cy="71120"/>
            <a:chOff x="1060268" y="4702936"/>
            <a:chExt cx="285750" cy="71120"/>
          </a:xfrm>
        </p:grpSpPr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5546" y="4702936"/>
              <a:ext cx="70409" cy="7040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63970" y="4709761"/>
              <a:ext cx="64769" cy="59690"/>
            </a:xfrm>
            <a:custGeom>
              <a:avLst/>
              <a:gdLst/>
              <a:ahLst/>
              <a:cxnLst/>
              <a:rect l="l" t="t" r="r" b="b"/>
              <a:pathLst>
                <a:path w="64769" h="59689">
                  <a:moveTo>
                    <a:pt x="57993" y="59227"/>
                  </a:moveTo>
                  <a:lnTo>
                    <a:pt x="54291" y="59227"/>
                  </a:lnTo>
                  <a:lnTo>
                    <a:pt x="3701" y="59227"/>
                  </a:lnTo>
                  <a:lnTo>
                    <a:pt x="0" y="54292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59227" y="0"/>
                  </a:lnTo>
                  <a:lnTo>
                    <a:pt x="62929" y="4935"/>
                  </a:lnTo>
                  <a:lnTo>
                    <a:pt x="62929" y="50590"/>
                  </a:lnTo>
                  <a:lnTo>
                    <a:pt x="64163" y="55526"/>
                  </a:lnTo>
                  <a:lnTo>
                    <a:pt x="57993" y="59227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63970" y="4709761"/>
              <a:ext cx="64769" cy="59690"/>
            </a:xfrm>
            <a:custGeom>
              <a:avLst/>
              <a:gdLst/>
              <a:ahLst/>
              <a:cxnLst/>
              <a:rect l="l" t="t" r="r" b="b"/>
              <a:pathLst>
                <a:path w="64769" h="59689">
                  <a:moveTo>
                    <a:pt x="54291" y="59227"/>
                  </a:moveTo>
                  <a:lnTo>
                    <a:pt x="8637" y="59227"/>
                  </a:lnTo>
                  <a:lnTo>
                    <a:pt x="3701" y="59227"/>
                  </a:lnTo>
                  <a:lnTo>
                    <a:pt x="0" y="54292"/>
                  </a:lnTo>
                  <a:lnTo>
                    <a:pt x="0" y="50590"/>
                  </a:lnTo>
                  <a:lnTo>
                    <a:pt x="0" y="8637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8637" y="0"/>
                  </a:lnTo>
                  <a:lnTo>
                    <a:pt x="54291" y="0"/>
                  </a:lnTo>
                  <a:lnTo>
                    <a:pt x="59227" y="0"/>
                  </a:lnTo>
                  <a:lnTo>
                    <a:pt x="62929" y="4935"/>
                  </a:lnTo>
                  <a:lnTo>
                    <a:pt x="62929" y="8637"/>
                  </a:lnTo>
                  <a:lnTo>
                    <a:pt x="62929" y="50590"/>
                  </a:lnTo>
                  <a:lnTo>
                    <a:pt x="64163" y="55526"/>
                  </a:lnTo>
                  <a:lnTo>
                    <a:pt x="57993" y="59227"/>
                  </a:lnTo>
                  <a:lnTo>
                    <a:pt x="54291" y="59227"/>
                  </a:lnTo>
                  <a:close/>
                </a:path>
              </a:pathLst>
            </a:custGeom>
            <a:ln w="7403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56513" y="4712229"/>
              <a:ext cx="95250" cy="57150"/>
            </a:xfrm>
            <a:custGeom>
              <a:avLst/>
              <a:gdLst/>
              <a:ahLst/>
              <a:cxnLst/>
              <a:rect l="l" t="t" r="r" b="b"/>
              <a:pathLst>
                <a:path w="95250" h="57150">
                  <a:moveTo>
                    <a:pt x="91308" y="56760"/>
                  </a:moveTo>
                  <a:lnTo>
                    <a:pt x="83905" y="56760"/>
                  </a:lnTo>
                  <a:lnTo>
                    <a:pt x="3701" y="56760"/>
                  </a:lnTo>
                  <a:lnTo>
                    <a:pt x="0" y="51824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90074" y="0"/>
                  </a:lnTo>
                  <a:lnTo>
                    <a:pt x="93776" y="4935"/>
                  </a:lnTo>
                  <a:lnTo>
                    <a:pt x="93776" y="45654"/>
                  </a:lnTo>
                  <a:lnTo>
                    <a:pt x="95010" y="50590"/>
                  </a:lnTo>
                  <a:lnTo>
                    <a:pt x="91308" y="5676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56513" y="4712229"/>
              <a:ext cx="95250" cy="57150"/>
            </a:xfrm>
            <a:custGeom>
              <a:avLst/>
              <a:gdLst/>
              <a:ahLst/>
              <a:cxnLst/>
              <a:rect l="l" t="t" r="r" b="b"/>
              <a:pathLst>
                <a:path w="95250" h="57150">
                  <a:moveTo>
                    <a:pt x="83905" y="56760"/>
                  </a:moveTo>
                  <a:lnTo>
                    <a:pt x="9871" y="56760"/>
                  </a:lnTo>
                  <a:lnTo>
                    <a:pt x="3701" y="56760"/>
                  </a:lnTo>
                  <a:lnTo>
                    <a:pt x="0" y="51824"/>
                  </a:lnTo>
                  <a:lnTo>
                    <a:pt x="0" y="46888"/>
                  </a:lnTo>
                  <a:lnTo>
                    <a:pt x="0" y="9871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9871" y="0"/>
                  </a:lnTo>
                  <a:lnTo>
                    <a:pt x="83905" y="0"/>
                  </a:lnTo>
                  <a:lnTo>
                    <a:pt x="90074" y="0"/>
                  </a:lnTo>
                  <a:lnTo>
                    <a:pt x="93776" y="4935"/>
                  </a:lnTo>
                  <a:lnTo>
                    <a:pt x="93776" y="9871"/>
                  </a:lnTo>
                  <a:lnTo>
                    <a:pt x="93776" y="45654"/>
                  </a:lnTo>
                  <a:lnTo>
                    <a:pt x="95010" y="50590"/>
                  </a:lnTo>
                  <a:lnTo>
                    <a:pt x="91308" y="56760"/>
                  </a:lnTo>
                  <a:lnTo>
                    <a:pt x="83905" y="56760"/>
                  </a:lnTo>
                  <a:close/>
                </a:path>
              </a:pathLst>
            </a:custGeom>
            <a:ln w="911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058747" y="4708613"/>
            <a:ext cx="186055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dirty="0">
                <a:solidFill>
                  <a:srgbClr val="040506"/>
                </a:solidFill>
                <a:latin typeface="함초롬돋움"/>
                <a:cs typeface="함초롬돋움"/>
              </a:rPr>
              <a:t>SD </a:t>
            </a: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endParaRPr sz="200">
              <a:latin typeface="함초롬돋움"/>
              <a:cs typeface="함초롬돋움"/>
            </a:endParaRPr>
          </a:p>
        </p:txBody>
      </p:sp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633254" y="4151264"/>
          <a:ext cx="653414" cy="473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0506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0506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0506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317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0506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0405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3175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0405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0405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04050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3175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04050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" name="object 90"/>
          <p:cNvSpPr txBox="1"/>
          <p:nvPr/>
        </p:nvSpPr>
        <p:spPr>
          <a:xfrm>
            <a:off x="565677" y="4371029"/>
            <a:ext cx="77470" cy="60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200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0612" y="4263084"/>
            <a:ext cx="641985" cy="359410"/>
          </a:xfrm>
          <a:custGeom>
            <a:avLst/>
            <a:gdLst/>
            <a:ahLst/>
            <a:cxnLst/>
            <a:rect l="l" t="t" r="r" b="b"/>
            <a:pathLst>
              <a:path w="641985" h="359410">
                <a:moveTo>
                  <a:pt x="641629" y="2467"/>
                </a:moveTo>
                <a:lnTo>
                  <a:pt x="559536" y="1465"/>
                </a:lnTo>
                <a:lnTo>
                  <a:pt x="378191" y="0"/>
                </a:lnTo>
                <a:lnTo>
                  <a:pt x="194995" y="385"/>
                </a:lnTo>
                <a:lnTo>
                  <a:pt x="107349" y="4935"/>
                </a:lnTo>
                <a:lnTo>
                  <a:pt x="76502" y="75268"/>
                </a:lnTo>
                <a:lnTo>
                  <a:pt x="52280" y="158717"/>
                </a:lnTo>
                <a:lnTo>
                  <a:pt x="34086" y="225497"/>
                </a:lnTo>
                <a:lnTo>
                  <a:pt x="16817" y="290426"/>
                </a:lnTo>
                <a:lnTo>
                  <a:pt x="4210" y="339589"/>
                </a:lnTo>
                <a:lnTo>
                  <a:pt x="0" y="359069"/>
                </a:lnTo>
              </a:path>
            </a:pathLst>
          </a:custGeom>
          <a:ln w="7551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01811" y="4155702"/>
            <a:ext cx="85090" cy="1092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87376" y="4627010"/>
            <a:ext cx="142494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430" algn="l"/>
                <a:tab pos="1411605" algn="l"/>
              </a:tabLst>
            </a:pPr>
            <a:r>
              <a:rPr sz="200" u="sng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1 2 3 4</a:t>
            </a:r>
            <a:r>
              <a:rPr sz="525" u="sng" baseline="7936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day</a:t>
            </a:r>
            <a:r>
              <a:rPr sz="525" u="sng" spc="52" baseline="7936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 </a:t>
            </a:r>
            <a:r>
              <a:rPr sz="200" u="sng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 5</a:t>
            </a:r>
            <a:endParaRPr sz="200">
              <a:latin typeface="함초롬돋움"/>
              <a:cs typeface="함초롬돋움"/>
            </a:endParaRPr>
          </a:p>
        </p:txBody>
      </p:sp>
      <p:pic>
        <p:nvPicPr>
          <p:cNvPr id="94" name="object 9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25522" y="4154518"/>
            <a:ext cx="386174" cy="471318"/>
          </a:xfrm>
          <a:prstGeom prst="rect">
            <a:avLst/>
          </a:prstGeom>
        </p:spPr>
      </p:pic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543114" y="4158202"/>
          <a:ext cx="1214753" cy="53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" spc="-25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400</a:t>
                      </a:r>
                      <a:endParaRPr sz="200">
                        <a:latin typeface="함초롬돋움"/>
                        <a:cs typeface="함초롬돋움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ts val="160"/>
                        </a:lnSpc>
                      </a:pPr>
                      <a:r>
                        <a:rPr sz="200" spc="-25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300</a:t>
                      </a:r>
                      <a:endParaRPr sz="200">
                        <a:latin typeface="함초롬돋움"/>
                        <a:cs typeface="함초롬돋움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R="70485" algn="r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5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6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66040" algn="r">
                        <a:lnSpc>
                          <a:spcPts val="145"/>
                        </a:lnSpc>
                        <a:spcBef>
                          <a:spcPts val="234"/>
                        </a:spcBef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3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ts val="175"/>
                        </a:lnSpc>
                        <a:spcBef>
                          <a:spcPts val="200"/>
                        </a:spcBef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4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" spc="-25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100</a:t>
                      </a:r>
                      <a:endParaRPr sz="200">
                        <a:latin typeface="함초롬돋움"/>
                        <a:cs typeface="함초롬돋움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ts val="50"/>
                        </a:lnSpc>
                      </a:pPr>
                      <a:r>
                        <a:rPr sz="20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0</a:t>
                      </a:r>
                      <a:endParaRPr sz="200">
                        <a:latin typeface="함초롬돋움"/>
                        <a:cs typeface="함초롬돋움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1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50" dirty="0">
                          <a:solidFill>
                            <a:srgbClr val="1D1F1C"/>
                          </a:solidFill>
                          <a:latin typeface="함초롬돋움"/>
                          <a:cs typeface="함초롬돋움"/>
                        </a:rPr>
                        <a:t>2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object 96"/>
          <p:cNvSpPr txBox="1"/>
          <p:nvPr/>
        </p:nvSpPr>
        <p:spPr>
          <a:xfrm>
            <a:off x="2255291" y="3975963"/>
            <a:ext cx="1966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헤드를 </a:t>
            </a:r>
            <a:r>
              <a:rPr sz="800" spc="-25" dirty="0">
                <a:latin typeface="함초롬돋움"/>
                <a:cs typeface="함초롬돋움"/>
              </a:rPr>
              <a:t>선택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25" dirty="0">
                <a:latin typeface="함초롬돋움"/>
                <a:cs typeface="함초롬돋움"/>
              </a:rPr>
              <a:t>선택 </a:t>
            </a:r>
            <a:r>
              <a:rPr sz="800" spc="-50" dirty="0">
                <a:latin typeface="함초롬돋움"/>
                <a:cs typeface="함초롬돋움"/>
              </a:rPr>
              <a:t>해제하여 </a:t>
            </a:r>
            <a:r>
              <a:rPr sz="800" spc="-30" dirty="0">
                <a:latin typeface="함초롬돋움"/>
                <a:cs typeface="함초롬돋움"/>
              </a:rPr>
              <a:t>측정된 </a:t>
            </a:r>
            <a:r>
              <a:rPr sz="800" spc="-10" dirty="0">
                <a:latin typeface="함초롬돋움"/>
                <a:cs typeface="함초롬돋움"/>
              </a:rPr>
              <a:t>데이터를 플로</a:t>
            </a:r>
            <a:r>
              <a:rPr sz="800" spc="-40" dirty="0">
                <a:latin typeface="함초롬돋움"/>
                <a:cs typeface="함초롬돋움"/>
              </a:rPr>
              <a:t>팅합니다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10" dirty="0">
                <a:latin typeface="함초롬돋움"/>
                <a:cs typeface="함초롬돋움"/>
              </a:rPr>
              <a:t>비교를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spc="-45" dirty="0">
                <a:latin typeface="함초롬돋움"/>
                <a:cs typeface="함초롬돋움"/>
              </a:rPr>
              <a:t>최대 </a:t>
            </a:r>
            <a:r>
              <a:rPr sz="800" spc="-50" dirty="0">
                <a:latin typeface="함초롬돋움"/>
                <a:cs typeface="함초롬돋움"/>
              </a:rPr>
              <a:t>3개의 </a:t>
            </a:r>
            <a:r>
              <a:rPr sz="800" spc="-30" dirty="0">
                <a:latin typeface="함초롬돋움"/>
                <a:cs typeface="함초롬돋움"/>
              </a:rPr>
              <a:t>플롯을 </a:t>
            </a:r>
            <a:r>
              <a:rPr sz="800" spc="-35" dirty="0">
                <a:latin typeface="함초롬돋움"/>
                <a:cs typeface="함초롬돋움"/>
              </a:rPr>
              <a:t>동시에 </a:t>
            </a:r>
            <a:r>
              <a:rPr sz="800" spc="-10" dirty="0">
                <a:latin typeface="함초롬돋움"/>
                <a:cs typeface="함초롬돋움"/>
              </a:rPr>
              <a:t>표시할 수 있습니다.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37691" y="621004"/>
            <a:ext cx="774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가능한 </a:t>
            </a:r>
            <a:r>
              <a:rPr sz="800" b="1" spc="-10" dirty="0">
                <a:latin typeface="함초롬돋움"/>
                <a:cs typeface="함초롬돋움"/>
              </a:rPr>
              <a:t>오류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19997" y="1999501"/>
            <a:ext cx="2340610" cy="3175"/>
            <a:chOff x="2519997" y="1999501"/>
            <a:chExt cx="2340610" cy="3175"/>
          </a:xfrm>
        </p:grpSpPr>
        <p:sp>
          <p:nvSpPr>
            <p:cNvPr id="20" name="object 20"/>
            <p:cNvSpPr/>
            <p:nvPr/>
          </p:nvSpPr>
          <p:spPr>
            <a:xfrm>
              <a:off x="2519997" y="200108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9986" y="2001088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9997" y="200108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9985" y="2001088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277679" y="1588770"/>
            <a:ext cx="144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측정값이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범위를 </a:t>
            </a:r>
            <a:r>
              <a:rPr sz="800" spc="-40" dirty="0">
                <a:latin typeface="함초롬돋움"/>
                <a:cs typeface="함초롬돋움"/>
              </a:rPr>
              <a:t>벗어난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10" dirty="0">
                <a:latin typeface="함초롬돋움"/>
                <a:cs typeface="함초롬돋움"/>
              </a:rPr>
              <a:t>측정값을 </a:t>
            </a:r>
            <a:r>
              <a:rPr sz="800" spc="-30" dirty="0">
                <a:latin typeface="함초롬돋움"/>
                <a:cs typeface="함초롬돋움"/>
              </a:rPr>
              <a:t>기록합니다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19997" y="2910103"/>
            <a:ext cx="2340610" cy="3175"/>
            <a:chOff x="2519997" y="2910103"/>
            <a:chExt cx="2340610" cy="3175"/>
          </a:xfrm>
        </p:grpSpPr>
        <p:sp>
          <p:nvSpPr>
            <p:cNvPr id="26" name="object 26"/>
            <p:cNvSpPr/>
            <p:nvPr/>
          </p:nvSpPr>
          <p:spPr>
            <a:xfrm>
              <a:off x="2519997" y="291169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9986" y="2911691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9997" y="291169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9985" y="2911691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557691" y="2011693"/>
            <a:ext cx="189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실패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7679" y="2011693"/>
            <a:ext cx="13855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지정된 </a:t>
            </a:r>
            <a:r>
              <a:rPr sz="800" spc="-55" dirty="0">
                <a:latin typeface="함초롬돋움"/>
                <a:cs typeface="함초롬돋움"/>
              </a:rPr>
              <a:t>시간 </a:t>
            </a:r>
            <a:r>
              <a:rPr sz="800" spc="-60" dirty="0">
                <a:latin typeface="함초롬돋움"/>
                <a:cs typeface="함초롬돋움"/>
              </a:rPr>
              <a:t>동안 </a:t>
            </a:r>
            <a:r>
              <a:rPr sz="800" spc="-40" dirty="0">
                <a:latin typeface="함초롬돋움"/>
                <a:cs typeface="함초롬돋움"/>
              </a:rPr>
              <a:t>측정을 </a:t>
            </a:r>
            <a:r>
              <a:rPr sz="800" spc="-30" dirty="0">
                <a:latin typeface="함초롬돋움"/>
                <a:cs typeface="함초롬돋움"/>
              </a:rPr>
              <a:t>수행할 </a:t>
            </a:r>
            <a:r>
              <a:rPr sz="800" spc="-25" dirty="0">
                <a:latin typeface="함초롬돋움"/>
                <a:cs typeface="함초롬돋움"/>
              </a:rPr>
              <a:t>수 없는 </a:t>
            </a:r>
            <a:r>
              <a:rPr sz="800" spc="-55" dirty="0">
                <a:latin typeface="함초롬돋움"/>
                <a:cs typeface="함초롬돋움"/>
              </a:rPr>
              <a:t>경우</a:t>
            </a:r>
            <a:r>
              <a:rPr sz="800" dirty="0">
                <a:latin typeface="함초롬돋움"/>
                <a:cs typeface="함초롬돋움"/>
              </a:rPr>
              <a:t>(예: </a:t>
            </a:r>
            <a:r>
              <a:rPr sz="800" spc="-45" dirty="0">
                <a:latin typeface="함초롬돋움"/>
                <a:cs typeface="함초롬돋움"/>
              </a:rPr>
              <a:t>측정이 </a:t>
            </a:r>
            <a:r>
              <a:rPr sz="800" spc="-20" dirty="0">
                <a:latin typeface="함초롬돋움"/>
                <a:cs typeface="함초롬돋움"/>
              </a:rPr>
              <a:t>끝나기 </a:t>
            </a:r>
            <a:r>
              <a:rPr sz="800" spc="-40" dirty="0">
                <a:latin typeface="함초롬돋움"/>
                <a:cs typeface="함초롬돋움"/>
              </a:rPr>
              <a:t>전에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30" dirty="0">
                <a:latin typeface="함초롬돋움"/>
                <a:cs typeface="함초롬돋움"/>
              </a:rPr>
              <a:t>제거한 </a:t>
            </a:r>
            <a:r>
              <a:rPr sz="800" spc="-55" dirty="0">
                <a:latin typeface="함초롬돋움"/>
                <a:cs typeface="함초롬돋움"/>
              </a:rPr>
              <a:t>경우</a:t>
            </a:r>
            <a:r>
              <a:rPr sz="800" spc="-10" dirty="0">
                <a:latin typeface="함초롬돋움"/>
                <a:cs typeface="함초롬돋움"/>
              </a:rPr>
              <a:t>)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값 </a:t>
            </a:r>
            <a:r>
              <a:rPr sz="800" spc="-45" dirty="0">
                <a:latin typeface="함초롬돋움"/>
                <a:cs typeface="함초롬돋움"/>
              </a:rPr>
              <a:t>대신 </a:t>
            </a:r>
            <a:r>
              <a:rPr sz="800" spc="-25" dirty="0">
                <a:latin typeface="함초롬돋움"/>
                <a:cs typeface="함초롬돋움"/>
              </a:rPr>
              <a:t>실패가 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519997" y="3576866"/>
            <a:ext cx="2340610" cy="3175"/>
            <a:chOff x="2519997" y="3576866"/>
            <a:chExt cx="2340610" cy="3175"/>
          </a:xfrm>
        </p:grpSpPr>
        <p:sp>
          <p:nvSpPr>
            <p:cNvPr id="33" name="object 33"/>
            <p:cNvSpPr/>
            <p:nvPr/>
          </p:nvSpPr>
          <p:spPr>
            <a:xfrm>
              <a:off x="2519997" y="357845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39986" y="3578454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19997" y="357845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39985" y="3578454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87092" y="3050900"/>
            <a:ext cx="314960" cy="173990"/>
            <a:chOff x="2587092" y="3050900"/>
            <a:chExt cx="314960" cy="173990"/>
          </a:xfrm>
        </p:grpSpPr>
        <p:sp>
          <p:nvSpPr>
            <p:cNvPr id="38" name="object 38"/>
            <p:cNvSpPr/>
            <p:nvPr/>
          </p:nvSpPr>
          <p:spPr>
            <a:xfrm>
              <a:off x="2593835" y="3057642"/>
              <a:ext cx="301625" cy="160655"/>
            </a:xfrm>
            <a:custGeom>
              <a:avLst/>
              <a:gdLst/>
              <a:ahLst/>
              <a:cxnLst/>
              <a:rect l="l" t="t" r="r" b="b"/>
              <a:pathLst>
                <a:path w="301625" h="160655">
                  <a:moveTo>
                    <a:pt x="150538" y="160409"/>
                  </a:moveTo>
                  <a:lnTo>
                    <a:pt x="92139" y="147685"/>
                  </a:lnTo>
                  <a:lnTo>
                    <a:pt x="44266" y="119690"/>
                  </a:lnTo>
                  <a:lnTo>
                    <a:pt x="11895" y="91695"/>
                  </a:lnTo>
                  <a:lnTo>
                    <a:pt x="0" y="78971"/>
                  </a:lnTo>
                  <a:lnTo>
                    <a:pt x="11895" y="66631"/>
                  </a:lnTo>
                  <a:lnTo>
                    <a:pt x="44266" y="39485"/>
                  </a:lnTo>
                  <a:lnTo>
                    <a:pt x="92139" y="12339"/>
                  </a:lnTo>
                  <a:lnTo>
                    <a:pt x="150538" y="0"/>
                  </a:lnTo>
                  <a:lnTo>
                    <a:pt x="209458" y="12532"/>
                  </a:lnTo>
                  <a:lnTo>
                    <a:pt x="257272" y="40102"/>
                  </a:lnTo>
                  <a:lnTo>
                    <a:pt x="289354" y="67672"/>
                  </a:lnTo>
                  <a:lnTo>
                    <a:pt x="301077" y="80204"/>
                  </a:lnTo>
                  <a:lnTo>
                    <a:pt x="289181" y="92736"/>
                  </a:lnTo>
                  <a:lnTo>
                    <a:pt x="256810" y="120307"/>
                  </a:lnTo>
                  <a:lnTo>
                    <a:pt x="208937" y="147877"/>
                  </a:lnTo>
                  <a:lnTo>
                    <a:pt x="150538" y="160409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3835" y="3057642"/>
              <a:ext cx="301625" cy="160655"/>
            </a:xfrm>
            <a:custGeom>
              <a:avLst/>
              <a:gdLst/>
              <a:ahLst/>
              <a:cxnLst/>
              <a:rect l="l" t="t" r="r" b="b"/>
              <a:pathLst>
                <a:path w="301625" h="160655">
                  <a:moveTo>
                    <a:pt x="150538" y="0"/>
                  </a:moveTo>
                  <a:lnTo>
                    <a:pt x="209458" y="12532"/>
                  </a:lnTo>
                  <a:lnTo>
                    <a:pt x="257272" y="40102"/>
                  </a:lnTo>
                  <a:lnTo>
                    <a:pt x="289354" y="67672"/>
                  </a:lnTo>
                  <a:lnTo>
                    <a:pt x="301077" y="80204"/>
                  </a:lnTo>
                  <a:lnTo>
                    <a:pt x="289181" y="92736"/>
                  </a:lnTo>
                  <a:lnTo>
                    <a:pt x="256810" y="120307"/>
                  </a:lnTo>
                  <a:lnTo>
                    <a:pt x="208937" y="147877"/>
                  </a:lnTo>
                  <a:lnTo>
                    <a:pt x="150538" y="160409"/>
                  </a:lnTo>
                  <a:lnTo>
                    <a:pt x="92139" y="147685"/>
                  </a:lnTo>
                  <a:lnTo>
                    <a:pt x="44266" y="119690"/>
                  </a:lnTo>
                  <a:lnTo>
                    <a:pt x="11895" y="91695"/>
                  </a:lnTo>
                  <a:lnTo>
                    <a:pt x="0" y="78971"/>
                  </a:lnTo>
                  <a:lnTo>
                    <a:pt x="11895" y="66631"/>
                  </a:lnTo>
                  <a:lnTo>
                    <a:pt x="44266" y="39485"/>
                  </a:lnTo>
                  <a:lnTo>
                    <a:pt x="92139" y="12339"/>
                  </a:lnTo>
                  <a:lnTo>
                    <a:pt x="150538" y="0"/>
                  </a:lnTo>
                  <a:close/>
                </a:path>
              </a:pathLst>
            </a:custGeom>
            <a:ln w="13485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6379" y="3079853"/>
              <a:ext cx="113520" cy="11352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277679" y="2922295"/>
            <a:ext cx="1402715" cy="130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눈 </a:t>
            </a:r>
            <a:r>
              <a:rPr sz="800" spc="-25" dirty="0">
                <a:latin typeface="함초롬돋움"/>
                <a:cs typeface="함초롬돋움"/>
              </a:rPr>
              <a:t>기호는 </a:t>
            </a:r>
            <a:r>
              <a:rPr sz="800" spc="-20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시리즈 </a:t>
            </a:r>
            <a:r>
              <a:rPr sz="800" spc="-45" dirty="0">
                <a:latin typeface="함초롬돋움"/>
                <a:cs typeface="함초롬돋움"/>
              </a:rPr>
              <a:t>내 </a:t>
            </a:r>
            <a:r>
              <a:rPr sz="800" spc="-30" dirty="0">
                <a:latin typeface="함초롬돋움"/>
                <a:cs typeface="함초롬돋움"/>
              </a:rPr>
              <a:t>최소 </a:t>
            </a:r>
            <a:r>
              <a:rPr sz="800" spc="-25" dirty="0">
                <a:latin typeface="함초롬돋움"/>
                <a:cs typeface="함초롬돋움"/>
              </a:rPr>
              <a:t>한 번의 </a:t>
            </a:r>
            <a:r>
              <a:rPr sz="800" spc="-40" dirty="0">
                <a:latin typeface="함초롬돋움"/>
                <a:cs typeface="함초롬돋움"/>
              </a:rPr>
              <a:t>측정에서 </a:t>
            </a:r>
            <a:r>
              <a:rPr sz="800" spc="-25" dirty="0">
                <a:latin typeface="함초롬돋움"/>
                <a:cs typeface="함초롬돋움"/>
              </a:rPr>
              <a:t>사용 가능한 </a:t>
            </a:r>
            <a:r>
              <a:rPr sz="800" spc="-20" dirty="0">
                <a:latin typeface="함초롬돋움"/>
                <a:cs typeface="함초롬돋움"/>
              </a:rPr>
              <a:t>측정값이 </a:t>
            </a:r>
            <a:r>
              <a:rPr sz="800" spc="-45" dirty="0">
                <a:latin typeface="함초롬돋움"/>
                <a:cs typeface="함초롬돋움"/>
              </a:rPr>
              <a:t>결정되지 </a:t>
            </a:r>
            <a:r>
              <a:rPr sz="800" spc="-30" dirty="0">
                <a:latin typeface="함초롬돋움"/>
                <a:cs typeface="함초롬돋움"/>
              </a:rPr>
              <a:t>않았음을 </a:t>
            </a:r>
            <a:r>
              <a:rPr sz="800" spc="-35" dirty="0">
                <a:latin typeface="함초롬돋움"/>
                <a:cs typeface="함초롬돋움"/>
              </a:rPr>
              <a:t>나타냅니다.</a:t>
            </a:r>
            <a:endParaRPr sz="800">
              <a:latin typeface="함초롬돋움"/>
              <a:cs typeface="함초롬돋움"/>
            </a:endParaRPr>
          </a:p>
          <a:p>
            <a:pPr marL="12700" marR="44450">
              <a:lnSpc>
                <a:spcPct val="100000"/>
              </a:lnSpc>
              <a:spcBef>
                <a:spcPts val="450"/>
              </a:spcBef>
            </a:pPr>
            <a:r>
              <a:rPr sz="800" spc="-40" dirty="0">
                <a:latin typeface="함초롬돋움"/>
                <a:cs typeface="함초롬돋움"/>
              </a:rPr>
              <a:t>경고 </a:t>
            </a:r>
            <a:r>
              <a:rPr sz="800" spc="-25" dirty="0">
                <a:latin typeface="함초롬돋움"/>
                <a:cs typeface="함초롬돋움"/>
              </a:rPr>
              <a:t>기호는 모든 </a:t>
            </a:r>
            <a:r>
              <a:rPr sz="800" spc="-10" dirty="0">
                <a:latin typeface="함초롬돋움"/>
                <a:cs typeface="함초롬돋움"/>
              </a:rPr>
              <a:t>측정이 수행되지는 </a:t>
            </a:r>
            <a:r>
              <a:rPr sz="800" spc="-35" dirty="0">
                <a:latin typeface="함초롬돋움"/>
                <a:cs typeface="함초롬돋움"/>
              </a:rPr>
              <a:t>않았지만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시리즈가 </a:t>
            </a:r>
            <a:r>
              <a:rPr sz="800" spc="-20" dirty="0">
                <a:latin typeface="함초롬돋움"/>
                <a:cs typeface="함초롬돋움"/>
              </a:rPr>
              <a:t>종료되었음을 </a:t>
            </a:r>
            <a:r>
              <a:rPr sz="800" spc="-25" dirty="0">
                <a:latin typeface="함초롬돋움"/>
                <a:cs typeface="함초롬돋움"/>
              </a:rPr>
              <a:t>나타냅니다.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99998" y="4243628"/>
            <a:ext cx="3960495" cy="3175"/>
            <a:chOff x="899998" y="4243628"/>
            <a:chExt cx="3960495" cy="3175"/>
          </a:xfrm>
        </p:grpSpPr>
        <p:sp>
          <p:nvSpPr>
            <p:cNvPr id="43" name="object 43"/>
            <p:cNvSpPr/>
            <p:nvPr/>
          </p:nvSpPr>
          <p:spPr>
            <a:xfrm>
              <a:off x="899998" y="4245216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19997" y="424521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39985" y="4245216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19997" y="424521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39985" y="4245216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9998" y="4245216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67666" y="932352"/>
            <a:ext cx="1399540" cy="668020"/>
            <a:chOff x="967666" y="932352"/>
            <a:chExt cx="1399540" cy="66802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666" y="932352"/>
              <a:ext cx="1399258" cy="6677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83707" y="1535119"/>
              <a:ext cx="419734" cy="63500"/>
            </a:xfrm>
            <a:custGeom>
              <a:avLst/>
              <a:gdLst/>
              <a:ahLst/>
              <a:cxnLst/>
              <a:rect l="l" t="t" r="r" b="b"/>
              <a:pathLst>
                <a:path w="419734" h="63500">
                  <a:moveTo>
                    <a:pt x="419530" y="62929"/>
                  </a:moveTo>
                  <a:lnTo>
                    <a:pt x="0" y="62929"/>
                  </a:lnTo>
                  <a:lnTo>
                    <a:pt x="0" y="0"/>
                  </a:lnTo>
                  <a:lnTo>
                    <a:pt x="419530" y="0"/>
                  </a:lnTo>
                  <a:lnTo>
                    <a:pt x="419530" y="62929"/>
                  </a:lnTo>
                  <a:close/>
                </a:path>
              </a:pathLst>
            </a:custGeom>
            <a:solidFill>
              <a:srgbClr val="040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899998" y="789483"/>
          <a:ext cx="3982718" cy="77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5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디스플레이 </a:t>
                      </a:r>
                      <a:r>
                        <a:rPr sz="5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테스트 시리즈</a:t>
                      </a:r>
                      <a:endParaRPr sz="550">
                        <a:latin typeface="함초롬돋움"/>
                        <a:cs typeface="함초롬돋움"/>
                      </a:endParaRPr>
                    </a:p>
                    <a:p>
                      <a:pPr marR="895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35 </a:t>
                      </a:r>
                      <a:r>
                        <a:rPr sz="350" spc="-4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/ </a:t>
                      </a:r>
                      <a:r>
                        <a:rPr sz="3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39 </a:t>
                      </a:r>
                      <a:r>
                        <a:rPr sz="350" spc="-4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/ </a:t>
                      </a:r>
                      <a:r>
                        <a:rPr sz="350" spc="-25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39</a:t>
                      </a:r>
                      <a:endParaRPr sz="350">
                        <a:latin typeface="함초롬돋움"/>
                        <a:cs typeface="함초롬돋움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4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09.01.2021 06:57 </a:t>
                      </a:r>
                      <a:r>
                        <a:rPr sz="4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언더.</a:t>
                      </a:r>
                      <a:endParaRPr sz="450">
                        <a:latin typeface="함초롬돋움"/>
                        <a:cs typeface="함초롬돋움"/>
                      </a:endParaRPr>
                    </a:p>
                    <a:p>
                      <a:pPr marL="165735">
                        <a:lnSpc>
                          <a:spcPts val="325"/>
                        </a:lnSpc>
                        <a:spcBef>
                          <a:spcPts val="120"/>
                        </a:spcBef>
                      </a:pPr>
                      <a:r>
                        <a:rPr sz="4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09.01.2021 08:57 </a:t>
                      </a:r>
                      <a:r>
                        <a:rPr sz="4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306mg/l</a:t>
                      </a:r>
                      <a:endParaRPr sz="450">
                        <a:latin typeface="함초롬돋움"/>
                        <a:cs typeface="함초롬돋움"/>
                      </a:endParaRPr>
                    </a:p>
                  </a:txBody>
                  <a:tcPr marL="0" marR="0" marT="571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5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57785" algn="ctr">
                        <a:lnSpc>
                          <a:spcPts val="370"/>
                        </a:lnSpc>
                      </a:pPr>
                      <a:r>
                        <a:rPr sz="3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12:00</a:t>
                      </a:r>
                      <a:endParaRPr sz="350">
                        <a:latin typeface="함초롬돋움"/>
                        <a:cs typeface="함초롬돋움"/>
                      </a:endParaRPr>
                    </a:p>
                    <a:p>
                      <a:pPr marR="59055" algn="ctr">
                        <a:lnSpc>
                          <a:spcPts val="370"/>
                        </a:lnSpc>
                      </a:pPr>
                      <a:r>
                        <a:rPr sz="3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12.01.2021</a:t>
                      </a:r>
                      <a:endParaRPr sz="350">
                        <a:latin typeface="함초롬돋움"/>
                        <a:cs typeface="함초롬돋움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6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1905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65505" algn="l"/>
                        </a:tabLst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언더.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언더레인지가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대신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표시됩니다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  <a:p>
                      <a:pPr marL="866140" marR="150495">
                        <a:lnSpc>
                          <a:spcPct val="100000"/>
                        </a:lnSpc>
                      </a:pPr>
                      <a:r>
                        <a:rPr sz="800" spc="-45" dirty="0">
                          <a:latin typeface="함초롬돋움"/>
                          <a:cs typeface="함초롬돋움"/>
                        </a:rPr>
                        <a:t>의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측정값을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기록하는 </a:t>
                      </a:r>
                      <a:r>
                        <a:rPr sz="800" spc="-55" dirty="0">
                          <a:latin typeface="함초롬돋움"/>
                          <a:cs typeface="함초롬돋움"/>
                        </a:rPr>
                        <a:t>경우,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기록된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측정값이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166370">
                        <a:lnSpc>
                          <a:spcPts val="505"/>
                        </a:lnSpc>
                        <a:spcBef>
                          <a:spcPts val="260"/>
                        </a:spcBef>
                      </a:pPr>
                      <a:r>
                        <a:rPr sz="4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10.01.2021 08:57 </a:t>
                      </a:r>
                      <a:r>
                        <a:rPr sz="450" spc="-2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실패</a:t>
                      </a:r>
                      <a:endParaRPr sz="450">
                        <a:latin typeface="함초롬돋움"/>
                        <a:cs typeface="함초롬돋움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4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866140">
                        <a:lnSpc>
                          <a:spcPts val="765"/>
                        </a:lnSpc>
                      </a:pPr>
                      <a:r>
                        <a:rPr sz="800" spc="-40" dirty="0">
                          <a:latin typeface="함초롬돋움"/>
                          <a:cs typeface="함초롬돋움"/>
                        </a:rPr>
                        <a:t>시작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측정값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미만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10.01.2021 08:57 </a:t>
                      </a:r>
                      <a:r>
                        <a:rPr sz="4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Overr.</a:t>
                      </a:r>
                      <a:endParaRPr sz="450">
                        <a:latin typeface="함초롬돋움"/>
                        <a:cs typeface="함초롬돋움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4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12.01.2021 08:57 </a:t>
                      </a:r>
                      <a:r>
                        <a:rPr sz="450" spc="-1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306mg/l</a:t>
                      </a:r>
                      <a:endParaRPr sz="450">
                        <a:latin typeface="함초롬돋움"/>
                        <a:cs typeface="함초롬돋움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ts val="120"/>
                        </a:lnSpc>
                        <a:tabLst>
                          <a:tab pos="412750" algn="l"/>
                        </a:tabLst>
                      </a:pPr>
                      <a:r>
                        <a:rPr sz="350" dirty="0">
                          <a:solidFill>
                            <a:srgbClr val="FFFFFF"/>
                          </a:solidFill>
                          <a:latin typeface="함초롬돋움"/>
                          <a:cs typeface="함초롬돋움"/>
                        </a:rPr>
                        <a:t>뒤로</a:t>
                      </a:r>
                      <a:r>
                        <a:rPr sz="300" baseline="13888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SD</a:t>
                      </a:r>
                      <a:r>
                        <a:rPr sz="300" spc="675" baseline="13888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 </a:t>
                      </a:r>
                      <a:r>
                        <a:rPr sz="300" spc="-37" baseline="13888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USB</a:t>
                      </a:r>
                      <a:endParaRPr sz="300" baseline="13888">
                        <a:latin typeface="함초롬돋움"/>
                        <a:cs typeface="함초롬돋움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04775" marR="3175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1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ts val="130"/>
                        </a:lnSpc>
                      </a:pPr>
                      <a:r>
                        <a:rPr sz="350" dirty="0">
                          <a:solidFill>
                            <a:srgbClr val="FFFFFF"/>
                          </a:solidFill>
                          <a:latin typeface="함초롬돋움"/>
                          <a:cs typeface="함초롬돋움"/>
                        </a:rPr>
                        <a:t>G</a:t>
                      </a:r>
                      <a:endParaRPr sz="350">
                        <a:latin typeface="함초롬돋움"/>
                        <a:cs typeface="함초롬돋움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250" dirty="0">
                          <a:solidFill>
                            <a:srgbClr val="040506"/>
                          </a:solidFill>
                          <a:latin typeface="함초롬돋움"/>
                          <a:cs typeface="함초롬돋움"/>
                        </a:rPr>
                        <a:t>2</a:t>
                      </a:r>
                      <a:endParaRPr sz="250">
                        <a:latin typeface="함초롬돋움"/>
                        <a:cs typeface="함초롬돋움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130"/>
                        </a:lnSpc>
                      </a:pPr>
                      <a:r>
                        <a:rPr sz="350" spc="-10" dirty="0">
                          <a:solidFill>
                            <a:srgbClr val="FFFFFF"/>
                          </a:solidFill>
                          <a:latin typeface="함초롬돋움"/>
                          <a:cs typeface="함초롬돋움"/>
                        </a:rPr>
                        <a:t>래픽</a:t>
                      </a:r>
                      <a:endParaRPr sz="35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245" algn="ctr">
                        <a:lnSpc>
                          <a:spcPts val="840"/>
                        </a:lnSpc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값입니다.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  <a:p>
                      <a:pPr marL="95250">
                        <a:lnSpc>
                          <a:spcPts val="420"/>
                        </a:lnSpc>
                        <a:tabLst>
                          <a:tab pos="2447290" algn="l"/>
                        </a:tabLst>
                      </a:pPr>
                      <a:r>
                        <a:rPr sz="450" u="sng" dirty="0">
                          <a:solidFill>
                            <a:srgbClr val="040506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ts val="585"/>
                        </a:lnSpc>
                        <a:spcBef>
                          <a:spcPts val="150"/>
                        </a:spcBef>
                        <a:tabLst>
                          <a:tab pos="865505" algn="l"/>
                        </a:tabLst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초과 범위가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대신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표시됩니다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3" name="object 53"/>
          <p:cNvGrpSpPr/>
          <p:nvPr/>
        </p:nvGrpSpPr>
        <p:grpSpPr>
          <a:xfrm>
            <a:off x="2600538" y="3669412"/>
            <a:ext cx="290195" cy="269240"/>
            <a:chOff x="2600538" y="3669412"/>
            <a:chExt cx="290195" cy="269240"/>
          </a:xfrm>
        </p:grpSpPr>
        <p:sp>
          <p:nvSpPr>
            <p:cNvPr id="54" name="object 54"/>
            <p:cNvSpPr/>
            <p:nvPr/>
          </p:nvSpPr>
          <p:spPr>
            <a:xfrm>
              <a:off x="2744374" y="3676282"/>
              <a:ext cx="139700" cy="255904"/>
            </a:xfrm>
            <a:custGeom>
              <a:avLst/>
              <a:gdLst/>
              <a:ahLst/>
              <a:cxnLst/>
              <a:rect l="l" t="t" r="r" b="b"/>
              <a:pathLst>
                <a:path w="139700" h="255904">
                  <a:moveTo>
                    <a:pt x="0" y="0"/>
                  </a:moveTo>
                  <a:lnTo>
                    <a:pt x="139433" y="255421"/>
                  </a:lnTo>
                </a:path>
              </a:pathLst>
            </a:custGeom>
            <a:ln w="13739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07408" y="3676282"/>
              <a:ext cx="137160" cy="253365"/>
            </a:xfrm>
            <a:custGeom>
              <a:avLst/>
              <a:gdLst/>
              <a:ahLst/>
              <a:cxnLst/>
              <a:rect l="l" t="t" r="r" b="b"/>
              <a:pathLst>
                <a:path w="137160" h="253364">
                  <a:moveTo>
                    <a:pt x="136965" y="0"/>
                  </a:moveTo>
                  <a:lnTo>
                    <a:pt x="0" y="252954"/>
                  </a:lnTo>
                </a:path>
              </a:pathLst>
            </a:custGeom>
            <a:ln w="13739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7408" y="3931704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>
                  <a:moveTo>
                    <a:pt x="276398" y="0"/>
                  </a:moveTo>
                  <a:lnTo>
                    <a:pt x="0" y="0"/>
                  </a:lnTo>
                </a:path>
              </a:pathLst>
            </a:custGeom>
            <a:ln w="13437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32034" y="3739212"/>
              <a:ext cx="27305" cy="169545"/>
            </a:xfrm>
            <a:custGeom>
              <a:avLst/>
              <a:gdLst/>
              <a:ahLst/>
              <a:cxnLst/>
              <a:rect l="l" t="t" r="r" b="b"/>
              <a:pathLst>
                <a:path w="27305" h="169545">
                  <a:moveTo>
                    <a:pt x="4935" y="119690"/>
                  </a:moveTo>
                  <a:lnTo>
                    <a:pt x="1233" y="0"/>
                  </a:lnTo>
                  <a:lnTo>
                    <a:pt x="23444" y="0"/>
                  </a:lnTo>
                  <a:lnTo>
                    <a:pt x="19742" y="118456"/>
                  </a:lnTo>
                  <a:lnTo>
                    <a:pt x="4935" y="119690"/>
                  </a:lnTo>
                  <a:close/>
                </a:path>
                <a:path w="27305" h="169545">
                  <a:moveTo>
                    <a:pt x="18508" y="169047"/>
                  </a:moveTo>
                  <a:lnTo>
                    <a:pt x="8637" y="169047"/>
                  </a:lnTo>
                  <a:lnTo>
                    <a:pt x="6169" y="167813"/>
                  </a:lnTo>
                  <a:lnTo>
                    <a:pt x="3701" y="164111"/>
                  </a:lnTo>
                  <a:lnTo>
                    <a:pt x="1233" y="161643"/>
                  </a:lnTo>
                  <a:lnTo>
                    <a:pt x="0" y="156708"/>
                  </a:lnTo>
                  <a:lnTo>
                    <a:pt x="0" y="149304"/>
                  </a:lnTo>
                  <a:lnTo>
                    <a:pt x="1233" y="146836"/>
                  </a:lnTo>
                  <a:lnTo>
                    <a:pt x="3701" y="143135"/>
                  </a:lnTo>
                  <a:lnTo>
                    <a:pt x="6169" y="140667"/>
                  </a:lnTo>
                  <a:lnTo>
                    <a:pt x="9871" y="138199"/>
                  </a:lnTo>
                  <a:lnTo>
                    <a:pt x="18508" y="138199"/>
                  </a:lnTo>
                  <a:lnTo>
                    <a:pt x="20976" y="139433"/>
                  </a:lnTo>
                  <a:lnTo>
                    <a:pt x="23444" y="143135"/>
                  </a:lnTo>
                  <a:lnTo>
                    <a:pt x="25912" y="145602"/>
                  </a:lnTo>
                  <a:lnTo>
                    <a:pt x="27146" y="150538"/>
                  </a:lnTo>
                  <a:lnTo>
                    <a:pt x="27146" y="157942"/>
                  </a:lnTo>
                  <a:lnTo>
                    <a:pt x="25912" y="161643"/>
                  </a:lnTo>
                  <a:lnTo>
                    <a:pt x="18508" y="169047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519997" y="4422711"/>
            <a:ext cx="2340610" cy="3175"/>
            <a:chOff x="2519997" y="4422711"/>
            <a:chExt cx="2340610" cy="3175"/>
          </a:xfrm>
        </p:grpSpPr>
        <p:sp>
          <p:nvSpPr>
            <p:cNvPr id="59" name="object 59"/>
            <p:cNvSpPr/>
            <p:nvPr/>
          </p:nvSpPr>
          <p:spPr>
            <a:xfrm>
              <a:off x="2519997" y="442429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39986" y="4424299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19997" y="442429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39985" y="4424299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0" y="0"/>
                  </a:moveTo>
                  <a:lnTo>
                    <a:pt x="16199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557691" y="4255820"/>
            <a:ext cx="167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함초롬돋움"/>
                <a:cs typeface="함초롬돋움"/>
              </a:rPr>
              <a:t>(A)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77679" y="4255820"/>
            <a:ext cx="1447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미달은 </a:t>
            </a:r>
            <a:r>
              <a:rPr sz="800" spc="-10" dirty="0">
                <a:latin typeface="함초롬돋움"/>
                <a:cs typeface="함초롬돋움"/>
              </a:rPr>
              <a:t>0으로 </a:t>
            </a:r>
            <a:r>
              <a:rPr sz="800" spc="-3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99998" y="5118710"/>
            <a:ext cx="3960495" cy="3175"/>
            <a:chOff x="899998" y="5118710"/>
            <a:chExt cx="3960495" cy="3175"/>
          </a:xfrm>
        </p:grpSpPr>
        <p:sp>
          <p:nvSpPr>
            <p:cNvPr id="66" name="object 66"/>
            <p:cNvSpPr/>
            <p:nvPr/>
          </p:nvSpPr>
          <p:spPr>
            <a:xfrm>
              <a:off x="899998" y="5120297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19997" y="512029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39985" y="5120297"/>
              <a:ext cx="1620520" cy="0"/>
            </a:xfrm>
            <a:custGeom>
              <a:avLst/>
              <a:gdLst/>
              <a:ahLst/>
              <a:cxnLst/>
              <a:rect l="l" t="t" r="r" b="b"/>
              <a:pathLst>
                <a:path w="1620520">
                  <a:moveTo>
                    <a:pt x="16199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95886" y="4282273"/>
            <a:ext cx="6261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디스플레이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테스트 시리즈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193515" y="4282730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12:00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37242" y="4323692"/>
            <a:ext cx="24765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12.01.2021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982999" y="4385527"/>
            <a:ext cx="1404620" cy="542290"/>
            <a:chOff x="982999" y="4385527"/>
            <a:chExt cx="1404620" cy="542290"/>
          </a:xfrm>
        </p:grpSpPr>
        <p:sp>
          <p:nvSpPr>
            <p:cNvPr id="73" name="object 73"/>
            <p:cNvSpPr/>
            <p:nvPr/>
          </p:nvSpPr>
          <p:spPr>
            <a:xfrm>
              <a:off x="986174" y="4388702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012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98460" y="4425720"/>
              <a:ext cx="0" cy="495300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0"/>
                  </a:moveTo>
                  <a:lnTo>
                    <a:pt x="0" y="494799"/>
                  </a:lnTo>
                </a:path>
              </a:pathLst>
            </a:custGeom>
            <a:ln w="14261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92290" y="4916818"/>
              <a:ext cx="641985" cy="0"/>
            </a:xfrm>
            <a:custGeom>
              <a:avLst/>
              <a:gdLst/>
              <a:ahLst/>
              <a:cxnLst/>
              <a:rect l="l" t="t" r="r" b="b"/>
              <a:pathLst>
                <a:path w="641985">
                  <a:moveTo>
                    <a:pt x="0" y="0"/>
                  </a:moveTo>
                  <a:lnTo>
                    <a:pt x="641629" y="0"/>
                  </a:lnTo>
                </a:path>
              </a:pathLst>
            </a:custGeom>
            <a:ln w="13212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3213" y="4447930"/>
              <a:ext cx="132080" cy="461645"/>
            </a:xfrm>
            <a:custGeom>
              <a:avLst/>
              <a:gdLst/>
              <a:ahLst/>
              <a:cxnLst/>
              <a:rect l="l" t="t" r="r" b="b"/>
              <a:pathLst>
                <a:path w="132080" h="461645">
                  <a:moveTo>
                    <a:pt x="0" y="0"/>
                  </a:moveTo>
                  <a:lnTo>
                    <a:pt x="1233" y="461483"/>
                  </a:lnTo>
                </a:path>
                <a:path w="132080" h="461645">
                  <a:moveTo>
                    <a:pt x="129559" y="0"/>
                  </a:moveTo>
                  <a:lnTo>
                    <a:pt x="132027" y="46148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68631" y="4447930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40" h="461645">
                  <a:moveTo>
                    <a:pt x="0" y="0"/>
                  </a:moveTo>
                  <a:lnTo>
                    <a:pt x="2467" y="46148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95723" y="4447930"/>
              <a:ext cx="127635" cy="461645"/>
            </a:xfrm>
            <a:custGeom>
              <a:avLst/>
              <a:gdLst/>
              <a:ahLst/>
              <a:cxnLst/>
              <a:rect l="l" t="t" r="r" b="b"/>
              <a:pathLst>
                <a:path w="127635" h="461645">
                  <a:moveTo>
                    <a:pt x="0" y="0"/>
                  </a:moveTo>
                  <a:lnTo>
                    <a:pt x="2467" y="461483"/>
                  </a:lnTo>
                </a:path>
                <a:path w="127635" h="461645">
                  <a:moveTo>
                    <a:pt x="125858" y="0"/>
                  </a:moveTo>
                  <a:lnTo>
                    <a:pt x="127092" y="46148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05863" y="4799596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19">
                  <a:moveTo>
                    <a:pt x="0" y="0"/>
                  </a:moveTo>
                  <a:lnTo>
                    <a:pt x="616951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05863" y="4681140"/>
              <a:ext cx="615950" cy="1270"/>
            </a:xfrm>
            <a:custGeom>
              <a:avLst/>
              <a:gdLst/>
              <a:ahLst/>
              <a:cxnLst/>
              <a:rect l="l" t="t" r="r" b="b"/>
              <a:pathLst>
                <a:path w="615950" h="1270">
                  <a:moveTo>
                    <a:pt x="0" y="1233"/>
                  </a:moveTo>
                  <a:lnTo>
                    <a:pt x="615717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08331" y="4567620"/>
              <a:ext cx="613410" cy="0"/>
            </a:xfrm>
            <a:custGeom>
              <a:avLst/>
              <a:gdLst/>
              <a:ahLst/>
              <a:cxnLst/>
              <a:rect l="l" t="t" r="r" b="b"/>
              <a:pathLst>
                <a:path w="613410">
                  <a:moveTo>
                    <a:pt x="0" y="0"/>
                  </a:moveTo>
                  <a:lnTo>
                    <a:pt x="613250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08331" y="4447930"/>
              <a:ext cx="614680" cy="2540"/>
            </a:xfrm>
            <a:custGeom>
              <a:avLst/>
              <a:gdLst/>
              <a:ahLst/>
              <a:cxnLst/>
              <a:rect l="l" t="t" r="r" b="b"/>
              <a:pathLst>
                <a:path w="614680" h="2539">
                  <a:moveTo>
                    <a:pt x="0" y="2467"/>
                  </a:moveTo>
                  <a:lnTo>
                    <a:pt x="61448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982112" y="4982267"/>
            <a:ext cx="445134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895" algn="l"/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	뒤로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542557" y="4985808"/>
            <a:ext cx="196215" cy="67945"/>
            <a:chOff x="1542557" y="4985808"/>
            <a:chExt cx="196215" cy="67945"/>
          </a:xfrm>
        </p:grpSpPr>
        <p:sp>
          <p:nvSpPr>
            <p:cNvPr id="85" name="object 85"/>
            <p:cNvSpPr/>
            <p:nvPr/>
          </p:nvSpPr>
          <p:spPr>
            <a:xfrm>
              <a:off x="1546367" y="4989618"/>
              <a:ext cx="63500" cy="59690"/>
            </a:xfrm>
            <a:custGeom>
              <a:avLst/>
              <a:gdLst/>
              <a:ahLst/>
              <a:cxnLst/>
              <a:rect l="l" t="t" r="r" b="b"/>
              <a:pathLst>
                <a:path w="63500" h="59689">
                  <a:moveTo>
                    <a:pt x="57993" y="59227"/>
                  </a:moveTo>
                  <a:lnTo>
                    <a:pt x="54291" y="59227"/>
                  </a:lnTo>
                  <a:lnTo>
                    <a:pt x="3701" y="59227"/>
                  </a:lnTo>
                  <a:lnTo>
                    <a:pt x="0" y="54292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59227" y="0"/>
                  </a:lnTo>
                  <a:lnTo>
                    <a:pt x="62929" y="4935"/>
                  </a:lnTo>
                  <a:lnTo>
                    <a:pt x="62929" y="55526"/>
                  </a:lnTo>
                  <a:lnTo>
                    <a:pt x="57993" y="59227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46367" y="4989618"/>
              <a:ext cx="63500" cy="59690"/>
            </a:xfrm>
            <a:custGeom>
              <a:avLst/>
              <a:gdLst/>
              <a:ahLst/>
              <a:cxnLst/>
              <a:rect l="l" t="t" r="r" b="b"/>
              <a:pathLst>
                <a:path w="63500" h="59689">
                  <a:moveTo>
                    <a:pt x="54291" y="59227"/>
                  </a:moveTo>
                  <a:lnTo>
                    <a:pt x="8637" y="59227"/>
                  </a:lnTo>
                  <a:lnTo>
                    <a:pt x="3701" y="59227"/>
                  </a:lnTo>
                  <a:lnTo>
                    <a:pt x="0" y="54292"/>
                  </a:lnTo>
                  <a:lnTo>
                    <a:pt x="0" y="50590"/>
                  </a:lnTo>
                  <a:lnTo>
                    <a:pt x="0" y="8637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8637" y="0"/>
                  </a:lnTo>
                  <a:lnTo>
                    <a:pt x="54291" y="0"/>
                  </a:lnTo>
                  <a:lnTo>
                    <a:pt x="59227" y="0"/>
                  </a:lnTo>
                  <a:lnTo>
                    <a:pt x="62929" y="4935"/>
                  </a:lnTo>
                  <a:lnTo>
                    <a:pt x="62929" y="8637"/>
                  </a:lnTo>
                  <a:lnTo>
                    <a:pt x="62929" y="50590"/>
                  </a:lnTo>
                  <a:lnTo>
                    <a:pt x="62929" y="55526"/>
                  </a:lnTo>
                  <a:lnTo>
                    <a:pt x="57993" y="59227"/>
                  </a:lnTo>
                  <a:lnTo>
                    <a:pt x="54291" y="59227"/>
                  </a:lnTo>
                  <a:close/>
                </a:path>
              </a:pathLst>
            </a:custGeom>
            <a:ln w="7403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37676" y="4992086"/>
              <a:ext cx="96520" cy="57150"/>
            </a:xfrm>
            <a:custGeom>
              <a:avLst/>
              <a:gdLst/>
              <a:ahLst/>
              <a:cxnLst/>
              <a:rect l="l" t="t" r="r" b="b"/>
              <a:pathLst>
                <a:path w="96519" h="57150">
                  <a:moveTo>
                    <a:pt x="91308" y="56760"/>
                  </a:moveTo>
                  <a:lnTo>
                    <a:pt x="85139" y="56760"/>
                  </a:lnTo>
                  <a:lnTo>
                    <a:pt x="3701" y="56760"/>
                  </a:lnTo>
                  <a:lnTo>
                    <a:pt x="0" y="51824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91308" y="0"/>
                  </a:lnTo>
                  <a:lnTo>
                    <a:pt x="95010" y="4935"/>
                  </a:lnTo>
                  <a:lnTo>
                    <a:pt x="95010" y="45654"/>
                  </a:lnTo>
                  <a:lnTo>
                    <a:pt x="96244" y="50590"/>
                  </a:lnTo>
                  <a:lnTo>
                    <a:pt x="91308" y="5676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37676" y="4992086"/>
              <a:ext cx="96520" cy="57150"/>
            </a:xfrm>
            <a:custGeom>
              <a:avLst/>
              <a:gdLst/>
              <a:ahLst/>
              <a:cxnLst/>
              <a:rect l="l" t="t" r="r" b="b"/>
              <a:pathLst>
                <a:path w="96519" h="57150">
                  <a:moveTo>
                    <a:pt x="85139" y="56760"/>
                  </a:moveTo>
                  <a:lnTo>
                    <a:pt x="9871" y="56760"/>
                  </a:lnTo>
                  <a:lnTo>
                    <a:pt x="3701" y="56760"/>
                  </a:lnTo>
                  <a:lnTo>
                    <a:pt x="0" y="51824"/>
                  </a:lnTo>
                  <a:lnTo>
                    <a:pt x="0" y="46888"/>
                  </a:lnTo>
                  <a:lnTo>
                    <a:pt x="0" y="9871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9871" y="0"/>
                  </a:lnTo>
                  <a:lnTo>
                    <a:pt x="85139" y="0"/>
                  </a:lnTo>
                  <a:lnTo>
                    <a:pt x="91308" y="0"/>
                  </a:lnTo>
                  <a:lnTo>
                    <a:pt x="95010" y="4935"/>
                  </a:lnTo>
                  <a:lnTo>
                    <a:pt x="95010" y="9871"/>
                  </a:lnTo>
                  <a:lnTo>
                    <a:pt x="95010" y="45654"/>
                  </a:lnTo>
                  <a:lnTo>
                    <a:pt x="96244" y="50590"/>
                  </a:lnTo>
                  <a:lnTo>
                    <a:pt x="91308" y="56760"/>
                  </a:lnTo>
                  <a:lnTo>
                    <a:pt x="85139" y="56760"/>
                  </a:lnTo>
                  <a:close/>
                </a:path>
              </a:pathLst>
            </a:custGeom>
            <a:ln w="911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541342" y="4988470"/>
            <a:ext cx="186055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dirty="0">
                <a:solidFill>
                  <a:srgbClr val="040506"/>
                </a:solidFill>
                <a:latin typeface="함초롬돋움"/>
                <a:cs typeface="함초롬돋움"/>
              </a:rPr>
              <a:t>SD </a:t>
            </a: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USB</a:t>
            </a:r>
            <a:endParaRPr sz="200">
              <a:latin typeface="함초롬돋움"/>
              <a:cs typeface="함초롬돋움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86174" y="4972961"/>
            <a:ext cx="1398270" cy="80645"/>
            <a:chOff x="986174" y="4972961"/>
            <a:chExt cx="1398270" cy="80645"/>
          </a:xfrm>
        </p:grpSpPr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7943" y="4982794"/>
              <a:ext cx="69175" cy="704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86174" y="4976045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012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3" name="object 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85709" y="4439311"/>
            <a:ext cx="386174" cy="470084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2143778" y="4482542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6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144850" y="4623146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4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74249" y="4771397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1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151985" y="4770928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2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979587" y="4629280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3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79815" y="4481475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41133" y="4882217"/>
            <a:ext cx="698500" cy="102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29"/>
              </a:lnSpc>
              <a:spcBef>
                <a:spcPts val="114"/>
              </a:spcBef>
            </a:pPr>
            <a:r>
              <a:rPr sz="200" spc="15" dirty="0">
                <a:solidFill>
                  <a:srgbClr val="040506"/>
                </a:solidFill>
                <a:latin typeface="함초롬돋움"/>
                <a:cs typeface="함초롬돋움"/>
              </a:rPr>
              <a:t>0</a:t>
            </a:r>
            <a:endParaRPr sz="200">
              <a:latin typeface="함초롬돋움"/>
              <a:cs typeface="함초롬돋움"/>
            </a:endParaRPr>
          </a:p>
          <a:p>
            <a:pPr marL="162560">
              <a:lnSpc>
                <a:spcPts val="350"/>
              </a:lnSpc>
            </a:pPr>
            <a:r>
              <a:rPr sz="200" dirty="0">
                <a:solidFill>
                  <a:srgbClr val="040506"/>
                </a:solidFill>
                <a:latin typeface="함초롬돋움"/>
                <a:cs typeface="함초롬돋움"/>
              </a:rPr>
              <a:t>1 2 3 4 5</a:t>
            </a:r>
            <a:r>
              <a:rPr sz="450" baseline="9259" dirty="0">
                <a:solidFill>
                  <a:srgbClr val="040506"/>
                </a:solidFill>
                <a:latin typeface="함초롬돋움"/>
                <a:cs typeface="함초롬돋움"/>
              </a:rPr>
              <a:t>day</a:t>
            </a:r>
            <a:r>
              <a:rPr sz="450" spc="292" baseline="9259" dirty="0">
                <a:solidFill>
                  <a:srgbClr val="040506"/>
                </a:solidFill>
                <a:latin typeface="함초롬돋움"/>
                <a:cs typeface="함초롬돋움"/>
              </a:rPr>
              <a:t> 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22142" y="4768188"/>
            <a:ext cx="7493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100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25396" y="4651930"/>
            <a:ext cx="7493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200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24167" y="4534841"/>
            <a:ext cx="7493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300</a:t>
            </a:r>
            <a:endParaRPr sz="200">
              <a:latin typeface="함초롬돋움"/>
              <a:cs typeface="함초롬돋움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22064" y="4416909"/>
            <a:ext cx="74930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spc="-25" dirty="0">
                <a:solidFill>
                  <a:srgbClr val="040506"/>
                </a:solidFill>
                <a:latin typeface="함초롬돋움"/>
                <a:cs typeface="함초롬돋움"/>
              </a:rPr>
              <a:t>400</a:t>
            </a:r>
            <a:endParaRPr sz="200">
              <a:latin typeface="함초롬돋움"/>
              <a:cs typeface="함초롬돋움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103287" y="4404635"/>
            <a:ext cx="621030" cy="511175"/>
            <a:chOff x="1103287" y="4404635"/>
            <a:chExt cx="621030" cy="511175"/>
          </a:xfrm>
        </p:grpSpPr>
        <p:sp>
          <p:nvSpPr>
            <p:cNvPr id="106" name="object 106"/>
            <p:cNvSpPr/>
            <p:nvPr/>
          </p:nvSpPr>
          <p:spPr>
            <a:xfrm>
              <a:off x="1107097" y="4408445"/>
              <a:ext cx="613410" cy="503555"/>
            </a:xfrm>
            <a:custGeom>
              <a:avLst/>
              <a:gdLst/>
              <a:ahLst/>
              <a:cxnLst/>
              <a:rect l="l" t="t" r="r" b="b"/>
              <a:pathLst>
                <a:path w="613410" h="503554">
                  <a:moveTo>
                    <a:pt x="613250" y="209765"/>
                  </a:moveTo>
                  <a:lnTo>
                    <a:pt x="360299" y="0"/>
                  </a:lnTo>
                  <a:lnTo>
                    <a:pt x="248014" y="167812"/>
                  </a:lnTo>
                  <a:lnTo>
                    <a:pt x="244891" y="220542"/>
                  </a:lnTo>
                  <a:lnTo>
                    <a:pt x="237834" y="336087"/>
                  </a:lnTo>
                  <a:lnTo>
                    <a:pt x="230315" y="450475"/>
                  </a:lnTo>
                  <a:lnTo>
                    <a:pt x="225804" y="499735"/>
                  </a:lnTo>
                  <a:lnTo>
                    <a:pt x="217167" y="167812"/>
                  </a:lnTo>
                  <a:lnTo>
                    <a:pt x="199410" y="167446"/>
                  </a:lnTo>
                  <a:lnTo>
                    <a:pt x="160253" y="166732"/>
                  </a:lnTo>
                  <a:lnTo>
                    <a:pt x="120864" y="166250"/>
                  </a:lnTo>
                  <a:lnTo>
                    <a:pt x="102414" y="166578"/>
                  </a:lnTo>
                  <a:lnTo>
                    <a:pt x="71566" y="233209"/>
                  </a:lnTo>
                  <a:lnTo>
                    <a:pt x="49173" y="312043"/>
                  </a:lnTo>
                  <a:lnTo>
                    <a:pt x="32081" y="375726"/>
                  </a:lnTo>
                  <a:lnTo>
                    <a:pt x="15812" y="437765"/>
                  </a:lnTo>
                  <a:lnTo>
                    <a:pt x="3930" y="484791"/>
                  </a:lnTo>
                  <a:lnTo>
                    <a:pt x="0" y="503437"/>
                  </a:lnTo>
                </a:path>
              </a:pathLst>
            </a:custGeom>
            <a:ln w="719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9785" y="4837452"/>
              <a:ext cx="69887" cy="67429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949097" y="4431857"/>
            <a:ext cx="82550" cy="10541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" spc="-20" dirty="0">
                <a:solidFill>
                  <a:srgbClr val="040506"/>
                </a:solidFill>
                <a:latin typeface="함초롬돋움"/>
                <a:cs typeface="함초롬돋움"/>
              </a:rPr>
              <a:t>mg/l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358932" y="4827227"/>
            <a:ext cx="55880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20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endParaRPr sz="300">
              <a:latin typeface="Times New Roman"/>
              <a:cs typeface="Times New Roman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3380" y="4416685"/>
            <a:ext cx="69887" cy="67429"/>
          </a:xfrm>
          <a:prstGeom prst="rect">
            <a:avLst/>
          </a:prstGeom>
        </p:spPr>
      </p:pic>
      <p:sp>
        <p:nvSpPr>
          <p:cNvPr id="111" name="object 111"/>
          <p:cNvSpPr txBox="1"/>
          <p:nvPr/>
        </p:nvSpPr>
        <p:spPr>
          <a:xfrm>
            <a:off x="1564655" y="4408819"/>
            <a:ext cx="53975" cy="76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spc="20" dirty="0">
                <a:solidFill>
                  <a:srgbClr val="010202"/>
                </a:solidFill>
                <a:latin typeface="Times New Roman"/>
                <a:cs typeface="Times New Roman"/>
              </a:rPr>
              <a:t>B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57691" y="4434903"/>
            <a:ext cx="167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함초롬돋움"/>
                <a:cs typeface="함초롬돋움"/>
              </a:rPr>
              <a:t>(B)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77679" y="4434903"/>
            <a:ext cx="1537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초과 범위는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범위 </a:t>
            </a:r>
            <a:r>
              <a:rPr sz="800" spc="-45" dirty="0">
                <a:latin typeface="함초롬돋움"/>
                <a:cs typeface="함초롬돋움"/>
              </a:rPr>
              <a:t>내의 최대 </a:t>
            </a:r>
            <a:r>
              <a:rPr sz="800" spc="-20" dirty="0">
                <a:latin typeface="함초롬돋움"/>
                <a:cs typeface="함초롬돋움"/>
              </a:rPr>
              <a:t>표시 </a:t>
            </a:r>
            <a:r>
              <a:rPr sz="800" spc="-25" dirty="0">
                <a:latin typeface="함초롬돋움"/>
                <a:cs typeface="함초롬돋움"/>
              </a:rPr>
              <a:t>값으로 </a:t>
            </a:r>
            <a:r>
              <a:rPr sz="800" spc="-3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87298" y="530752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4.5.4 내보내기 테스트 </a:t>
            </a:r>
            <a:r>
              <a:rPr sz="900" b="1" spc="-10" dirty="0">
                <a:latin typeface="함초롬돋움"/>
                <a:cs typeface="함초롬돋움"/>
              </a:rPr>
              <a:t>시리즈</a:t>
            </a:r>
            <a:endParaRPr sz="900">
              <a:latin typeface="함초롬돋움"/>
              <a:cs typeface="함초롬돋움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899998" y="6768693"/>
            <a:ext cx="3960495" cy="3175"/>
            <a:chOff x="899998" y="6768693"/>
            <a:chExt cx="3960495" cy="3175"/>
          </a:xfrm>
        </p:grpSpPr>
        <p:sp>
          <p:nvSpPr>
            <p:cNvPr id="116" name="object 116"/>
            <p:cNvSpPr/>
            <p:nvPr/>
          </p:nvSpPr>
          <p:spPr>
            <a:xfrm>
              <a:off x="899998" y="6770281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1799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99994" y="677028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096574" y="5920967"/>
            <a:ext cx="1405890" cy="509270"/>
            <a:chOff x="1096574" y="5920967"/>
            <a:chExt cx="1405890" cy="509270"/>
          </a:xfrm>
        </p:grpSpPr>
        <p:sp>
          <p:nvSpPr>
            <p:cNvPr id="119" name="object 119"/>
            <p:cNvSpPr/>
            <p:nvPr/>
          </p:nvSpPr>
          <p:spPr>
            <a:xfrm>
              <a:off x="1637731" y="5920967"/>
              <a:ext cx="742950" cy="95250"/>
            </a:xfrm>
            <a:custGeom>
              <a:avLst/>
              <a:gdLst/>
              <a:ahLst/>
              <a:cxnLst/>
              <a:rect l="l" t="t" r="r" b="b"/>
              <a:pathLst>
                <a:path w="742950" h="95250">
                  <a:moveTo>
                    <a:pt x="742810" y="95011"/>
                  </a:moveTo>
                  <a:lnTo>
                    <a:pt x="0" y="95011"/>
                  </a:lnTo>
                  <a:lnTo>
                    <a:pt x="0" y="0"/>
                  </a:lnTo>
                  <a:lnTo>
                    <a:pt x="742810" y="0"/>
                  </a:lnTo>
                  <a:lnTo>
                    <a:pt x="742810" y="95011"/>
                  </a:lnTo>
                  <a:close/>
                </a:path>
              </a:pathLst>
            </a:custGeom>
            <a:solidFill>
              <a:srgbClr val="C8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253448" y="6051762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5" h="41275">
                  <a:moveTo>
                    <a:pt x="0" y="40719"/>
                  </a:moveTo>
                  <a:lnTo>
                    <a:pt x="0" y="0"/>
                  </a:lnTo>
                  <a:lnTo>
                    <a:pt x="32081" y="19742"/>
                  </a:lnTo>
                  <a:lnTo>
                    <a:pt x="0" y="40719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99749" y="6339264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37677" y="6355305"/>
              <a:ext cx="128905" cy="66675"/>
            </a:xfrm>
            <a:custGeom>
              <a:avLst/>
              <a:gdLst/>
              <a:ahLst/>
              <a:cxnLst/>
              <a:rect l="l" t="t" r="r" b="b"/>
              <a:pathLst>
                <a:path w="128905" h="66675">
                  <a:moveTo>
                    <a:pt x="107349" y="66631"/>
                  </a:moveTo>
                  <a:lnTo>
                    <a:pt x="20976" y="66631"/>
                  </a:lnTo>
                  <a:lnTo>
                    <a:pt x="11972" y="65088"/>
                  </a:lnTo>
                  <a:lnTo>
                    <a:pt x="5398" y="60770"/>
                  </a:lnTo>
                  <a:lnTo>
                    <a:pt x="1368" y="54138"/>
                  </a:lnTo>
                  <a:lnTo>
                    <a:pt x="0" y="45654"/>
                  </a:lnTo>
                  <a:lnTo>
                    <a:pt x="0" y="20976"/>
                  </a:lnTo>
                  <a:lnTo>
                    <a:pt x="1542" y="11972"/>
                  </a:lnTo>
                  <a:lnTo>
                    <a:pt x="5861" y="5398"/>
                  </a:lnTo>
                  <a:lnTo>
                    <a:pt x="12493" y="1368"/>
                  </a:lnTo>
                  <a:lnTo>
                    <a:pt x="20976" y="0"/>
                  </a:lnTo>
                  <a:lnTo>
                    <a:pt x="107349" y="0"/>
                  </a:lnTo>
                  <a:lnTo>
                    <a:pt x="116353" y="1542"/>
                  </a:lnTo>
                  <a:lnTo>
                    <a:pt x="122927" y="5861"/>
                  </a:lnTo>
                  <a:lnTo>
                    <a:pt x="126957" y="12493"/>
                  </a:lnTo>
                  <a:lnTo>
                    <a:pt x="128326" y="20976"/>
                  </a:lnTo>
                  <a:lnTo>
                    <a:pt x="128326" y="45654"/>
                  </a:lnTo>
                  <a:lnTo>
                    <a:pt x="126089" y="54138"/>
                  </a:lnTo>
                  <a:lnTo>
                    <a:pt x="121539" y="60770"/>
                  </a:lnTo>
                  <a:lnTo>
                    <a:pt x="115138" y="65088"/>
                  </a:lnTo>
                  <a:lnTo>
                    <a:pt x="107349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37677" y="6355305"/>
              <a:ext cx="128905" cy="66675"/>
            </a:xfrm>
            <a:custGeom>
              <a:avLst/>
              <a:gdLst/>
              <a:ahLst/>
              <a:cxnLst/>
              <a:rect l="l" t="t" r="r" b="b"/>
              <a:pathLst>
                <a:path w="128905" h="66675">
                  <a:moveTo>
                    <a:pt x="107349" y="66631"/>
                  </a:moveTo>
                  <a:lnTo>
                    <a:pt x="20976" y="66631"/>
                  </a:lnTo>
                  <a:lnTo>
                    <a:pt x="11972" y="65088"/>
                  </a:lnTo>
                  <a:lnTo>
                    <a:pt x="5398" y="60770"/>
                  </a:lnTo>
                  <a:lnTo>
                    <a:pt x="1368" y="54138"/>
                  </a:lnTo>
                  <a:lnTo>
                    <a:pt x="0" y="45654"/>
                  </a:lnTo>
                  <a:lnTo>
                    <a:pt x="0" y="20976"/>
                  </a:lnTo>
                  <a:lnTo>
                    <a:pt x="1542" y="11972"/>
                  </a:lnTo>
                  <a:lnTo>
                    <a:pt x="5861" y="5398"/>
                  </a:lnTo>
                  <a:lnTo>
                    <a:pt x="12493" y="1368"/>
                  </a:lnTo>
                  <a:lnTo>
                    <a:pt x="20976" y="0"/>
                  </a:lnTo>
                  <a:lnTo>
                    <a:pt x="107349" y="0"/>
                  </a:lnTo>
                  <a:lnTo>
                    <a:pt x="116353" y="1542"/>
                  </a:lnTo>
                  <a:lnTo>
                    <a:pt x="122927" y="5861"/>
                  </a:lnTo>
                  <a:lnTo>
                    <a:pt x="126957" y="12493"/>
                  </a:lnTo>
                  <a:lnTo>
                    <a:pt x="128326" y="20976"/>
                  </a:lnTo>
                  <a:lnTo>
                    <a:pt x="128326" y="45654"/>
                  </a:lnTo>
                  <a:lnTo>
                    <a:pt x="126089" y="54138"/>
                  </a:lnTo>
                  <a:lnTo>
                    <a:pt x="121539" y="60770"/>
                  </a:lnTo>
                  <a:lnTo>
                    <a:pt x="115138" y="65088"/>
                  </a:lnTo>
                  <a:lnTo>
                    <a:pt x="107349" y="66631"/>
                  </a:lnTo>
                  <a:close/>
                </a:path>
              </a:pathLst>
            </a:custGeom>
            <a:ln w="10267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8434" y="6350171"/>
              <a:ext cx="138593" cy="7689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889447" y="6351603"/>
              <a:ext cx="76835" cy="74295"/>
            </a:xfrm>
            <a:custGeom>
              <a:avLst/>
              <a:gdLst/>
              <a:ahLst/>
              <a:cxnLst/>
              <a:rect l="l" t="t" r="r" b="b"/>
              <a:pathLst>
                <a:path w="76835" h="74295">
                  <a:moveTo>
                    <a:pt x="75268" y="74034"/>
                  </a:moveTo>
                  <a:lnTo>
                    <a:pt x="70332" y="74034"/>
                  </a:lnTo>
                  <a:lnTo>
                    <a:pt x="3701" y="74034"/>
                  </a:lnTo>
                  <a:lnTo>
                    <a:pt x="0" y="69099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72800" y="0"/>
                  </a:lnTo>
                  <a:lnTo>
                    <a:pt x="76501" y="4935"/>
                  </a:lnTo>
                  <a:lnTo>
                    <a:pt x="76501" y="65397"/>
                  </a:lnTo>
                  <a:lnTo>
                    <a:pt x="75268" y="7403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89447" y="6351603"/>
              <a:ext cx="76835" cy="74295"/>
            </a:xfrm>
            <a:custGeom>
              <a:avLst/>
              <a:gdLst/>
              <a:ahLst/>
              <a:cxnLst/>
              <a:rect l="l" t="t" r="r" b="b"/>
              <a:pathLst>
                <a:path w="76835" h="74295">
                  <a:moveTo>
                    <a:pt x="70332" y="74034"/>
                  </a:moveTo>
                  <a:lnTo>
                    <a:pt x="8637" y="74034"/>
                  </a:lnTo>
                  <a:lnTo>
                    <a:pt x="3701" y="74034"/>
                  </a:lnTo>
                  <a:lnTo>
                    <a:pt x="0" y="69099"/>
                  </a:lnTo>
                  <a:lnTo>
                    <a:pt x="0" y="65397"/>
                  </a:lnTo>
                  <a:lnTo>
                    <a:pt x="0" y="8637"/>
                  </a:lnTo>
                  <a:lnTo>
                    <a:pt x="0" y="3701"/>
                  </a:lnTo>
                  <a:lnTo>
                    <a:pt x="4935" y="0"/>
                  </a:lnTo>
                  <a:lnTo>
                    <a:pt x="8637" y="0"/>
                  </a:lnTo>
                  <a:lnTo>
                    <a:pt x="67864" y="0"/>
                  </a:lnTo>
                  <a:lnTo>
                    <a:pt x="72800" y="0"/>
                  </a:lnTo>
                  <a:lnTo>
                    <a:pt x="76501" y="4935"/>
                  </a:lnTo>
                  <a:lnTo>
                    <a:pt x="76501" y="8637"/>
                  </a:lnTo>
                  <a:lnTo>
                    <a:pt x="76501" y="65397"/>
                  </a:lnTo>
                  <a:lnTo>
                    <a:pt x="75268" y="74034"/>
                  </a:lnTo>
                  <a:lnTo>
                    <a:pt x="70332" y="74034"/>
                  </a:lnTo>
                  <a:close/>
                </a:path>
              </a:pathLst>
            </a:custGeom>
            <a:ln w="836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1256" y="6393556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4" h="20320">
                  <a:moveTo>
                    <a:pt x="0" y="0"/>
                  </a:moveTo>
                  <a:lnTo>
                    <a:pt x="10415" y="0"/>
                  </a:lnTo>
                  <a:lnTo>
                    <a:pt x="10415" y="19742"/>
                  </a:lnTo>
                  <a:lnTo>
                    <a:pt x="0" y="1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23996" y="6360241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19" h="12700">
                  <a:moveTo>
                    <a:pt x="0" y="0"/>
                  </a:moveTo>
                  <a:lnTo>
                    <a:pt x="0" y="12339"/>
                  </a:lnTo>
                </a:path>
                <a:path w="7619" h="12700">
                  <a:moveTo>
                    <a:pt x="7403" y="0"/>
                  </a:moveTo>
                  <a:lnTo>
                    <a:pt x="7403" y="12339"/>
                  </a:lnTo>
                </a:path>
              </a:pathLst>
            </a:custGeom>
            <a:ln w="317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915493" y="6372580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0" y="0"/>
                  </a:moveTo>
                  <a:lnTo>
                    <a:pt x="21941" y="0"/>
                  </a:lnTo>
                  <a:lnTo>
                    <a:pt x="21941" y="20976"/>
                  </a:lnTo>
                  <a:lnTo>
                    <a:pt x="0" y="20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108821" y="5659908"/>
            <a:ext cx="60198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내보내기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테스트 시리즈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308344" y="5658150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88282" y="5697469"/>
            <a:ext cx="140144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5860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588543" y="6348212"/>
            <a:ext cx="271780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dirty="0">
                <a:solidFill>
                  <a:srgbClr val="1D1F1C"/>
                </a:solidFill>
                <a:latin typeface="함초롬돋움"/>
                <a:cs typeface="함초롬돋움"/>
              </a:rPr>
              <a:t>SD </a:t>
            </a:r>
            <a:r>
              <a:rPr sz="350" spc="-25" dirty="0">
                <a:solidFill>
                  <a:srgbClr val="1D1F1C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1173393" y="5788548"/>
            <a:ext cx="425450" cy="519430"/>
            <a:chOff x="1173393" y="5788548"/>
            <a:chExt cx="425450" cy="519430"/>
          </a:xfrm>
        </p:grpSpPr>
        <p:sp>
          <p:nvSpPr>
            <p:cNvPr id="135" name="object 135"/>
            <p:cNvSpPr/>
            <p:nvPr/>
          </p:nvSpPr>
          <p:spPr>
            <a:xfrm>
              <a:off x="1176251" y="5791406"/>
              <a:ext cx="419734" cy="513715"/>
            </a:xfrm>
            <a:custGeom>
              <a:avLst/>
              <a:gdLst/>
              <a:ahLst/>
              <a:cxnLst/>
              <a:rect l="l" t="t" r="r" b="b"/>
              <a:pathLst>
                <a:path w="419734" h="513714">
                  <a:moveTo>
                    <a:pt x="384977" y="513308"/>
                  </a:moveTo>
                  <a:lnTo>
                    <a:pt x="35783" y="513308"/>
                  </a:lnTo>
                  <a:lnTo>
                    <a:pt x="21863" y="510493"/>
                  </a:lnTo>
                  <a:lnTo>
                    <a:pt x="10488" y="502820"/>
                  </a:lnTo>
                  <a:lnTo>
                    <a:pt x="2814" y="491444"/>
                  </a:lnTo>
                  <a:lnTo>
                    <a:pt x="0" y="477524"/>
                  </a:lnTo>
                  <a:lnTo>
                    <a:pt x="0" y="35783"/>
                  </a:lnTo>
                  <a:lnTo>
                    <a:pt x="2814" y="21863"/>
                  </a:lnTo>
                  <a:lnTo>
                    <a:pt x="10488" y="10488"/>
                  </a:lnTo>
                  <a:lnTo>
                    <a:pt x="21863" y="2814"/>
                  </a:lnTo>
                  <a:lnTo>
                    <a:pt x="35783" y="0"/>
                  </a:lnTo>
                  <a:lnTo>
                    <a:pt x="383744" y="0"/>
                  </a:lnTo>
                  <a:lnTo>
                    <a:pt x="397663" y="2814"/>
                  </a:lnTo>
                  <a:lnTo>
                    <a:pt x="409039" y="10488"/>
                  </a:lnTo>
                  <a:lnTo>
                    <a:pt x="416712" y="21863"/>
                  </a:lnTo>
                  <a:lnTo>
                    <a:pt x="419527" y="35783"/>
                  </a:lnTo>
                  <a:lnTo>
                    <a:pt x="419527" y="477524"/>
                  </a:lnTo>
                  <a:lnTo>
                    <a:pt x="417425" y="490924"/>
                  </a:lnTo>
                  <a:lnTo>
                    <a:pt x="410118" y="502357"/>
                  </a:lnTo>
                  <a:lnTo>
                    <a:pt x="398878" y="510319"/>
                  </a:lnTo>
                  <a:lnTo>
                    <a:pt x="384977" y="513308"/>
                  </a:lnTo>
                  <a:close/>
                </a:path>
              </a:pathLst>
            </a:custGeom>
            <a:ln w="5388">
              <a:solidFill>
                <a:srgbClr val="0405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47817" y="5832125"/>
              <a:ext cx="106680" cy="126364"/>
            </a:xfrm>
            <a:custGeom>
              <a:avLst/>
              <a:gdLst/>
              <a:ahLst/>
              <a:cxnLst/>
              <a:rect l="l" t="t" r="r" b="b"/>
              <a:pathLst>
                <a:path w="106680" h="126364">
                  <a:moveTo>
                    <a:pt x="74034" y="125859"/>
                  </a:moveTo>
                  <a:lnTo>
                    <a:pt x="32081" y="125859"/>
                  </a:lnTo>
                  <a:lnTo>
                    <a:pt x="19260" y="123275"/>
                  </a:lnTo>
                  <a:lnTo>
                    <a:pt x="9100" y="116296"/>
                  </a:lnTo>
                  <a:lnTo>
                    <a:pt x="2409" y="106078"/>
                  </a:lnTo>
                  <a:lnTo>
                    <a:pt x="0" y="93777"/>
                  </a:lnTo>
                  <a:lnTo>
                    <a:pt x="0" y="32081"/>
                  </a:lnTo>
                  <a:lnTo>
                    <a:pt x="2583" y="19260"/>
                  </a:lnTo>
                  <a:lnTo>
                    <a:pt x="9562" y="9100"/>
                  </a:lnTo>
                  <a:lnTo>
                    <a:pt x="19781" y="2409"/>
                  </a:lnTo>
                  <a:lnTo>
                    <a:pt x="32081" y="0"/>
                  </a:lnTo>
                  <a:lnTo>
                    <a:pt x="74034" y="0"/>
                  </a:lnTo>
                  <a:lnTo>
                    <a:pt x="86855" y="2583"/>
                  </a:lnTo>
                  <a:lnTo>
                    <a:pt x="97015" y="9562"/>
                  </a:lnTo>
                  <a:lnTo>
                    <a:pt x="103705" y="19781"/>
                  </a:lnTo>
                  <a:lnTo>
                    <a:pt x="106115" y="32081"/>
                  </a:lnTo>
                  <a:lnTo>
                    <a:pt x="106115" y="93777"/>
                  </a:lnTo>
                  <a:lnTo>
                    <a:pt x="103532" y="106078"/>
                  </a:lnTo>
                  <a:lnTo>
                    <a:pt x="96552" y="116296"/>
                  </a:lnTo>
                  <a:lnTo>
                    <a:pt x="86334" y="123275"/>
                  </a:lnTo>
                  <a:lnTo>
                    <a:pt x="74034" y="125859"/>
                  </a:lnTo>
                  <a:close/>
                </a:path>
              </a:pathLst>
            </a:custGeom>
            <a:solidFill>
              <a:srgbClr val="C8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47817" y="5832125"/>
              <a:ext cx="106680" cy="126364"/>
            </a:xfrm>
            <a:custGeom>
              <a:avLst/>
              <a:gdLst/>
              <a:ahLst/>
              <a:cxnLst/>
              <a:rect l="l" t="t" r="r" b="b"/>
              <a:pathLst>
                <a:path w="106680" h="126364">
                  <a:moveTo>
                    <a:pt x="74034" y="125859"/>
                  </a:moveTo>
                  <a:lnTo>
                    <a:pt x="32081" y="125859"/>
                  </a:lnTo>
                  <a:lnTo>
                    <a:pt x="19260" y="123275"/>
                  </a:lnTo>
                  <a:lnTo>
                    <a:pt x="9100" y="116296"/>
                  </a:lnTo>
                  <a:lnTo>
                    <a:pt x="2409" y="106078"/>
                  </a:lnTo>
                  <a:lnTo>
                    <a:pt x="0" y="93777"/>
                  </a:lnTo>
                  <a:lnTo>
                    <a:pt x="0" y="32081"/>
                  </a:lnTo>
                  <a:lnTo>
                    <a:pt x="2583" y="19260"/>
                  </a:lnTo>
                  <a:lnTo>
                    <a:pt x="9562" y="9100"/>
                  </a:lnTo>
                  <a:lnTo>
                    <a:pt x="19781" y="2409"/>
                  </a:lnTo>
                  <a:lnTo>
                    <a:pt x="32081" y="0"/>
                  </a:lnTo>
                  <a:lnTo>
                    <a:pt x="74034" y="0"/>
                  </a:lnTo>
                  <a:lnTo>
                    <a:pt x="86855" y="2583"/>
                  </a:lnTo>
                  <a:lnTo>
                    <a:pt x="97015" y="9562"/>
                  </a:lnTo>
                  <a:lnTo>
                    <a:pt x="103705" y="19781"/>
                  </a:lnTo>
                  <a:lnTo>
                    <a:pt x="106115" y="32081"/>
                  </a:lnTo>
                  <a:lnTo>
                    <a:pt x="106115" y="93777"/>
                  </a:lnTo>
                  <a:lnTo>
                    <a:pt x="103532" y="106078"/>
                  </a:lnTo>
                  <a:lnTo>
                    <a:pt x="96552" y="116296"/>
                  </a:lnTo>
                  <a:lnTo>
                    <a:pt x="86334" y="123275"/>
                  </a:lnTo>
                  <a:lnTo>
                    <a:pt x="74034" y="125859"/>
                  </a:lnTo>
                  <a:close/>
                </a:path>
              </a:pathLst>
            </a:custGeom>
            <a:ln w="7388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67559" y="5898757"/>
              <a:ext cx="61594" cy="43815"/>
            </a:xfrm>
            <a:custGeom>
              <a:avLst/>
              <a:gdLst/>
              <a:ahLst/>
              <a:cxnLst/>
              <a:rect l="l" t="t" r="r" b="b"/>
              <a:pathLst>
                <a:path w="61594" h="43814">
                  <a:moveTo>
                    <a:pt x="54291" y="0"/>
                  </a:moveTo>
                  <a:lnTo>
                    <a:pt x="59940" y="3798"/>
                  </a:lnTo>
                  <a:lnTo>
                    <a:pt x="61540" y="10950"/>
                  </a:lnTo>
                  <a:lnTo>
                    <a:pt x="61058" y="17872"/>
                  </a:lnTo>
                  <a:lnTo>
                    <a:pt x="60461" y="20976"/>
                  </a:lnTo>
                  <a:lnTo>
                    <a:pt x="56759" y="37017"/>
                  </a:lnTo>
                  <a:lnTo>
                    <a:pt x="49356" y="41953"/>
                  </a:lnTo>
                  <a:lnTo>
                    <a:pt x="44420" y="43187"/>
                  </a:lnTo>
                  <a:lnTo>
                    <a:pt x="34549" y="43187"/>
                  </a:lnTo>
                  <a:lnTo>
                    <a:pt x="29613" y="43187"/>
                  </a:lnTo>
                  <a:lnTo>
                    <a:pt x="23444" y="43187"/>
                  </a:lnTo>
                  <a:lnTo>
                    <a:pt x="14806" y="43187"/>
                  </a:lnTo>
                  <a:lnTo>
                    <a:pt x="9871" y="39485"/>
                  </a:lnTo>
                  <a:lnTo>
                    <a:pt x="3701" y="34549"/>
                  </a:lnTo>
                  <a:lnTo>
                    <a:pt x="1233" y="25912"/>
                  </a:lnTo>
                  <a:lnTo>
                    <a:pt x="1233" y="19742"/>
                  </a:lnTo>
                  <a:lnTo>
                    <a:pt x="1233" y="11105"/>
                  </a:lnTo>
                  <a:lnTo>
                    <a:pt x="0" y="3701"/>
                  </a:lnTo>
                  <a:lnTo>
                    <a:pt x="9871" y="0"/>
                  </a:lnTo>
                </a:path>
              </a:pathLst>
            </a:custGeom>
            <a:ln w="5277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74963" y="5846932"/>
              <a:ext cx="48260" cy="86995"/>
            </a:xfrm>
            <a:custGeom>
              <a:avLst/>
              <a:gdLst/>
              <a:ahLst/>
              <a:cxnLst/>
              <a:rect l="l" t="t" r="r" b="b"/>
              <a:pathLst>
                <a:path w="48259" h="86995">
                  <a:moveTo>
                    <a:pt x="34549" y="86374"/>
                  </a:moveTo>
                  <a:lnTo>
                    <a:pt x="27145" y="85140"/>
                  </a:lnTo>
                  <a:lnTo>
                    <a:pt x="11105" y="85140"/>
                  </a:lnTo>
                  <a:lnTo>
                    <a:pt x="6169" y="80204"/>
                  </a:lnTo>
                  <a:lnTo>
                    <a:pt x="3123" y="72511"/>
                  </a:lnTo>
                  <a:lnTo>
                    <a:pt x="1233" y="63083"/>
                  </a:lnTo>
                  <a:lnTo>
                    <a:pt x="269" y="52961"/>
                  </a:lnTo>
                  <a:lnTo>
                    <a:pt x="0" y="43187"/>
                  </a:lnTo>
                  <a:lnTo>
                    <a:pt x="308" y="31464"/>
                  </a:lnTo>
                  <a:lnTo>
                    <a:pt x="1542" y="20668"/>
                  </a:lnTo>
                  <a:lnTo>
                    <a:pt x="4164" y="11259"/>
                  </a:lnTo>
                  <a:lnTo>
                    <a:pt x="8637" y="3701"/>
                  </a:lnTo>
                  <a:lnTo>
                    <a:pt x="12339" y="0"/>
                  </a:lnTo>
                  <a:lnTo>
                    <a:pt x="34549" y="0"/>
                  </a:lnTo>
                  <a:lnTo>
                    <a:pt x="48122" y="41953"/>
                  </a:lnTo>
                  <a:lnTo>
                    <a:pt x="47447" y="53328"/>
                  </a:lnTo>
                  <a:lnTo>
                    <a:pt x="45500" y="64472"/>
                  </a:lnTo>
                  <a:lnTo>
                    <a:pt x="42396" y="74227"/>
                  </a:lnTo>
                  <a:lnTo>
                    <a:pt x="38250" y="81438"/>
                  </a:lnTo>
                  <a:lnTo>
                    <a:pt x="34549" y="86374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74963" y="5846932"/>
              <a:ext cx="48260" cy="86995"/>
            </a:xfrm>
            <a:custGeom>
              <a:avLst/>
              <a:gdLst/>
              <a:ahLst/>
              <a:cxnLst/>
              <a:rect l="l" t="t" r="r" b="b"/>
              <a:pathLst>
                <a:path w="48259" h="86995">
                  <a:moveTo>
                    <a:pt x="48122" y="41953"/>
                  </a:moveTo>
                  <a:lnTo>
                    <a:pt x="38250" y="81438"/>
                  </a:lnTo>
                  <a:lnTo>
                    <a:pt x="34549" y="86374"/>
                  </a:lnTo>
                  <a:lnTo>
                    <a:pt x="27145" y="85140"/>
                  </a:lnTo>
                  <a:lnTo>
                    <a:pt x="22210" y="85140"/>
                  </a:lnTo>
                  <a:lnTo>
                    <a:pt x="17274" y="85140"/>
                  </a:lnTo>
                  <a:lnTo>
                    <a:pt x="11105" y="85140"/>
                  </a:lnTo>
                  <a:lnTo>
                    <a:pt x="6169" y="80204"/>
                  </a:lnTo>
                  <a:lnTo>
                    <a:pt x="3123" y="72511"/>
                  </a:lnTo>
                  <a:lnTo>
                    <a:pt x="1233" y="63083"/>
                  </a:lnTo>
                  <a:lnTo>
                    <a:pt x="269" y="52961"/>
                  </a:lnTo>
                  <a:lnTo>
                    <a:pt x="0" y="43187"/>
                  </a:lnTo>
                  <a:lnTo>
                    <a:pt x="308" y="31464"/>
                  </a:lnTo>
                  <a:lnTo>
                    <a:pt x="1542" y="20668"/>
                  </a:lnTo>
                  <a:lnTo>
                    <a:pt x="4164" y="11259"/>
                  </a:lnTo>
                  <a:lnTo>
                    <a:pt x="8637" y="3701"/>
                  </a:lnTo>
                  <a:lnTo>
                    <a:pt x="12339" y="0"/>
                  </a:lnTo>
                  <a:lnTo>
                    <a:pt x="18508" y="0"/>
                  </a:lnTo>
                  <a:lnTo>
                    <a:pt x="23444" y="0"/>
                  </a:lnTo>
                  <a:lnTo>
                    <a:pt x="27145" y="0"/>
                  </a:lnTo>
                  <a:lnTo>
                    <a:pt x="34549" y="0"/>
                  </a:lnTo>
                  <a:lnTo>
                    <a:pt x="38251" y="1233"/>
                  </a:lnTo>
                  <a:lnTo>
                    <a:pt x="43437" y="7249"/>
                  </a:lnTo>
                  <a:lnTo>
                    <a:pt x="46425" y="16966"/>
                  </a:lnTo>
                  <a:lnTo>
                    <a:pt x="47794" y="28996"/>
                  </a:lnTo>
                  <a:lnTo>
                    <a:pt x="48122" y="41953"/>
                  </a:lnTo>
                  <a:close/>
                </a:path>
              </a:pathLst>
            </a:custGeom>
            <a:ln w="646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9208" y="5830899"/>
              <a:ext cx="115972" cy="2837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2889" y="6135676"/>
              <a:ext cx="113504" cy="13324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7846" y="6136909"/>
              <a:ext cx="113504" cy="133247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244115" y="5981429"/>
              <a:ext cx="106680" cy="126364"/>
            </a:xfrm>
            <a:custGeom>
              <a:avLst/>
              <a:gdLst/>
              <a:ahLst/>
              <a:cxnLst/>
              <a:rect l="l" t="t" r="r" b="b"/>
              <a:pathLst>
                <a:path w="106680" h="126364">
                  <a:moveTo>
                    <a:pt x="74034" y="125859"/>
                  </a:moveTo>
                  <a:lnTo>
                    <a:pt x="32081" y="125859"/>
                  </a:lnTo>
                  <a:lnTo>
                    <a:pt x="19260" y="123275"/>
                  </a:lnTo>
                  <a:lnTo>
                    <a:pt x="9100" y="116296"/>
                  </a:lnTo>
                  <a:lnTo>
                    <a:pt x="2409" y="106078"/>
                  </a:lnTo>
                  <a:lnTo>
                    <a:pt x="0" y="93777"/>
                  </a:lnTo>
                  <a:lnTo>
                    <a:pt x="0" y="32081"/>
                  </a:lnTo>
                  <a:lnTo>
                    <a:pt x="2583" y="19260"/>
                  </a:lnTo>
                  <a:lnTo>
                    <a:pt x="9562" y="9100"/>
                  </a:lnTo>
                  <a:lnTo>
                    <a:pt x="19781" y="2409"/>
                  </a:lnTo>
                  <a:lnTo>
                    <a:pt x="32081" y="0"/>
                  </a:lnTo>
                  <a:lnTo>
                    <a:pt x="74034" y="0"/>
                  </a:lnTo>
                  <a:lnTo>
                    <a:pt x="86855" y="2583"/>
                  </a:lnTo>
                  <a:lnTo>
                    <a:pt x="97015" y="9562"/>
                  </a:lnTo>
                  <a:lnTo>
                    <a:pt x="103705" y="19781"/>
                  </a:lnTo>
                  <a:lnTo>
                    <a:pt x="106115" y="32081"/>
                  </a:lnTo>
                  <a:lnTo>
                    <a:pt x="106115" y="93777"/>
                  </a:lnTo>
                  <a:lnTo>
                    <a:pt x="104226" y="106078"/>
                  </a:lnTo>
                  <a:lnTo>
                    <a:pt x="97478" y="116296"/>
                  </a:lnTo>
                  <a:lnTo>
                    <a:pt x="87028" y="123275"/>
                  </a:lnTo>
                  <a:lnTo>
                    <a:pt x="74034" y="125859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44115" y="5981429"/>
              <a:ext cx="106680" cy="126364"/>
            </a:xfrm>
            <a:custGeom>
              <a:avLst/>
              <a:gdLst/>
              <a:ahLst/>
              <a:cxnLst/>
              <a:rect l="l" t="t" r="r" b="b"/>
              <a:pathLst>
                <a:path w="106680" h="126364">
                  <a:moveTo>
                    <a:pt x="74034" y="125859"/>
                  </a:moveTo>
                  <a:lnTo>
                    <a:pt x="32081" y="125859"/>
                  </a:lnTo>
                  <a:lnTo>
                    <a:pt x="19260" y="123275"/>
                  </a:lnTo>
                  <a:lnTo>
                    <a:pt x="9100" y="116296"/>
                  </a:lnTo>
                  <a:lnTo>
                    <a:pt x="2409" y="106078"/>
                  </a:lnTo>
                  <a:lnTo>
                    <a:pt x="0" y="93777"/>
                  </a:lnTo>
                  <a:lnTo>
                    <a:pt x="0" y="32081"/>
                  </a:lnTo>
                  <a:lnTo>
                    <a:pt x="2583" y="19260"/>
                  </a:lnTo>
                  <a:lnTo>
                    <a:pt x="9562" y="9100"/>
                  </a:lnTo>
                  <a:lnTo>
                    <a:pt x="19781" y="2409"/>
                  </a:lnTo>
                  <a:lnTo>
                    <a:pt x="32081" y="0"/>
                  </a:lnTo>
                  <a:lnTo>
                    <a:pt x="74034" y="0"/>
                  </a:lnTo>
                  <a:lnTo>
                    <a:pt x="86855" y="2583"/>
                  </a:lnTo>
                  <a:lnTo>
                    <a:pt x="97015" y="9562"/>
                  </a:lnTo>
                  <a:lnTo>
                    <a:pt x="103705" y="19781"/>
                  </a:lnTo>
                  <a:lnTo>
                    <a:pt x="106115" y="32081"/>
                  </a:lnTo>
                  <a:lnTo>
                    <a:pt x="106115" y="93777"/>
                  </a:lnTo>
                  <a:lnTo>
                    <a:pt x="104226" y="106078"/>
                  </a:lnTo>
                  <a:lnTo>
                    <a:pt x="97478" y="116296"/>
                  </a:lnTo>
                  <a:lnTo>
                    <a:pt x="87028" y="123275"/>
                  </a:lnTo>
                  <a:lnTo>
                    <a:pt x="74034" y="125859"/>
                  </a:lnTo>
                  <a:close/>
                </a:path>
              </a:pathLst>
            </a:custGeom>
            <a:ln w="7388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57033" y="5993768"/>
              <a:ext cx="61594" cy="59690"/>
            </a:xfrm>
            <a:custGeom>
              <a:avLst/>
              <a:gdLst/>
              <a:ahLst/>
              <a:cxnLst/>
              <a:rect l="l" t="t" r="r" b="b"/>
              <a:pathLst>
                <a:path w="61594" h="59689">
                  <a:moveTo>
                    <a:pt x="19164" y="59227"/>
                  </a:moveTo>
                  <a:lnTo>
                    <a:pt x="0" y="27763"/>
                  </a:lnTo>
                  <a:lnTo>
                    <a:pt x="1889" y="19742"/>
                  </a:lnTo>
                  <a:lnTo>
                    <a:pt x="5591" y="16040"/>
                  </a:lnTo>
                  <a:lnTo>
                    <a:pt x="12994" y="9871"/>
                  </a:lnTo>
                  <a:lnTo>
                    <a:pt x="17930" y="8637"/>
                  </a:lnTo>
                  <a:lnTo>
                    <a:pt x="22865" y="4935"/>
                  </a:lnTo>
                  <a:lnTo>
                    <a:pt x="31503" y="0"/>
                  </a:lnTo>
                  <a:lnTo>
                    <a:pt x="36438" y="0"/>
                  </a:lnTo>
                  <a:lnTo>
                    <a:pt x="45076" y="0"/>
                  </a:lnTo>
                  <a:lnTo>
                    <a:pt x="61367" y="26548"/>
                  </a:lnTo>
                  <a:lnTo>
                    <a:pt x="58648" y="32081"/>
                  </a:lnTo>
                </a:path>
              </a:pathLst>
            </a:custGeom>
            <a:ln w="527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66326" y="6007341"/>
              <a:ext cx="67945" cy="83185"/>
            </a:xfrm>
            <a:custGeom>
              <a:avLst/>
              <a:gdLst/>
              <a:ahLst/>
              <a:cxnLst/>
              <a:rect l="l" t="t" r="r" b="b"/>
              <a:pathLst>
                <a:path w="67944" h="83185">
                  <a:moveTo>
                    <a:pt x="13572" y="54292"/>
                  </a:moveTo>
                  <a:lnTo>
                    <a:pt x="7634" y="43823"/>
                  </a:lnTo>
                  <a:lnTo>
                    <a:pt x="3084" y="33469"/>
                  </a:lnTo>
                  <a:lnTo>
                    <a:pt x="385" y="24273"/>
                  </a:lnTo>
                  <a:lnTo>
                    <a:pt x="0" y="17274"/>
                  </a:lnTo>
                  <a:lnTo>
                    <a:pt x="0" y="11105"/>
                  </a:lnTo>
                  <a:lnTo>
                    <a:pt x="8637" y="8637"/>
                  </a:lnTo>
                  <a:lnTo>
                    <a:pt x="11105" y="6169"/>
                  </a:lnTo>
                  <a:lnTo>
                    <a:pt x="16040" y="2467"/>
                  </a:lnTo>
                  <a:lnTo>
                    <a:pt x="20976" y="0"/>
                  </a:lnTo>
                  <a:lnTo>
                    <a:pt x="27145" y="1233"/>
                  </a:lnTo>
                  <a:lnTo>
                    <a:pt x="59188" y="38328"/>
                  </a:lnTo>
                  <a:lnTo>
                    <a:pt x="67864" y="65397"/>
                  </a:lnTo>
                  <a:lnTo>
                    <a:pt x="66630" y="70333"/>
                  </a:lnTo>
                  <a:lnTo>
                    <a:pt x="61695" y="74034"/>
                  </a:lnTo>
                  <a:lnTo>
                    <a:pt x="57993" y="76502"/>
                  </a:lnTo>
                  <a:lnTo>
                    <a:pt x="54291" y="77736"/>
                  </a:lnTo>
                  <a:lnTo>
                    <a:pt x="48122" y="82672"/>
                  </a:lnTo>
                  <a:lnTo>
                    <a:pt x="44420" y="82672"/>
                  </a:lnTo>
                  <a:lnTo>
                    <a:pt x="36650" y="80840"/>
                  </a:lnTo>
                  <a:lnTo>
                    <a:pt x="28534" y="74497"/>
                  </a:lnTo>
                  <a:lnTo>
                    <a:pt x="20648" y="65146"/>
                  </a:lnTo>
                  <a:lnTo>
                    <a:pt x="13572" y="54292"/>
                  </a:lnTo>
                  <a:close/>
                </a:path>
              </a:pathLst>
            </a:custGeom>
            <a:ln w="646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1276433" y="6011753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040506"/>
                </a:solidFill>
                <a:latin typeface="함초롬돋움"/>
                <a:cs typeface="함초롬돋움"/>
              </a:rPr>
              <a:t>3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460628" y="5852381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1D1F1C"/>
                </a:solidFill>
                <a:latin typeface="함초롬돋움"/>
                <a:cs typeface="함초롬돋움"/>
              </a:rPr>
              <a:t>6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274168" y="5849777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461809" y="6007053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1D1F1C"/>
                </a:solidFill>
                <a:latin typeface="함초롬돋움"/>
                <a:cs typeface="함초롬돋움"/>
              </a:rPr>
              <a:t>4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469665" y="6169607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1D1F1C"/>
                </a:solidFill>
                <a:latin typeface="함초롬돋움"/>
                <a:cs typeface="함초롬돋움"/>
              </a:rPr>
              <a:t>2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74157" y="6170126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5" dirty="0">
                <a:solidFill>
                  <a:srgbClr val="1D1F1C"/>
                </a:solidFill>
                <a:latin typeface="함초롬돋움"/>
                <a:cs typeface="함초롬돋움"/>
              </a:rPr>
              <a:t>1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130596" y="6355305"/>
            <a:ext cx="419734" cy="63500"/>
          </a:xfrm>
          <a:custGeom>
            <a:avLst/>
            <a:gdLst/>
            <a:ahLst/>
            <a:cxnLst/>
            <a:rect l="l" t="t" r="r" b="b"/>
            <a:pathLst>
              <a:path w="419734" h="63500">
                <a:moveTo>
                  <a:pt x="419527" y="62929"/>
                </a:moveTo>
                <a:lnTo>
                  <a:pt x="0" y="62929"/>
                </a:lnTo>
                <a:lnTo>
                  <a:pt x="0" y="0"/>
                </a:lnTo>
                <a:lnTo>
                  <a:pt x="419527" y="0"/>
                </a:lnTo>
                <a:lnTo>
                  <a:pt x="419527" y="62929"/>
                </a:lnTo>
                <a:close/>
              </a:path>
            </a:pathLst>
          </a:custGeom>
          <a:solidFill>
            <a:srgbClr val="040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268642" y="6346804"/>
            <a:ext cx="12446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20" dirty="0">
                <a:solidFill>
                  <a:srgbClr val="FFFFFF"/>
                </a:solidFill>
                <a:latin typeface="함초롬돋움"/>
                <a:cs typeface="함초롬돋움"/>
              </a:rPr>
              <a:t>뒤로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1662409" y="5807447"/>
            <a:ext cx="783590" cy="470534"/>
            <a:chOff x="1662409" y="5807447"/>
            <a:chExt cx="783590" cy="470534"/>
          </a:xfrm>
        </p:grpSpPr>
        <p:sp>
          <p:nvSpPr>
            <p:cNvPr id="157" name="object 157"/>
            <p:cNvSpPr/>
            <p:nvPr/>
          </p:nvSpPr>
          <p:spPr>
            <a:xfrm>
              <a:off x="2391646" y="5807447"/>
              <a:ext cx="54610" cy="470534"/>
            </a:xfrm>
            <a:custGeom>
              <a:avLst/>
              <a:gdLst/>
              <a:ahLst/>
              <a:cxnLst/>
              <a:rect l="l" t="t" r="r" b="b"/>
              <a:pathLst>
                <a:path w="54610" h="470535">
                  <a:moveTo>
                    <a:pt x="54291" y="470121"/>
                  </a:moveTo>
                  <a:lnTo>
                    <a:pt x="0" y="470121"/>
                  </a:lnTo>
                  <a:lnTo>
                    <a:pt x="0" y="0"/>
                  </a:lnTo>
                  <a:lnTo>
                    <a:pt x="54291" y="0"/>
                  </a:lnTo>
                  <a:lnTo>
                    <a:pt x="54291" y="470121"/>
                  </a:lnTo>
                  <a:close/>
                </a:path>
              </a:pathLst>
            </a:custGeom>
            <a:solidFill>
              <a:srgbClr val="C8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397810" y="5839536"/>
              <a:ext cx="41275" cy="414655"/>
            </a:xfrm>
            <a:custGeom>
              <a:avLst/>
              <a:gdLst/>
              <a:ahLst/>
              <a:cxnLst/>
              <a:rect l="l" t="t" r="r" b="b"/>
              <a:pathLst>
                <a:path w="41275" h="414654">
                  <a:moveTo>
                    <a:pt x="40716" y="381279"/>
                  </a:moveTo>
                  <a:lnTo>
                    <a:pt x="0" y="381279"/>
                  </a:lnTo>
                  <a:lnTo>
                    <a:pt x="22212" y="414591"/>
                  </a:lnTo>
                  <a:lnTo>
                    <a:pt x="40716" y="381279"/>
                  </a:lnTo>
                  <a:close/>
                </a:path>
                <a:path w="41275" h="414654">
                  <a:moveTo>
                    <a:pt x="40716" y="33312"/>
                  </a:moveTo>
                  <a:lnTo>
                    <a:pt x="19735" y="0"/>
                  </a:lnTo>
                  <a:lnTo>
                    <a:pt x="0" y="34544"/>
                  </a:lnTo>
                  <a:lnTo>
                    <a:pt x="40716" y="33312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62409" y="5825956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5" h="41275">
                  <a:moveTo>
                    <a:pt x="30847" y="40719"/>
                  </a:moveTo>
                  <a:lnTo>
                    <a:pt x="0" y="18508"/>
                  </a:lnTo>
                  <a:lnTo>
                    <a:pt x="32081" y="0"/>
                  </a:lnTo>
                  <a:lnTo>
                    <a:pt x="30847" y="4071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1725784" y="5792001"/>
            <a:ext cx="17018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20" dirty="0">
                <a:solidFill>
                  <a:srgbClr val="C8C6C6"/>
                </a:solidFill>
                <a:latin typeface="함초롬돋움"/>
                <a:cs typeface="함초롬돋움"/>
              </a:rPr>
              <a:t>뒤로</a:t>
            </a:r>
            <a:endParaRPr sz="500">
              <a:latin typeface="함초롬돋움"/>
              <a:cs typeface="함초롬돋움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744835" y="6009974"/>
            <a:ext cx="286385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solidFill>
                  <a:srgbClr val="1D1F1C"/>
                </a:solidFill>
                <a:latin typeface="함초롬돋움"/>
                <a:cs typeface="함초롬돋움"/>
              </a:rPr>
              <a:t>U: </a:t>
            </a:r>
            <a:r>
              <a:rPr sz="500" spc="-10" dirty="0">
                <a:solidFill>
                  <a:srgbClr val="1D1F1C"/>
                </a:solidFill>
                <a:latin typeface="함초롬돋움"/>
                <a:cs typeface="함초롬돋움"/>
              </a:rPr>
              <a:t>(USB)</a:t>
            </a:r>
            <a:endParaRPr sz="500">
              <a:latin typeface="함초롬돋움"/>
              <a:cs typeface="함초롬돋움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254682" y="5943177"/>
            <a:ext cx="33655" cy="41275"/>
          </a:xfrm>
          <a:custGeom>
            <a:avLst/>
            <a:gdLst/>
            <a:ahLst/>
            <a:cxnLst/>
            <a:rect l="l" t="t" r="r" b="b"/>
            <a:pathLst>
              <a:path w="33655" h="41275">
                <a:moveTo>
                  <a:pt x="0" y="40719"/>
                </a:moveTo>
                <a:lnTo>
                  <a:pt x="0" y="0"/>
                </a:lnTo>
                <a:lnTo>
                  <a:pt x="33315" y="18508"/>
                </a:lnTo>
                <a:lnTo>
                  <a:pt x="0" y="40719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749498" y="5908657"/>
            <a:ext cx="25019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solidFill>
                  <a:srgbClr val="1D1F1C"/>
                </a:solidFill>
                <a:latin typeface="함초롬돋움"/>
                <a:cs typeface="함초롬돋움"/>
              </a:rPr>
              <a:t>M: </a:t>
            </a:r>
            <a:r>
              <a:rPr sz="500" spc="-20" dirty="0">
                <a:solidFill>
                  <a:srgbClr val="1D1F1C"/>
                </a:solidFill>
                <a:latin typeface="함초롬돋움"/>
                <a:cs typeface="함초롬돋움"/>
              </a:rPr>
              <a:t>(SD)</a:t>
            </a:r>
            <a:endParaRPr sz="500">
              <a:latin typeface="함초롬돋움"/>
              <a:cs typeface="함초롬돋움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737688" y="5626443"/>
            <a:ext cx="20453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40" dirty="0">
                <a:latin typeface="함초롬돋움"/>
                <a:cs typeface="함초롬돋움"/>
              </a:rPr>
              <a:t>병 </a:t>
            </a:r>
            <a:r>
              <a:rPr sz="800" spc="-25" dirty="0">
                <a:latin typeface="함초롬돋움"/>
                <a:cs typeface="함초롬돋움"/>
              </a:rPr>
              <a:t>위치의 </a:t>
            </a:r>
            <a:r>
              <a:rPr sz="800" spc="-40" dirty="0">
                <a:latin typeface="함초롬돋움"/>
                <a:cs typeface="함초롬돋움"/>
              </a:rPr>
              <a:t>개략도가 </a:t>
            </a:r>
            <a:r>
              <a:rPr sz="800" spc="-10" dirty="0">
                <a:latin typeface="함초롬돋움"/>
                <a:cs typeface="함초롬돋움"/>
              </a:rPr>
              <a:t>화면 </a:t>
            </a:r>
            <a:r>
              <a:rPr sz="800" spc="-30" dirty="0">
                <a:latin typeface="함초롬돋움"/>
                <a:cs typeface="함초롬돋움"/>
              </a:rPr>
              <a:t>왼쪽에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내보내기를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헤드를 선택하거나 </a:t>
            </a:r>
            <a:r>
              <a:rPr sz="800" spc="-25" dirty="0">
                <a:latin typeface="함초롬돋움"/>
                <a:cs typeface="함초롬돋움"/>
              </a:rPr>
              <a:t>선택 취소할 </a:t>
            </a:r>
            <a:r>
              <a:rPr sz="800" spc="-30" dirty="0">
                <a:latin typeface="함초롬돋움"/>
                <a:cs typeface="함초롬돋움"/>
              </a:rPr>
              <a:t>수 있습니다. </a:t>
            </a:r>
            <a:r>
              <a:rPr sz="800" spc="-10" dirty="0">
                <a:latin typeface="함초롬돋움"/>
                <a:cs typeface="함초롬돋움"/>
              </a:rPr>
              <a:t>선택한 </a:t>
            </a:r>
            <a:r>
              <a:rPr sz="800" spc="-20" dirty="0">
                <a:latin typeface="함초롬돋움"/>
                <a:cs typeface="함초롬돋움"/>
              </a:rPr>
              <a:t>헤드만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내보내기에 고려됩니다. </a:t>
            </a:r>
            <a:r>
              <a:rPr sz="800" spc="-1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SD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카드와 USB</a:t>
            </a:r>
            <a:r>
              <a:rPr sz="800" spc="-35" dirty="0">
                <a:latin typeface="함초롬돋움"/>
                <a:cs typeface="함초롬돋움"/>
              </a:rPr>
              <a:t> 드라이브가 </a:t>
            </a:r>
            <a:r>
              <a:rPr sz="800" spc="-45" dirty="0">
                <a:latin typeface="함초롬돋움"/>
                <a:cs typeface="함초롬돋움"/>
              </a:rPr>
              <a:t>모두 </a:t>
            </a:r>
            <a:r>
              <a:rPr sz="800" spc="-25" dirty="0">
                <a:latin typeface="함초롬돋움"/>
                <a:cs typeface="함초롬돋움"/>
              </a:rPr>
              <a:t>연결되어 </a:t>
            </a:r>
            <a:r>
              <a:rPr sz="800" spc="-10" dirty="0">
                <a:latin typeface="함초롬돋움"/>
                <a:cs typeface="함초롬돋움"/>
              </a:rPr>
              <a:t>있는</a:t>
            </a:r>
            <a:r>
              <a:rPr sz="800" spc="-55" dirty="0">
                <a:latin typeface="함초롬돋움"/>
                <a:cs typeface="함초롬돋움"/>
              </a:rPr>
              <a:t> 경우 </a:t>
            </a:r>
            <a:r>
              <a:rPr sz="800" spc="-45" dirty="0">
                <a:latin typeface="함초롬돋움"/>
                <a:cs typeface="함초롬돋움"/>
              </a:rPr>
              <a:t>둘 </a:t>
            </a:r>
            <a:r>
              <a:rPr sz="800" spc="-35" dirty="0">
                <a:latin typeface="함초롬돋움"/>
                <a:cs typeface="함초롬돋움"/>
              </a:rPr>
              <a:t>중 </a:t>
            </a:r>
            <a:r>
              <a:rPr sz="800" spc="-10" dirty="0">
                <a:latin typeface="함초롬돋움"/>
                <a:cs typeface="함초롬돋움"/>
              </a:rPr>
              <a:t>하나를 선택합니다</a:t>
            </a:r>
            <a:r>
              <a:rPr sz="800" spc="-25" dirty="0">
                <a:latin typeface="함초롬돋움"/>
                <a:cs typeface="함초롬돋움"/>
              </a:rPr>
              <a:t>. 데이터 내보내기를 </a:t>
            </a:r>
            <a:r>
              <a:rPr sz="800" spc="-35" dirty="0">
                <a:latin typeface="함초롬돋움"/>
                <a:cs typeface="함초롬돋움"/>
              </a:rPr>
              <a:t>계속하려면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22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4" y="787895"/>
            <a:ext cx="3960495" cy="3175"/>
            <a:chOff x="467994" y="787895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4" y="78948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7990" y="78948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5" y="78948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7990" y="78948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621004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85683" y="621004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1242212"/>
            <a:ext cx="3960495" cy="3175"/>
            <a:chOff x="467994" y="1242212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4" y="124380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7990" y="124380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5" y="124380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7990" y="124380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53854" y="852444"/>
            <a:ext cx="278765" cy="326390"/>
            <a:chOff x="553854" y="852444"/>
            <a:chExt cx="278765" cy="326390"/>
          </a:xfrm>
        </p:grpSpPr>
        <p:sp>
          <p:nvSpPr>
            <p:cNvPr id="32" name="object 32"/>
            <p:cNvSpPr/>
            <p:nvPr/>
          </p:nvSpPr>
          <p:spPr>
            <a:xfrm>
              <a:off x="562809" y="861399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2809" y="861399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CA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95" y="891813"/>
              <a:ext cx="155831" cy="24991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46680" y="926310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F1C"/>
                </a:solidFill>
                <a:latin typeface="함초롬돋움"/>
                <a:cs typeface="함초롬돋움"/>
              </a:rPr>
              <a:t>5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85683" y="800087"/>
            <a:ext cx="21926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10" dirty="0">
                <a:latin typeface="함초롬돋움"/>
                <a:cs typeface="함초롬돋움"/>
              </a:rPr>
              <a:t>헤드가 </a:t>
            </a:r>
            <a:r>
              <a:rPr sz="800" spc="-20" dirty="0">
                <a:latin typeface="함초롬돋움"/>
                <a:cs typeface="함초롬돋움"/>
              </a:rPr>
              <a:t>인식되어 </a:t>
            </a:r>
            <a:r>
              <a:rPr sz="800" spc="-10" dirty="0">
                <a:latin typeface="함초롬돋움"/>
                <a:cs typeface="함초롬돋움"/>
              </a:rPr>
              <a:t>선택할 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7994" y="1696529"/>
            <a:ext cx="3960495" cy="3175"/>
            <a:chOff x="467994" y="1696529"/>
            <a:chExt cx="3960495" cy="3175"/>
          </a:xfrm>
        </p:grpSpPr>
        <p:sp>
          <p:nvSpPr>
            <p:cNvPr id="38" name="object 38"/>
            <p:cNvSpPr/>
            <p:nvPr/>
          </p:nvSpPr>
          <p:spPr>
            <a:xfrm>
              <a:off x="467994" y="16981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7990" y="16981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995" y="16981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47990" y="16981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53854" y="1306761"/>
            <a:ext cx="278765" cy="326390"/>
            <a:chOff x="553854" y="1306761"/>
            <a:chExt cx="278765" cy="326390"/>
          </a:xfrm>
        </p:grpSpPr>
        <p:sp>
          <p:nvSpPr>
            <p:cNvPr id="43" name="object 43"/>
            <p:cNvSpPr/>
            <p:nvPr/>
          </p:nvSpPr>
          <p:spPr>
            <a:xfrm>
              <a:off x="562809" y="1315716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60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2809" y="1315716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09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1E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201" y="1342428"/>
              <a:ext cx="155819" cy="25360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8571" y="1379064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050607"/>
                </a:solidFill>
                <a:latin typeface="함초롬돋움"/>
                <a:cs typeface="함초롬돋움"/>
              </a:rPr>
              <a:t>6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85683" y="1254404"/>
            <a:ext cx="1859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인식되고 </a:t>
            </a:r>
            <a:r>
              <a:rPr sz="800" spc="-10" dirty="0">
                <a:latin typeface="함초롬돋움"/>
                <a:cs typeface="함초롬돋움"/>
              </a:rPr>
              <a:t>선택됩니다.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67994" y="2150846"/>
            <a:ext cx="3960495" cy="3175"/>
            <a:chOff x="467994" y="2150846"/>
            <a:chExt cx="3960495" cy="3175"/>
          </a:xfrm>
        </p:grpSpPr>
        <p:sp>
          <p:nvSpPr>
            <p:cNvPr id="49" name="object 49"/>
            <p:cNvSpPr/>
            <p:nvPr/>
          </p:nvSpPr>
          <p:spPr>
            <a:xfrm>
              <a:off x="467994" y="2152434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7990" y="21524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995" y="2152434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7990" y="2152434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53854" y="1761078"/>
            <a:ext cx="278765" cy="326390"/>
            <a:chOff x="553854" y="1761078"/>
            <a:chExt cx="278765" cy="326390"/>
          </a:xfrm>
        </p:grpSpPr>
        <p:sp>
          <p:nvSpPr>
            <p:cNvPr id="54" name="object 54"/>
            <p:cNvSpPr/>
            <p:nvPr/>
          </p:nvSpPr>
          <p:spPr>
            <a:xfrm>
              <a:off x="562809" y="1770033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2809" y="1770033"/>
              <a:ext cx="260985" cy="308610"/>
            </a:xfrm>
            <a:custGeom>
              <a:avLst/>
              <a:gdLst/>
              <a:ahLst/>
              <a:cxnLst/>
              <a:rect l="l" t="t" r="r" b="b"/>
              <a:pathLst>
                <a:path w="260984" h="308610">
                  <a:moveTo>
                    <a:pt x="182620" y="308480"/>
                  </a:moveTo>
                  <a:lnTo>
                    <a:pt x="78971" y="308480"/>
                  </a:lnTo>
                  <a:lnTo>
                    <a:pt x="48412" y="302214"/>
                  </a:lnTo>
                  <a:lnTo>
                    <a:pt x="23290" y="285190"/>
                  </a:lnTo>
                  <a:lnTo>
                    <a:pt x="6266" y="260068"/>
                  </a:lnTo>
                  <a:lnTo>
                    <a:pt x="0" y="229509"/>
                  </a:lnTo>
                  <a:lnTo>
                    <a:pt x="0" y="78971"/>
                  </a:lnTo>
                  <a:lnTo>
                    <a:pt x="6266" y="48412"/>
                  </a:lnTo>
                  <a:lnTo>
                    <a:pt x="23290" y="23290"/>
                  </a:lnTo>
                  <a:lnTo>
                    <a:pt x="48412" y="6266"/>
                  </a:lnTo>
                  <a:lnTo>
                    <a:pt x="78971" y="0"/>
                  </a:lnTo>
                  <a:lnTo>
                    <a:pt x="181386" y="0"/>
                  </a:lnTo>
                  <a:lnTo>
                    <a:pt x="211945" y="6266"/>
                  </a:lnTo>
                  <a:lnTo>
                    <a:pt x="237067" y="23290"/>
                  </a:lnTo>
                  <a:lnTo>
                    <a:pt x="254091" y="48412"/>
                  </a:lnTo>
                  <a:lnTo>
                    <a:pt x="260357" y="78971"/>
                  </a:lnTo>
                  <a:lnTo>
                    <a:pt x="260357" y="229509"/>
                  </a:lnTo>
                  <a:lnTo>
                    <a:pt x="254804" y="260068"/>
                  </a:lnTo>
                  <a:lnTo>
                    <a:pt x="238146" y="285190"/>
                  </a:lnTo>
                  <a:lnTo>
                    <a:pt x="213160" y="302214"/>
                  </a:lnTo>
                  <a:lnTo>
                    <a:pt x="182620" y="308480"/>
                  </a:lnTo>
                  <a:close/>
                </a:path>
              </a:pathLst>
            </a:custGeom>
            <a:ln w="17910">
              <a:solidFill>
                <a:srgbClr val="B3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575" y="1799427"/>
              <a:ext cx="203943" cy="24620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60073" y="1864361"/>
            <a:ext cx="7810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1D1E1B"/>
                </a:solidFill>
                <a:latin typeface="함초롬돋움"/>
                <a:cs typeface="함초롬돋움"/>
              </a:rPr>
              <a:t>3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85683" y="1708721"/>
            <a:ext cx="2040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30" dirty="0">
                <a:latin typeface="함초롬돋움"/>
                <a:cs typeface="함초롬돋움"/>
              </a:rPr>
              <a:t>연결되지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55" dirty="0">
                <a:latin typeface="함초롬돋움"/>
                <a:cs typeface="함초롬돋움"/>
              </a:rPr>
              <a:t>않았거나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인식되지 </a:t>
            </a:r>
            <a:r>
              <a:rPr sz="800" spc="-45" dirty="0">
                <a:latin typeface="함초롬돋움"/>
                <a:cs typeface="함초롬돋움"/>
              </a:rPr>
              <a:t>않습니다.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67994" y="2329929"/>
            <a:ext cx="3960495" cy="3175"/>
            <a:chOff x="467994" y="2329929"/>
            <a:chExt cx="3960495" cy="3175"/>
          </a:xfrm>
        </p:grpSpPr>
        <p:sp>
          <p:nvSpPr>
            <p:cNvPr id="60" name="object 60"/>
            <p:cNvSpPr/>
            <p:nvPr/>
          </p:nvSpPr>
          <p:spPr>
            <a:xfrm>
              <a:off x="467994" y="23315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47990" y="23315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7995" y="2331517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47990" y="2331517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5688" y="2163038"/>
            <a:ext cx="381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M: </a:t>
            </a:r>
            <a:r>
              <a:rPr sz="800" b="1" spc="-20" dirty="0">
                <a:latin typeface="함초롬돋움"/>
                <a:cs typeface="함초롬돋움"/>
              </a:rPr>
              <a:t>(SD)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85683" y="2163038"/>
            <a:ext cx="25057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SD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카드가 </a:t>
            </a:r>
            <a:r>
              <a:rPr sz="800" spc="-25" dirty="0">
                <a:latin typeface="함초롬돋움"/>
                <a:cs typeface="함초롬돋움"/>
              </a:rPr>
              <a:t>기기에 </a:t>
            </a:r>
            <a:r>
              <a:rPr sz="800" spc="-30" dirty="0">
                <a:latin typeface="함초롬돋움"/>
                <a:cs typeface="함초롬돋움"/>
              </a:rPr>
              <a:t>연결되어 </a:t>
            </a:r>
            <a:r>
              <a:rPr sz="800" spc="-35" dirty="0">
                <a:latin typeface="함초롬돋움"/>
                <a:cs typeface="함초롬돋움"/>
              </a:rPr>
              <a:t>있을 때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4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7994" y="2509012"/>
            <a:ext cx="3960495" cy="3175"/>
            <a:chOff x="467994" y="2509012"/>
            <a:chExt cx="3960495" cy="3175"/>
          </a:xfrm>
        </p:grpSpPr>
        <p:sp>
          <p:nvSpPr>
            <p:cNvPr id="67" name="object 67"/>
            <p:cNvSpPr/>
            <p:nvPr/>
          </p:nvSpPr>
          <p:spPr>
            <a:xfrm>
              <a:off x="467994" y="2510599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7990" y="251059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995" y="2510599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7990" y="2510599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05688" y="2342121"/>
            <a:ext cx="443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U: </a:t>
            </a:r>
            <a:r>
              <a:rPr sz="800" b="1" spc="-10" dirty="0">
                <a:latin typeface="함초롬돋움"/>
                <a:cs typeface="함초롬돋움"/>
              </a:rPr>
              <a:t>(USB)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85683" y="2342121"/>
            <a:ext cx="25749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USB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드라이브가 </a:t>
            </a:r>
            <a:r>
              <a:rPr sz="800" spc="-25" dirty="0">
                <a:latin typeface="함초롬돋움"/>
                <a:cs typeface="함초롬돋움"/>
              </a:rPr>
              <a:t>계측기에 </a:t>
            </a:r>
            <a:r>
              <a:rPr sz="800" spc="-30" dirty="0">
                <a:latin typeface="함초롬돋움"/>
                <a:cs typeface="함초롬돋움"/>
              </a:rPr>
              <a:t>연결되어 </a:t>
            </a:r>
            <a:r>
              <a:rPr sz="800" spc="-35" dirty="0">
                <a:latin typeface="함초롬돋움"/>
                <a:cs typeface="함초롬돋움"/>
              </a:rPr>
              <a:t>있을 때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4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67994" y="2688095"/>
            <a:ext cx="3960495" cy="3175"/>
            <a:chOff x="467994" y="2688095"/>
            <a:chExt cx="3960495" cy="3175"/>
          </a:xfrm>
        </p:grpSpPr>
        <p:sp>
          <p:nvSpPr>
            <p:cNvPr id="74" name="object 74"/>
            <p:cNvSpPr/>
            <p:nvPr/>
          </p:nvSpPr>
          <p:spPr>
            <a:xfrm>
              <a:off x="467994" y="2689682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10799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47990" y="2689682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28800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05688" y="2521204"/>
            <a:ext cx="268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뒤로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85683" y="2521204"/>
            <a:ext cx="2245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F1을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5" dirty="0">
                <a:latin typeface="함초롬돋움"/>
                <a:cs typeface="함초롬돋움"/>
              </a:rPr>
              <a:t>메인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54619" y="3298830"/>
            <a:ext cx="675005" cy="155575"/>
            <a:chOff x="1154619" y="3298830"/>
            <a:chExt cx="675005" cy="155575"/>
          </a:xfrm>
        </p:grpSpPr>
        <p:sp>
          <p:nvSpPr>
            <p:cNvPr id="79" name="object 79"/>
            <p:cNvSpPr/>
            <p:nvPr/>
          </p:nvSpPr>
          <p:spPr>
            <a:xfrm>
              <a:off x="1154619" y="3298830"/>
              <a:ext cx="675005" cy="86995"/>
            </a:xfrm>
            <a:custGeom>
              <a:avLst/>
              <a:gdLst/>
              <a:ahLst/>
              <a:cxnLst/>
              <a:rect l="l" t="t" r="r" b="b"/>
              <a:pathLst>
                <a:path w="675005" h="86995">
                  <a:moveTo>
                    <a:pt x="674945" y="86374"/>
                  </a:moveTo>
                  <a:lnTo>
                    <a:pt x="0" y="86374"/>
                  </a:lnTo>
                  <a:lnTo>
                    <a:pt x="0" y="0"/>
                  </a:lnTo>
                  <a:lnTo>
                    <a:pt x="674945" y="0"/>
                  </a:lnTo>
                  <a:lnTo>
                    <a:pt x="674945" y="86374"/>
                  </a:lnTo>
                  <a:close/>
                </a:path>
              </a:pathLst>
            </a:custGeom>
            <a:solidFill>
              <a:srgbClr val="C9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74038" y="3417285"/>
              <a:ext cx="29845" cy="37465"/>
            </a:xfrm>
            <a:custGeom>
              <a:avLst/>
              <a:gdLst/>
              <a:ahLst/>
              <a:cxnLst/>
              <a:rect l="l" t="t" r="r" b="b"/>
              <a:pathLst>
                <a:path w="29844" h="37464">
                  <a:moveTo>
                    <a:pt x="0" y="37017"/>
                  </a:moveTo>
                  <a:lnTo>
                    <a:pt x="0" y="0"/>
                  </a:lnTo>
                  <a:lnTo>
                    <a:pt x="29613" y="18508"/>
                  </a:lnTo>
                  <a:lnTo>
                    <a:pt x="0" y="37017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643782" y="3142122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8012" y="0"/>
                </a:lnTo>
              </a:path>
            </a:pathLst>
          </a:custGeom>
          <a:ln w="6169">
            <a:solidFill>
              <a:srgbClr val="1D1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642549" y="3706638"/>
            <a:ext cx="1399540" cy="85090"/>
            <a:chOff x="642549" y="3706638"/>
            <a:chExt cx="1399540" cy="85090"/>
          </a:xfrm>
        </p:grpSpPr>
        <p:sp>
          <p:nvSpPr>
            <p:cNvPr id="83" name="object 83"/>
            <p:cNvSpPr/>
            <p:nvPr/>
          </p:nvSpPr>
          <p:spPr>
            <a:xfrm>
              <a:off x="642549" y="3709723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15026" y="3723296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29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6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15026" y="3723296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29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6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ln w="9334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823" y="3718629"/>
              <a:ext cx="127789" cy="7103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453223" y="3720828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7864" y="66631"/>
                  </a:moveTo>
                  <a:lnTo>
                    <a:pt x="64162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53223" y="3720828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4162" y="66631"/>
                  </a:moveTo>
                  <a:lnTo>
                    <a:pt x="7403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59227"/>
                  </a:lnTo>
                  <a:lnTo>
                    <a:pt x="0" y="7403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7403" y="0"/>
                  </a:lnTo>
                  <a:lnTo>
                    <a:pt x="60461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7403"/>
                  </a:lnTo>
                  <a:lnTo>
                    <a:pt x="67864" y="59227"/>
                  </a:lnTo>
                  <a:lnTo>
                    <a:pt x="67864" y="66631"/>
                  </a:lnTo>
                  <a:lnTo>
                    <a:pt x="64162" y="66631"/>
                  </a:lnTo>
                  <a:close/>
                </a:path>
              </a:pathLst>
            </a:custGeom>
            <a:ln w="760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83038" y="3757845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0" y="0"/>
                  </a:moveTo>
                  <a:lnTo>
                    <a:pt x="9468" y="0"/>
                  </a:lnTo>
                  <a:lnTo>
                    <a:pt x="9468" y="18508"/>
                  </a:lnTo>
                  <a:lnTo>
                    <a:pt x="0" y="18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84071" y="3728231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29">
                  <a:moveTo>
                    <a:pt x="0" y="0"/>
                  </a:moveTo>
                  <a:lnTo>
                    <a:pt x="0" y="11105"/>
                  </a:lnTo>
                </a:path>
                <a:path w="7619" h="11429">
                  <a:moveTo>
                    <a:pt x="7403" y="0"/>
                  </a:moveTo>
                  <a:lnTo>
                    <a:pt x="7403" y="11105"/>
                  </a:lnTo>
                </a:path>
              </a:pathLst>
            </a:custGeom>
            <a:ln w="317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77800" y="3739337"/>
              <a:ext cx="20320" cy="19050"/>
            </a:xfrm>
            <a:custGeom>
              <a:avLst/>
              <a:gdLst/>
              <a:ahLst/>
              <a:cxnLst/>
              <a:rect l="l" t="t" r="r" b="b"/>
              <a:pathLst>
                <a:path w="20319" h="19050">
                  <a:moveTo>
                    <a:pt x="0" y="0"/>
                  </a:moveTo>
                  <a:lnTo>
                    <a:pt x="19946" y="0"/>
                  </a:lnTo>
                  <a:lnTo>
                    <a:pt x="19946" y="18508"/>
                  </a:lnTo>
                  <a:lnTo>
                    <a:pt x="0" y="18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651042" y="3028064"/>
            <a:ext cx="60198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40506"/>
                </a:solidFill>
                <a:latin typeface="함초롬돋움"/>
                <a:cs typeface="함초롬돋움"/>
              </a:rPr>
              <a:t>내보내기 </a:t>
            </a:r>
            <a:r>
              <a:rPr sz="550" spc="-10" dirty="0">
                <a:solidFill>
                  <a:srgbClr val="040506"/>
                </a:solidFill>
                <a:latin typeface="함초롬돋움"/>
                <a:cs typeface="함초롬돋움"/>
              </a:rPr>
              <a:t>테스트 시리즈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800235" y="3025358"/>
            <a:ext cx="24765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ts val="39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  <a:p>
            <a:pPr marL="12700">
              <a:lnSpc>
                <a:spcPts val="390"/>
              </a:lnSpc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05.01.2021</a:t>
            </a:r>
            <a:endParaRPr sz="350">
              <a:latin typeface="함초롬돋움"/>
              <a:cs typeface="함초롬돋움"/>
            </a:endParaRPr>
          </a:p>
        </p:txBody>
      </p:sp>
      <p:pic>
        <p:nvPicPr>
          <p:cNvPr id="94" name="object 9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520" y="3191497"/>
            <a:ext cx="386174" cy="470084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775977" y="3392275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3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73917" y="3247387"/>
            <a:ext cx="21526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1610" algn="l"/>
              </a:tabLst>
            </a:pPr>
            <a:r>
              <a:rPr sz="250" spc="-50" dirty="0">
                <a:solidFill>
                  <a:srgbClr val="1D1F1C"/>
                </a:solidFill>
                <a:latin typeface="함초롬돋움"/>
                <a:cs typeface="함초롬돋움"/>
              </a:rPr>
              <a:t>5 6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44506" y="3387998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4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51641" y="3535777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2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3906" y="3536248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1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42188" y="3710455"/>
            <a:ext cx="445134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10" algn="l"/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	뒤로</a:t>
            </a:r>
            <a:endParaRPr sz="350">
              <a:latin typeface="함초롬돋움"/>
              <a:cs typeface="함초롬돋움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878920" y="3193947"/>
            <a:ext cx="49530" cy="428625"/>
            <a:chOff x="1878920" y="3193947"/>
            <a:chExt cx="49530" cy="428625"/>
          </a:xfrm>
        </p:grpSpPr>
        <p:sp>
          <p:nvSpPr>
            <p:cNvPr id="102" name="object 102"/>
            <p:cNvSpPr/>
            <p:nvPr/>
          </p:nvSpPr>
          <p:spPr>
            <a:xfrm>
              <a:off x="1878920" y="3193947"/>
              <a:ext cx="49530" cy="428625"/>
            </a:xfrm>
            <a:custGeom>
              <a:avLst/>
              <a:gdLst/>
              <a:ahLst/>
              <a:cxnLst/>
              <a:rect l="l" t="t" r="r" b="b"/>
              <a:pathLst>
                <a:path w="49530" h="428625">
                  <a:moveTo>
                    <a:pt x="49356" y="428168"/>
                  </a:moveTo>
                  <a:lnTo>
                    <a:pt x="0" y="428168"/>
                  </a:lnTo>
                  <a:lnTo>
                    <a:pt x="0" y="0"/>
                  </a:lnTo>
                  <a:lnTo>
                    <a:pt x="49356" y="0"/>
                  </a:lnTo>
                  <a:lnTo>
                    <a:pt x="49356" y="428168"/>
                  </a:lnTo>
                  <a:close/>
                </a:path>
              </a:pathLst>
            </a:custGeom>
            <a:solidFill>
              <a:srgbClr val="C9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85086" y="3223564"/>
              <a:ext cx="37465" cy="376555"/>
            </a:xfrm>
            <a:custGeom>
              <a:avLst/>
              <a:gdLst/>
              <a:ahLst/>
              <a:cxnLst/>
              <a:rect l="l" t="t" r="r" b="b"/>
              <a:pathLst>
                <a:path w="37464" h="376554">
                  <a:moveTo>
                    <a:pt x="37020" y="346735"/>
                  </a:moveTo>
                  <a:lnTo>
                    <a:pt x="0" y="346735"/>
                  </a:lnTo>
                  <a:lnTo>
                    <a:pt x="18503" y="376351"/>
                  </a:lnTo>
                  <a:lnTo>
                    <a:pt x="37020" y="346735"/>
                  </a:lnTo>
                  <a:close/>
                </a:path>
                <a:path w="37464" h="376554">
                  <a:moveTo>
                    <a:pt x="37020" y="29616"/>
                  </a:moveTo>
                  <a:lnTo>
                    <a:pt x="17272" y="0"/>
                  </a:lnTo>
                  <a:lnTo>
                    <a:pt x="0" y="30848"/>
                  </a:lnTo>
                  <a:lnTo>
                    <a:pt x="37020" y="29616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117836" y="3578096"/>
            <a:ext cx="960119" cy="2171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50" spc="-20" dirty="0">
                <a:solidFill>
                  <a:srgbClr val="9D9D9C"/>
                </a:solidFill>
                <a:latin typeface="함초롬돋움"/>
                <a:cs typeface="함초롬돋움"/>
              </a:rPr>
              <a:t>m:/bod </a:t>
            </a:r>
            <a:r>
              <a:rPr sz="450" spc="-10" dirty="0">
                <a:solidFill>
                  <a:srgbClr val="9D9D9C"/>
                </a:solidFill>
                <a:latin typeface="함초롬돋움"/>
                <a:cs typeface="함초롬돋움"/>
              </a:rPr>
              <a:t>05.01.2021(1).csv</a:t>
            </a:r>
            <a:endParaRPr sz="450">
              <a:latin typeface="함초롬돋움"/>
              <a:cs typeface="함초롬돋움"/>
            </a:endParaRPr>
          </a:p>
          <a:p>
            <a:pPr marL="73025">
              <a:lnSpc>
                <a:spcPct val="100000"/>
              </a:lnSpc>
              <a:spcBef>
                <a:spcPts val="530"/>
              </a:spcBef>
              <a:tabLst>
                <a:tab pos="488950" algn="l"/>
                <a:tab pos="645795" algn="l"/>
                <a:tab pos="908685" algn="l"/>
              </a:tabLst>
            </a:pPr>
            <a:r>
              <a:rPr sz="350" dirty="0">
                <a:solidFill>
                  <a:srgbClr val="1D1F1C"/>
                </a:solidFill>
                <a:latin typeface="함초롬돋움"/>
                <a:cs typeface="함초롬돋움"/>
              </a:rPr>
              <a:t>SD USB</a:t>
            </a:r>
            <a:r>
              <a:rPr sz="525" baseline="7936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525" spc="-30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Save</a:t>
            </a:r>
            <a:r>
              <a:rPr sz="525" baseline="7936" dirty="0">
                <a:solidFill>
                  <a:srgbClr val="FFFFFF"/>
                </a:solidFill>
                <a:latin typeface="함초롬돋움"/>
                <a:cs typeface="함초롬돋움"/>
              </a:rPr>
              <a:t>	</a:t>
            </a:r>
            <a:endParaRPr sz="525" baseline="7936">
              <a:latin typeface="함초롬돋움"/>
              <a:cs typeface="함초롬돋움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176829" y="321122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8379" y="37017"/>
                </a:moveTo>
                <a:lnTo>
                  <a:pt x="0" y="18508"/>
                </a:lnTo>
                <a:lnTo>
                  <a:pt x="29613" y="0"/>
                </a:lnTo>
                <a:lnTo>
                  <a:pt x="28379" y="37017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233838" y="3180158"/>
            <a:ext cx="15748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0" dirty="0">
                <a:solidFill>
                  <a:srgbClr val="1D1F1C"/>
                </a:solidFill>
                <a:latin typeface="함초롬돋움"/>
                <a:cs typeface="함초롬돋움"/>
              </a:rPr>
              <a:t>뒤로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36906" y="3379656"/>
            <a:ext cx="54229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1D1F1C"/>
                </a:solidFill>
                <a:latin typeface="함초롬돋움"/>
                <a:cs typeface="함초롬돋움"/>
              </a:rPr>
              <a:t>bod </a:t>
            </a: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05.01.2021.csv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775272" y="3318572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0" y="37017"/>
                </a:moveTo>
                <a:lnTo>
                  <a:pt x="0" y="0"/>
                </a:lnTo>
                <a:lnTo>
                  <a:pt x="29613" y="17274"/>
                </a:lnTo>
                <a:lnTo>
                  <a:pt x="0" y="37017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240593" y="3286210"/>
            <a:ext cx="17399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폴더</a:t>
            </a:r>
            <a:endParaRPr sz="45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170659" y="3313636"/>
            <a:ext cx="59690" cy="140970"/>
            <a:chOff x="1170659" y="3313636"/>
            <a:chExt cx="59690" cy="140970"/>
          </a:xfrm>
        </p:grpSpPr>
        <p:sp>
          <p:nvSpPr>
            <p:cNvPr id="111" name="object 111"/>
            <p:cNvSpPr/>
            <p:nvPr/>
          </p:nvSpPr>
          <p:spPr>
            <a:xfrm>
              <a:off x="1185466" y="3398776"/>
              <a:ext cx="31115" cy="54610"/>
            </a:xfrm>
            <a:custGeom>
              <a:avLst/>
              <a:gdLst/>
              <a:ahLst/>
              <a:cxnLst/>
              <a:rect l="l" t="t" r="r" b="b"/>
              <a:pathLst>
                <a:path w="31115" h="54610">
                  <a:moveTo>
                    <a:pt x="0" y="0"/>
                  </a:moveTo>
                  <a:lnTo>
                    <a:pt x="30847" y="0"/>
                  </a:lnTo>
                  <a:lnTo>
                    <a:pt x="30847" y="54292"/>
                  </a:lnTo>
                  <a:lnTo>
                    <a:pt x="0" y="54292"/>
                  </a:lnTo>
                  <a:lnTo>
                    <a:pt x="0" y="0"/>
                  </a:lnTo>
                  <a:close/>
                </a:path>
                <a:path w="31115" h="54610">
                  <a:moveTo>
                    <a:pt x="3701" y="29613"/>
                  </a:moveTo>
                  <a:lnTo>
                    <a:pt x="25912" y="29613"/>
                  </a:lnTo>
                </a:path>
                <a:path w="31115" h="54610">
                  <a:moveTo>
                    <a:pt x="3701" y="22210"/>
                  </a:moveTo>
                  <a:lnTo>
                    <a:pt x="25912" y="22210"/>
                  </a:lnTo>
                </a:path>
                <a:path w="31115" h="54610">
                  <a:moveTo>
                    <a:pt x="3701" y="14806"/>
                  </a:moveTo>
                  <a:lnTo>
                    <a:pt x="25912" y="14806"/>
                  </a:lnTo>
                </a:path>
                <a:path w="31115" h="54610">
                  <a:moveTo>
                    <a:pt x="3701" y="38251"/>
                  </a:moveTo>
                  <a:lnTo>
                    <a:pt x="25912" y="38251"/>
                  </a:lnTo>
                </a:path>
                <a:path w="31115" h="54610">
                  <a:moveTo>
                    <a:pt x="3701" y="4935"/>
                  </a:moveTo>
                  <a:lnTo>
                    <a:pt x="25912" y="4935"/>
                  </a:lnTo>
                </a:path>
                <a:path w="31115" h="54610">
                  <a:moveTo>
                    <a:pt x="3701" y="46888"/>
                  </a:moveTo>
                  <a:lnTo>
                    <a:pt x="25912" y="46888"/>
                  </a:lnTo>
                </a:path>
                <a:path w="31115" h="54610">
                  <a:moveTo>
                    <a:pt x="3701" y="51824"/>
                  </a:moveTo>
                  <a:lnTo>
                    <a:pt x="25912" y="51824"/>
                  </a:lnTo>
                </a:path>
              </a:pathLst>
            </a:custGeom>
            <a:ln w="317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170659" y="3313636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60">
                  <a:moveTo>
                    <a:pt x="56759" y="48122"/>
                  </a:moveTo>
                  <a:lnTo>
                    <a:pt x="1233" y="48122"/>
                  </a:lnTo>
                  <a:lnTo>
                    <a:pt x="0" y="46888"/>
                  </a:lnTo>
                  <a:lnTo>
                    <a:pt x="0" y="45654"/>
                  </a:lnTo>
                  <a:lnTo>
                    <a:pt x="3701" y="11105"/>
                  </a:lnTo>
                  <a:lnTo>
                    <a:pt x="8637" y="11105"/>
                  </a:lnTo>
                  <a:lnTo>
                    <a:pt x="8637" y="0"/>
                  </a:lnTo>
                  <a:lnTo>
                    <a:pt x="28379" y="0"/>
                  </a:lnTo>
                  <a:lnTo>
                    <a:pt x="28379" y="9871"/>
                  </a:lnTo>
                  <a:lnTo>
                    <a:pt x="59227" y="9871"/>
                  </a:lnTo>
                  <a:lnTo>
                    <a:pt x="59227" y="46888"/>
                  </a:lnTo>
                  <a:lnTo>
                    <a:pt x="56759" y="48122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2255291" y="3000604"/>
            <a:ext cx="211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저장 </a:t>
            </a:r>
            <a:r>
              <a:rPr sz="800" spc="-35" dirty="0">
                <a:latin typeface="함초롬돋움"/>
                <a:cs typeface="함초롬돋움"/>
              </a:rPr>
              <a:t>매체를 </a:t>
            </a:r>
            <a:r>
              <a:rPr sz="800" spc="-25" dirty="0">
                <a:latin typeface="함초롬돋움"/>
                <a:cs typeface="함초롬돋움"/>
              </a:rPr>
              <a:t>선택하면 </a:t>
            </a:r>
            <a:r>
              <a:rPr sz="800" spc="-30" dirty="0">
                <a:latin typeface="함초롬돋움"/>
                <a:cs typeface="함초롬돋움"/>
              </a:rPr>
              <a:t>기존 </a:t>
            </a:r>
            <a:r>
              <a:rPr sz="800" spc="-20" dirty="0">
                <a:latin typeface="함초롬돋움"/>
                <a:cs typeface="함초롬돋움"/>
              </a:rPr>
              <a:t>파일과 </a:t>
            </a:r>
            <a:r>
              <a:rPr sz="800" spc="-40" dirty="0">
                <a:latin typeface="함초롬돋움"/>
                <a:cs typeface="함초롬돋움"/>
              </a:rPr>
              <a:t>폴더가 </a:t>
            </a:r>
            <a:r>
              <a:rPr sz="800" spc="-20" dirty="0">
                <a:latin typeface="함초롬돋움"/>
                <a:cs typeface="함초롬돋움"/>
              </a:rPr>
              <a:t>표시됩니다. </a:t>
            </a:r>
            <a:r>
              <a:rPr sz="800" spc="-1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5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40" dirty="0">
                <a:latin typeface="함초롬돋움"/>
                <a:cs typeface="함초롬돋움"/>
              </a:rPr>
              <a:t>폴더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10" dirty="0">
                <a:latin typeface="함초롬돋움"/>
                <a:cs typeface="함초롬돋움"/>
              </a:rPr>
              <a:t>파일을 </a:t>
            </a:r>
            <a:r>
              <a:rPr sz="800" spc="-25" dirty="0">
                <a:latin typeface="함초롬돋움"/>
                <a:cs typeface="함초롬돋움"/>
              </a:rPr>
              <a:t>선택합니다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467994" y="4147388"/>
            <a:ext cx="3960495" cy="3175"/>
            <a:chOff x="467994" y="4147388"/>
            <a:chExt cx="3960495" cy="3175"/>
          </a:xfrm>
        </p:grpSpPr>
        <p:sp>
          <p:nvSpPr>
            <p:cNvPr id="115" name="object 115"/>
            <p:cNvSpPr/>
            <p:nvPr/>
          </p:nvSpPr>
          <p:spPr>
            <a:xfrm>
              <a:off x="467994" y="414897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07984" y="414897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7995" y="414897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07984" y="414897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05688" y="3980497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945678" y="3980497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67994" y="4952124"/>
            <a:ext cx="3960495" cy="3175"/>
            <a:chOff x="467994" y="4952124"/>
            <a:chExt cx="3960495" cy="3175"/>
          </a:xfrm>
        </p:grpSpPr>
        <p:sp>
          <p:nvSpPr>
            <p:cNvPr id="122" name="object 122"/>
            <p:cNvSpPr/>
            <p:nvPr/>
          </p:nvSpPr>
          <p:spPr>
            <a:xfrm>
              <a:off x="467994" y="495371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07984" y="495371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7995" y="495371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07984" y="495371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592423" y="4459030"/>
            <a:ext cx="1125855" cy="143510"/>
            <a:chOff x="592423" y="4459030"/>
            <a:chExt cx="1125855" cy="143510"/>
          </a:xfrm>
        </p:grpSpPr>
        <p:sp>
          <p:nvSpPr>
            <p:cNvPr id="127" name="object 127"/>
            <p:cNvSpPr/>
            <p:nvPr/>
          </p:nvSpPr>
          <p:spPr>
            <a:xfrm>
              <a:off x="592423" y="4459030"/>
              <a:ext cx="1125855" cy="143510"/>
            </a:xfrm>
            <a:custGeom>
              <a:avLst/>
              <a:gdLst/>
              <a:ahLst/>
              <a:cxnLst/>
              <a:rect l="l" t="t" r="r" b="b"/>
              <a:pathLst>
                <a:path w="1125855" h="143510">
                  <a:moveTo>
                    <a:pt x="1125309" y="143130"/>
                  </a:moveTo>
                  <a:lnTo>
                    <a:pt x="0" y="143130"/>
                  </a:lnTo>
                  <a:lnTo>
                    <a:pt x="0" y="0"/>
                  </a:lnTo>
                  <a:lnTo>
                    <a:pt x="1125309" y="0"/>
                  </a:lnTo>
                  <a:lnTo>
                    <a:pt x="1125309" y="143130"/>
                  </a:lnTo>
                  <a:close/>
                </a:path>
              </a:pathLst>
            </a:custGeom>
            <a:solidFill>
              <a:srgbClr val="CA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26424" y="4491111"/>
              <a:ext cx="49530" cy="62230"/>
            </a:xfrm>
            <a:custGeom>
              <a:avLst/>
              <a:gdLst/>
              <a:ahLst/>
              <a:cxnLst/>
              <a:rect l="l" t="t" r="r" b="b"/>
              <a:pathLst>
                <a:path w="49530" h="62229">
                  <a:moveTo>
                    <a:pt x="0" y="61694"/>
                  </a:moveTo>
                  <a:lnTo>
                    <a:pt x="0" y="0"/>
                  </a:lnTo>
                  <a:lnTo>
                    <a:pt x="49355" y="29613"/>
                  </a:lnTo>
                  <a:lnTo>
                    <a:pt x="0" y="61694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744298" y="4445406"/>
            <a:ext cx="27241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0" dirty="0">
                <a:solidFill>
                  <a:srgbClr val="1D1F1C"/>
                </a:solidFill>
                <a:latin typeface="함초롬돋움"/>
                <a:cs typeface="함초롬돋움"/>
              </a:rPr>
              <a:t>폴더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9556" y="4486186"/>
            <a:ext cx="96520" cy="80010"/>
          </a:xfrm>
          <a:custGeom>
            <a:avLst/>
            <a:gdLst/>
            <a:ahLst/>
            <a:cxnLst/>
            <a:rect l="l" t="t" r="r" b="b"/>
            <a:pathLst>
              <a:path w="96520" h="80010">
                <a:moveTo>
                  <a:pt x="96253" y="14719"/>
                </a:moveTo>
                <a:lnTo>
                  <a:pt x="44424" y="14719"/>
                </a:lnTo>
                <a:lnTo>
                  <a:pt x="44424" y="0"/>
                </a:lnTo>
                <a:lnTo>
                  <a:pt x="9880" y="0"/>
                </a:lnTo>
                <a:lnTo>
                  <a:pt x="9880" y="14719"/>
                </a:lnTo>
                <a:lnTo>
                  <a:pt x="1231" y="14719"/>
                </a:lnTo>
                <a:lnTo>
                  <a:pt x="1231" y="74409"/>
                </a:lnTo>
                <a:lnTo>
                  <a:pt x="0" y="74409"/>
                </a:lnTo>
                <a:lnTo>
                  <a:pt x="0" y="76949"/>
                </a:lnTo>
                <a:lnTo>
                  <a:pt x="1727" y="76949"/>
                </a:lnTo>
                <a:lnTo>
                  <a:pt x="1727" y="79489"/>
                </a:lnTo>
                <a:lnTo>
                  <a:pt x="94526" y="79489"/>
                </a:lnTo>
                <a:lnTo>
                  <a:pt x="94526" y="76949"/>
                </a:lnTo>
                <a:lnTo>
                  <a:pt x="96253" y="76949"/>
                </a:lnTo>
                <a:lnTo>
                  <a:pt x="96253" y="74409"/>
                </a:lnTo>
                <a:lnTo>
                  <a:pt x="96253" y="14719"/>
                </a:lnTo>
                <a:close/>
              </a:path>
            </a:pathLst>
          </a:custGeom>
          <a:solidFill>
            <a:srgbClr val="0304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945678" y="4159580"/>
            <a:ext cx="222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폴더가</a:t>
            </a:r>
            <a:r>
              <a:rPr sz="800" spc="-20" dirty="0">
                <a:latin typeface="함초롬돋움"/>
                <a:cs typeface="함초롬돋움"/>
              </a:rPr>
              <a:t> 선택되면 </a:t>
            </a:r>
            <a:r>
              <a:rPr sz="800" spc="-40" dirty="0">
                <a:latin typeface="함초롬돋움"/>
                <a:cs typeface="함초롬돋움"/>
              </a:rPr>
              <a:t>왼쪽</a:t>
            </a:r>
            <a:r>
              <a:rPr sz="800" spc="-305" dirty="0">
                <a:latin typeface="함초롬돋움"/>
                <a:cs typeface="함초롬돋움"/>
              </a:rPr>
              <a:t> ◀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10" dirty="0">
                <a:latin typeface="함초롬돋움"/>
                <a:cs typeface="함초롬돋움"/>
              </a:rPr>
              <a:t>오른쪽</a:t>
            </a:r>
            <a:endParaRPr sz="800">
              <a:latin typeface="함초롬돋움"/>
              <a:cs typeface="함초롬돋움"/>
            </a:endParaRPr>
          </a:p>
          <a:p>
            <a:pPr marL="12700" marR="112395" indent="89535">
              <a:lnSpc>
                <a:spcPct val="100000"/>
              </a:lnSpc>
              <a:buChar char="►"/>
              <a:tabLst>
                <a:tab pos="102235" algn="l"/>
              </a:tabLst>
            </a:pP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0" dirty="0">
                <a:latin typeface="함초롬돋움"/>
                <a:cs typeface="함초롬돋움"/>
              </a:rPr>
              <a:t>폴더로 </a:t>
            </a:r>
            <a:r>
              <a:rPr sz="800" spc="-55" dirty="0">
                <a:latin typeface="함초롬돋움"/>
                <a:cs typeface="함초롬돋움"/>
              </a:rPr>
              <a:t>들어가거나 </a:t>
            </a:r>
            <a:r>
              <a:rPr sz="800" spc="-25" dirty="0">
                <a:latin typeface="함초롬돋움"/>
                <a:cs typeface="함초롬돋움"/>
              </a:rPr>
              <a:t>이전 </a:t>
            </a:r>
            <a:r>
              <a:rPr sz="800" spc="-10" dirty="0">
                <a:latin typeface="함초롬돋움"/>
                <a:cs typeface="함초롬돋움"/>
              </a:rPr>
              <a:t>항목으로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467994" y="5862726"/>
            <a:ext cx="3960495" cy="3175"/>
            <a:chOff x="467994" y="5862726"/>
            <a:chExt cx="3960495" cy="3175"/>
          </a:xfrm>
        </p:grpSpPr>
        <p:sp>
          <p:nvSpPr>
            <p:cNvPr id="133" name="object 133"/>
            <p:cNvSpPr/>
            <p:nvPr/>
          </p:nvSpPr>
          <p:spPr>
            <a:xfrm>
              <a:off x="467994" y="586431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907984" y="586431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995" y="586431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07984" y="586431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1595577" y="5332864"/>
            <a:ext cx="49530" cy="62230"/>
          </a:xfrm>
          <a:custGeom>
            <a:avLst/>
            <a:gdLst/>
            <a:ahLst/>
            <a:cxnLst/>
            <a:rect l="l" t="t" r="r" b="b"/>
            <a:pathLst>
              <a:path w="49530" h="62229">
                <a:moveTo>
                  <a:pt x="0" y="61694"/>
                </a:moveTo>
                <a:lnTo>
                  <a:pt x="0" y="0"/>
                </a:lnTo>
                <a:lnTo>
                  <a:pt x="49355" y="29613"/>
                </a:lnTo>
                <a:lnTo>
                  <a:pt x="0" y="61694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709215" y="5278046"/>
            <a:ext cx="887094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solidFill>
                  <a:srgbClr val="1D1F1C"/>
                </a:solidFill>
                <a:latin typeface="함초롬돋움"/>
                <a:cs typeface="함초롬돋움"/>
              </a:rPr>
              <a:t>bod </a:t>
            </a:r>
            <a:r>
              <a:rPr sz="750" spc="-10" dirty="0">
                <a:solidFill>
                  <a:srgbClr val="1D1F1C"/>
                </a:solidFill>
                <a:latin typeface="함초롬돋움"/>
                <a:cs typeface="함초롬돋움"/>
              </a:rPr>
              <a:t>05.01.2021.csv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15867" y="5300783"/>
            <a:ext cx="52069" cy="91440"/>
          </a:xfrm>
          <a:custGeom>
            <a:avLst/>
            <a:gdLst/>
            <a:ahLst/>
            <a:cxnLst/>
            <a:rect l="l" t="t" r="r" b="b"/>
            <a:pathLst>
              <a:path w="52070" h="91439">
                <a:moveTo>
                  <a:pt x="0" y="0"/>
                </a:moveTo>
                <a:lnTo>
                  <a:pt x="51823" y="0"/>
                </a:lnTo>
                <a:lnTo>
                  <a:pt x="51823" y="91307"/>
                </a:lnTo>
                <a:lnTo>
                  <a:pt x="0" y="91307"/>
                </a:lnTo>
                <a:lnTo>
                  <a:pt x="0" y="0"/>
                </a:lnTo>
                <a:close/>
              </a:path>
              <a:path w="52070" h="91439">
                <a:moveTo>
                  <a:pt x="4935" y="49355"/>
                </a:moveTo>
                <a:lnTo>
                  <a:pt x="41952" y="49355"/>
                </a:lnTo>
              </a:path>
              <a:path w="52070" h="91439">
                <a:moveTo>
                  <a:pt x="4935" y="37016"/>
                </a:moveTo>
                <a:lnTo>
                  <a:pt x="41952" y="37016"/>
                </a:lnTo>
              </a:path>
              <a:path w="52070" h="91439">
                <a:moveTo>
                  <a:pt x="4935" y="24677"/>
                </a:moveTo>
                <a:lnTo>
                  <a:pt x="41952" y="24677"/>
                </a:lnTo>
              </a:path>
              <a:path w="52070" h="91439">
                <a:moveTo>
                  <a:pt x="4935" y="64161"/>
                </a:moveTo>
                <a:lnTo>
                  <a:pt x="41952" y="64161"/>
                </a:lnTo>
              </a:path>
              <a:path w="52070" h="91439">
                <a:moveTo>
                  <a:pt x="4935" y="9871"/>
                </a:moveTo>
                <a:lnTo>
                  <a:pt x="41952" y="9871"/>
                </a:lnTo>
              </a:path>
              <a:path w="52070" h="91439">
                <a:moveTo>
                  <a:pt x="4935" y="78968"/>
                </a:moveTo>
                <a:lnTo>
                  <a:pt x="41952" y="78968"/>
                </a:lnTo>
              </a:path>
              <a:path w="52070" h="91439">
                <a:moveTo>
                  <a:pt x="4935" y="86371"/>
                </a:moveTo>
                <a:lnTo>
                  <a:pt x="41952" y="86371"/>
                </a:lnTo>
              </a:path>
            </a:pathLst>
          </a:custGeom>
          <a:ln w="3553">
            <a:solidFill>
              <a:srgbClr val="0304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945678" y="4964315"/>
            <a:ext cx="22421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기존 </a:t>
            </a:r>
            <a:r>
              <a:rPr sz="800" spc="-35" dirty="0">
                <a:latin typeface="함초롬돋움"/>
                <a:cs typeface="함초롬돋움"/>
              </a:rPr>
              <a:t>파일이 </a:t>
            </a:r>
            <a:r>
              <a:rPr sz="800" spc="-50" dirty="0">
                <a:latin typeface="함초롬돋움"/>
                <a:cs typeface="함초롬돋움"/>
              </a:rPr>
              <a:t>선택되어 </a:t>
            </a:r>
            <a:r>
              <a:rPr sz="800" spc="-10" dirty="0">
                <a:latin typeface="함초롬돋움"/>
                <a:cs typeface="함초롬돋움"/>
              </a:rPr>
              <a:t>있으면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5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dirty="0">
                <a:latin typeface="함초롬돋움"/>
                <a:cs typeface="함초롬돋움"/>
              </a:rPr>
              <a:t>키를 </a:t>
            </a:r>
            <a:r>
              <a:rPr sz="800" spc="-20" dirty="0">
                <a:latin typeface="함초롬돋움"/>
                <a:cs typeface="함초롬돋움"/>
              </a:rPr>
              <a:t>사용하여 </a:t>
            </a:r>
            <a:r>
              <a:rPr sz="800" spc="-30" dirty="0">
                <a:latin typeface="함초롬돋움"/>
                <a:cs typeface="함초롬돋움"/>
              </a:rPr>
              <a:t>상태 </a:t>
            </a:r>
            <a:r>
              <a:rPr sz="800" spc="-35" dirty="0">
                <a:latin typeface="함초롬돋움"/>
                <a:cs typeface="함초롬돋움"/>
              </a:rPr>
              <a:t>표시줄로 </a:t>
            </a:r>
            <a:r>
              <a:rPr sz="800" spc="-45" dirty="0">
                <a:latin typeface="함초롬돋움"/>
                <a:cs typeface="함초롬돋움"/>
              </a:rPr>
              <a:t>들어갑니다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이제 </a:t>
            </a:r>
            <a:r>
              <a:rPr sz="800" spc="-45" dirty="0">
                <a:latin typeface="함초롬돋움"/>
                <a:cs typeface="함초롬돋움"/>
              </a:rPr>
              <a:t>숫자 </a:t>
            </a:r>
            <a:r>
              <a:rPr sz="800" dirty="0">
                <a:latin typeface="함초롬돋움"/>
                <a:cs typeface="함초롬돋움"/>
              </a:rPr>
              <a:t>키, </a:t>
            </a:r>
            <a:r>
              <a:rPr sz="800" spc="-20" dirty="0">
                <a:latin typeface="함초롬돋움"/>
                <a:cs typeface="함초롬돋움"/>
              </a:rPr>
              <a:t>백스페이스 </a:t>
            </a:r>
            <a:r>
              <a:rPr sz="800" dirty="0">
                <a:latin typeface="함초롬돋움"/>
                <a:cs typeface="함초롬돋움"/>
              </a:rPr>
              <a:t>키, </a:t>
            </a:r>
            <a:r>
              <a:rPr sz="800" spc="-40" dirty="0">
                <a:latin typeface="함초롬돋움"/>
                <a:cs typeface="함초롬돋움"/>
              </a:rPr>
              <a:t>왼쪽</a:t>
            </a:r>
            <a:r>
              <a:rPr sz="800" spc="-305" dirty="0">
                <a:latin typeface="함초롬돋움"/>
                <a:cs typeface="함초롬돋움"/>
              </a:rPr>
              <a:t> ◀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30" dirty="0">
                <a:latin typeface="함초롬돋움"/>
                <a:cs typeface="함초롬돋움"/>
              </a:rPr>
              <a:t>사용하여 기존 </a:t>
            </a:r>
            <a:r>
              <a:rPr sz="800" spc="-20" dirty="0">
                <a:latin typeface="함초롬돋움"/>
                <a:cs typeface="함초롬돋움"/>
              </a:rPr>
              <a:t>파일의 </a:t>
            </a:r>
            <a:r>
              <a:rPr sz="800" spc="-35" dirty="0">
                <a:latin typeface="함초롬돋움"/>
                <a:cs typeface="함초롬돋움"/>
              </a:rPr>
              <a:t>이름을 변경할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dirty="0">
                <a:latin typeface="함초롬돋움"/>
                <a:cs typeface="함초롬돋움"/>
              </a:rPr>
              <a:t>F2 </a:t>
            </a:r>
            <a:r>
              <a:rPr sz="800" spc="-25" dirty="0">
                <a:latin typeface="함초롬돋움"/>
                <a:cs typeface="함초롬돋움"/>
              </a:rPr>
              <a:t>키를 눌러 </a:t>
            </a:r>
            <a:r>
              <a:rPr sz="800" spc="-30" dirty="0">
                <a:latin typeface="함초롬돋움"/>
                <a:cs typeface="함초롬돋움"/>
              </a:rPr>
              <a:t>기존 </a:t>
            </a:r>
            <a:r>
              <a:rPr sz="800" spc="-10" dirty="0">
                <a:latin typeface="함초롬돋움"/>
                <a:cs typeface="함초롬돋움"/>
              </a:rPr>
              <a:t>파일을 </a:t>
            </a:r>
            <a:r>
              <a:rPr sz="800" spc="-40" dirty="0">
                <a:latin typeface="함초롬돋움"/>
                <a:cs typeface="함초롬돋움"/>
              </a:rPr>
              <a:t>저장하고 </a:t>
            </a:r>
            <a:r>
              <a:rPr sz="800" spc="-45" dirty="0">
                <a:latin typeface="함초롬돋움"/>
                <a:cs typeface="함초롬돋움"/>
              </a:rPr>
              <a:t>덮어씁니다</a:t>
            </a:r>
            <a:r>
              <a:rPr sz="800" spc="-10" dirty="0">
                <a:latin typeface="함초롬돋움"/>
                <a:cs typeface="함초롬돋움"/>
              </a:rPr>
              <a:t>. 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30" dirty="0">
                <a:latin typeface="함초롬돋움"/>
                <a:cs typeface="함초롬돋움"/>
              </a:rPr>
              <a:t>상태 </a:t>
            </a:r>
            <a:r>
              <a:rPr sz="800" spc="-20" dirty="0">
                <a:latin typeface="함초롬돋움"/>
                <a:cs typeface="함초롬돋움"/>
              </a:rPr>
              <a:t>표시줄을 </a:t>
            </a:r>
            <a:r>
              <a:rPr sz="800" spc="-25" dirty="0">
                <a:latin typeface="함초롬돋움"/>
                <a:cs typeface="함초롬돋움"/>
              </a:rPr>
              <a:t>종료합니다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467994" y="6667462"/>
            <a:ext cx="3960495" cy="3175"/>
            <a:chOff x="467994" y="6667462"/>
            <a:chExt cx="3960495" cy="3175"/>
          </a:xfrm>
        </p:grpSpPr>
        <p:sp>
          <p:nvSpPr>
            <p:cNvPr id="142" name="object 142"/>
            <p:cNvSpPr/>
            <p:nvPr/>
          </p:nvSpPr>
          <p:spPr>
            <a:xfrm>
              <a:off x="467994" y="666904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907984" y="666904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58014" y="6181133"/>
            <a:ext cx="114427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30" dirty="0">
                <a:solidFill>
                  <a:srgbClr val="8C8C8B"/>
                </a:solidFill>
                <a:latin typeface="함초롬돋움"/>
                <a:cs typeface="함초롬돋움"/>
              </a:rPr>
              <a:t>m:/bod </a:t>
            </a:r>
            <a:r>
              <a:rPr sz="750" spc="-10" dirty="0">
                <a:solidFill>
                  <a:srgbClr val="8C8C8B"/>
                </a:solidFill>
                <a:latin typeface="함초롬돋움"/>
                <a:cs typeface="함초롬돋움"/>
              </a:rPr>
              <a:t>05.01.2021(1).csv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945678" y="5874918"/>
            <a:ext cx="2442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대상 </a:t>
            </a:r>
            <a:r>
              <a:rPr sz="800" spc="-20" dirty="0">
                <a:latin typeface="함초롬돋움"/>
                <a:cs typeface="함초롬돋움"/>
              </a:rPr>
              <a:t>폴더는 항상 </a:t>
            </a:r>
            <a:r>
              <a:rPr sz="800" spc="-10" dirty="0">
                <a:latin typeface="함초롬돋움"/>
                <a:cs typeface="함초롬돋움"/>
              </a:rPr>
              <a:t>자동으로 </a:t>
            </a:r>
            <a:r>
              <a:rPr sz="800" spc="-35" dirty="0">
                <a:latin typeface="함초롬돋움"/>
                <a:cs typeface="함초롬돋움"/>
              </a:rPr>
              <a:t>생성된 파일 </a:t>
            </a:r>
            <a:r>
              <a:rPr sz="800" spc="-25" dirty="0">
                <a:latin typeface="함초롬돋움"/>
                <a:cs typeface="함초롬돋움"/>
              </a:rPr>
              <a:t>이름과 </a:t>
            </a:r>
            <a:r>
              <a:rPr sz="800" spc="-45" dirty="0">
                <a:latin typeface="함초롬돋움"/>
                <a:cs typeface="함초롬돋움"/>
              </a:rPr>
              <a:t>함께 목록 </a:t>
            </a:r>
            <a:r>
              <a:rPr sz="800" spc="-50" dirty="0">
                <a:latin typeface="함초롬돋움"/>
                <a:cs typeface="함초롬돋움"/>
              </a:rPr>
              <a:t>하단에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파일 이름은 </a:t>
            </a:r>
            <a:r>
              <a:rPr sz="800" spc="-10" dirty="0">
                <a:latin typeface="함초롬돋움"/>
                <a:cs typeface="함초롬돋움"/>
              </a:rPr>
              <a:t>수정할 수 있습니다. </a:t>
            </a:r>
            <a:r>
              <a:rPr sz="800" spc="-30" dirty="0">
                <a:latin typeface="함초롬돋움"/>
                <a:cs typeface="함초롬돋움"/>
              </a:rPr>
              <a:t>따라서 </a:t>
            </a:r>
            <a:r>
              <a:rPr sz="800" spc="-10" dirty="0">
                <a:latin typeface="함초롬돋움"/>
                <a:cs typeface="함초롬돋움"/>
              </a:rPr>
              <a:t>목록의 </a:t>
            </a:r>
            <a:r>
              <a:rPr sz="800" spc="-30" dirty="0">
                <a:latin typeface="함초롬돋움"/>
                <a:cs typeface="함초롬돋움"/>
              </a:rPr>
              <a:t>시작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20" dirty="0">
                <a:latin typeface="함초롬돋움"/>
                <a:cs typeface="함초롬돋움"/>
              </a:rPr>
              <a:t>끝에서 </a:t>
            </a:r>
            <a:r>
              <a:rPr sz="800" spc="-10" dirty="0">
                <a:latin typeface="함초롬돋움"/>
                <a:cs typeface="함초롬돋움"/>
              </a:rPr>
              <a:t>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아래쪽</a:t>
            </a:r>
            <a:r>
              <a:rPr sz="800" spc="-305" dirty="0">
                <a:latin typeface="함초롬돋움"/>
                <a:cs typeface="함초롬돋움"/>
              </a:rPr>
              <a:t> ▼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20" dirty="0">
                <a:latin typeface="함초롬돋움"/>
                <a:cs typeface="함초롬돋움"/>
              </a:rPr>
              <a:t>사용합니다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99998" y="679907"/>
            <a:ext cx="3960495" cy="3175"/>
            <a:chOff x="899998" y="679907"/>
            <a:chExt cx="3960495" cy="3175"/>
          </a:xfrm>
        </p:grpSpPr>
        <p:sp>
          <p:nvSpPr>
            <p:cNvPr id="19" name="object 19"/>
            <p:cNvSpPr/>
            <p:nvPr/>
          </p:nvSpPr>
          <p:spPr>
            <a:xfrm>
              <a:off x="899998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9987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98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39987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7691" y="513016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7681" y="513016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998" y="1224750"/>
            <a:ext cx="3960495" cy="3175"/>
            <a:chOff x="899998" y="1224750"/>
            <a:chExt cx="3960495" cy="3175"/>
          </a:xfrm>
        </p:grpSpPr>
        <p:sp>
          <p:nvSpPr>
            <p:cNvPr id="26" name="object 26"/>
            <p:cNvSpPr/>
            <p:nvPr/>
          </p:nvSpPr>
          <p:spPr>
            <a:xfrm>
              <a:off x="899998" y="122633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39987" y="122633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98" y="122633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9987" y="122633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80539" y="772453"/>
            <a:ext cx="290195" cy="269240"/>
            <a:chOff x="980539" y="772453"/>
            <a:chExt cx="290195" cy="269240"/>
          </a:xfrm>
        </p:grpSpPr>
        <p:sp>
          <p:nvSpPr>
            <p:cNvPr id="31" name="object 31"/>
            <p:cNvSpPr/>
            <p:nvPr/>
          </p:nvSpPr>
          <p:spPr>
            <a:xfrm>
              <a:off x="1124374" y="779323"/>
              <a:ext cx="139700" cy="255904"/>
            </a:xfrm>
            <a:custGeom>
              <a:avLst/>
              <a:gdLst/>
              <a:ahLst/>
              <a:cxnLst/>
              <a:rect l="l" t="t" r="r" b="b"/>
              <a:pathLst>
                <a:path w="139700" h="255905">
                  <a:moveTo>
                    <a:pt x="0" y="0"/>
                  </a:moveTo>
                  <a:lnTo>
                    <a:pt x="139433" y="255421"/>
                  </a:lnTo>
                </a:path>
              </a:pathLst>
            </a:custGeom>
            <a:ln w="13739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409" y="779323"/>
              <a:ext cx="137160" cy="253365"/>
            </a:xfrm>
            <a:custGeom>
              <a:avLst/>
              <a:gdLst/>
              <a:ahLst/>
              <a:cxnLst/>
              <a:rect l="l" t="t" r="r" b="b"/>
              <a:pathLst>
                <a:path w="137159" h="253365">
                  <a:moveTo>
                    <a:pt x="136965" y="0"/>
                  </a:moveTo>
                  <a:lnTo>
                    <a:pt x="0" y="252954"/>
                  </a:lnTo>
                </a:path>
              </a:pathLst>
            </a:custGeom>
            <a:ln w="13739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7409" y="1034745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276398" y="0"/>
                  </a:moveTo>
                  <a:lnTo>
                    <a:pt x="0" y="0"/>
                  </a:lnTo>
                </a:path>
              </a:pathLst>
            </a:custGeom>
            <a:ln w="13437">
              <a:solidFill>
                <a:srgbClr val="22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12035" y="842253"/>
              <a:ext cx="27305" cy="169545"/>
            </a:xfrm>
            <a:custGeom>
              <a:avLst/>
              <a:gdLst/>
              <a:ahLst/>
              <a:cxnLst/>
              <a:rect l="l" t="t" r="r" b="b"/>
              <a:pathLst>
                <a:path w="27305" h="169544">
                  <a:moveTo>
                    <a:pt x="4935" y="119690"/>
                  </a:moveTo>
                  <a:lnTo>
                    <a:pt x="1233" y="0"/>
                  </a:lnTo>
                  <a:lnTo>
                    <a:pt x="23444" y="0"/>
                  </a:lnTo>
                  <a:lnTo>
                    <a:pt x="19742" y="118456"/>
                  </a:lnTo>
                  <a:lnTo>
                    <a:pt x="4935" y="119690"/>
                  </a:lnTo>
                  <a:close/>
                </a:path>
                <a:path w="27305" h="169544">
                  <a:moveTo>
                    <a:pt x="18508" y="169047"/>
                  </a:moveTo>
                  <a:lnTo>
                    <a:pt x="8637" y="169047"/>
                  </a:lnTo>
                  <a:lnTo>
                    <a:pt x="6169" y="167813"/>
                  </a:lnTo>
                  <a:lnTo>
                    <a:pt x="3701" y="164111"/>
                  </a:lnTo>
                  <a:lnTo>
                    <a:pt x="1233" y="161643"/>
                  </a:lnTo>
                  <a:lnTo>
                    <a:pt x="0" y="156708"/>
                  </a:lnTo>
                  <a:lnTo>
                    <a:pt x="0" y="149304"/>
                  </a:lnTo>
                  <a:lnTo>
                    <a:pt x="1233" y="146836"/>
                  </a:lnTo>
                  <a:lnTo>
                    <a:pt x="3701" y="143135"/>
                  </a:lnTo>
                  <a:lnTo>
                    <a:pt x="6169" y="140667"/>
                  </a:lnTo>
                  <a:lnTo>
                    <a:pt x="9871" y="138199"/>
                  </a:lnTo>
                  <a:lnTo>
                    <a:pt x="18508" y="138199"/>
                  </a:lnTo>
                  <a:lnTo>
                    <a:pt x="20976" y="139433"/>
                  </a:lnTo>
                  <a:lnTo>
                    <a:pt x="23444" y="143135"/>
                  </a:lnTo>
                  <a:lnTo>
                    <a:pt x="25912" y="145602"/>
                  </a:lnTo>
                  <a:lnTo>
                    <a:pt x="27146" y="150538"/>
                  </a:lnTo>
                  <a:lnTo>
                    <a:pt x="27146" y="157942"/>
                  </a:lnTo>
                  <a:lnTo>
                    <a:pt x="25912" y="161643"/>
                  </a:lnTo>
                  <a:lnTo>
                    <a:pt x="18508" y="169047"/>
                  </a:lnTo>
                  <a:close/>
                </a:path>
              </a:pathLst>
            </a:custGeom>
            <a:solidFill>
              <a:srgbClr val="22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377681" y="692099"/>
            <a:ext cx="2388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폴더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파일 </a:t>
            </a:r>
            <a:r>
              <a:rPr sz="800" spc="-30" dirty="0">
                <a:latin typeface="함초롬돋움"/>
                <a:cs typeface="함초롬돋움"/>
              </a:rPr>
              <a:t>이름은 </a:t>
            </a:r>
            <a:r>
              <a:rPr sz="800" spc="-20" dirty="0">
                <a:latin typeface="함초롬돋움"/>
                <a:cs typeface="함초롬돋움"/>
              </a:rPr>
              <a:t>소문자로 표시됩니다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특수 </a:t>
            </a:r>
            <a:r>
              <a:rPr sz="800" spc="-25" dirty="0">
                <a:latin typeface="함초롬돋움"/>
                <a:cs typeface="함초롬돋움"/>
              </a:rPr>
              <a:t>문자가 </a:t>
            </a:r>
            <a:r>
              <a:rPr sz="800" spc="-50" dirty="0">
                <a:latin typeface="함초롬돋움"/>
                <a:cs typeface="함초롬돋움"/>
              </a:rPr>
              <a:t>포함된 </a:t>
            </a:r>
            <a:r>
              <a:rPr sz="800" spc="-35" dirty="0">
                <a:latin typeface="함초롬돋움"/>
                <a:cs typeface="함초롬돋움"/>
              </a:rPr>
              <a:t>폴더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파일 </a:t>
            </a:r>
            <a:r>
              <a:rPr sz="800" spc="-30" dirty="0">
                <a:latin typeface="함초롬돋움"/>
                <a:cs typeface="함초롬돋움"/>
              </a:rPr>
              <a:t>이름은 </a:t>
            </a:r>
            <a:r>
              <a:rPr sz="800" spc="-20" dirty="0">
                <a:latin typeface="함초롬돋움"/>
                <a:cs typeface="함초롬돋움"/>
              </a:rPr>
              <a:t>표시되지</a:t>
            </a:r>
            <a:r>
              <a:rPr sz="800" spc="-45" dirty="0">
                <a:latin typeface="함초롬돋움"/>
                <a:cs typeface="함초롬돋움"/>
              </a:rPr>
              <a:t> 않고 </a:t>
            </a:r>
            <a:r>
              <a:rPr sz="800" spc="-10" dirty="0">
                <a:latin typeface="함초롬돋움"/>
                <a:cs typeface="함초롬돋움"/>
              </a:rPr>
              <a:t>화면 </a:t>
            </a:r>
            <a:r>
              <a:rPr sz="800" spc="-50" dirty="0">
                <a:latin typeface="함초롬돋움"/>
                <a:cs typeface="함초롬돋움"/>
              </a:rPr>
              <a:t>오른쪽 </a:t>
            </a:r>
            <a:r>
              <a:rPr sz="800" spc="-35" dirty="0">
                <a:latin typeface="함초롬돋움"/>
                <a:cs typeface="함초롬돋움"/>
              </a:rPr>
              <a:t>상단의 </a:t>
            </a:r>
            <a:r>
              <a:rPr sz="800" spc="-10" dirty="0">
                <a:latin typeface="함초롬돋움"/>
                <a:cs typeface="함초롬돋움"/>
              </a:rPr>
              <a:t>경고 </a:t>
            </a:r>
            <a:r>
              <a:rPr sz="800" spc="-25" dirty="0">
                <a:latin typeface="함초롬돋움"/>
                <a:cs typeface="함초롬돋움"/>
              </a:rPr>
              <a:t>기호로 </a:t>
            </a:r>
            <a:r>
              <a:rPr sz="800" spc="-3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99998" y="1403832"/>
            <a:ext cx="3960495" cy="3175"/>
            <a:chOff x="899998" y="1403832"/>
            <a:chExt cx="3960495" cy="3175"/>
          </a:xfrm>
        </p:grpSpPr>
        <p:sp>
          <p:nvSpPr>
            <p:cNvPr id="37" name="object 37"/>
            <p:cNvSpPr/>
            <p:nvPr/>
          </p:nvSpPr>
          <p:spPr>
            <a:xfrm>
              <a:off x="899998" y="140542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39987" y="140542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9998" y="140542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39987" y="140542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37691" y="1236942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뒤로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7681" y="1236942"/>
            <a:ext cx="2409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F1을 </a:t>
            </a:r>
            <a:r>
              <a:rPr sz="800" spc="-25" dirty="0">
                <a:latin typeface="함초롬돋움"/>
                <a:cs typeface="함초롬돋움"/>
              </a:rPr>
              <a:t>눌러 이전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99998" y="1826755"/>
            <a:ext cx="3960495" cy="3175"/>
            <a:chOff x="899998" y="1826755"/>
            <a:chExt cx="3960495" cy="3175"/>
          </a:xfrm>
        </p:grpSpPr>
        <p:sp>
          <p:nvSpPr>
            <p:cNvPr id="44" name="object 44"/>
            <p:cNvSpPr/>
            <p:nvPr/>
          </p:nvSpPr>
          <p:spPr>
            <a:xfrm>
              <a:off x="899998" y="182834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39987" y="182834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37691" y="1416024"/>
            <a:ext cx="257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저장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77681" y="1416024"/>
            <a:ext cx="222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50" dirty="0">
                <a:latin typeface="함초롬돋움"/>
                <a:cs typeface="함초롬돋움"/>
              </a:rPr>
              <a:t>F2를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30" dirty="0">
                <a:latin typeface="함초롬돋움"/>
                <a:cs typeface="함초롬돋움"/>
              </a:rPr>
              <a:t>측정된 </a:t>
            </a:r>
            <a:r>
              <a:rPr sz="800" spc="-20" dirty="0">
                <a:latin typeface="함초롬돋움"/>
                <a:cs typeface="함초롬돋움"/>
              </a:rPr>
              <a:t>데이터를 </a:t>
            </a:r>
            <a:r>
              <a:rPr sz="800" spc="-45" dirty="0">
                <a:latin typeface="함초롬돋움"/>
                <a:cs typeface="함초롬돋움"/>
              </a:rPr>
              <a:t>csv 형식으로 </a:t>
            </a:r>
            <a:r>
              <a:rPr sz="800" spc="-30" dirty="0">
                <a:latin typeface="함초롬돋움"/>
                <a:cs typeface="함초롬돋움"/>
              </a:rPr>
              <a:t>스토리지 </a:t>
            </a:r>
            <a:r>
              <a:rPr sz="800" spc="-25" dirty="0">
                <a:latin typeface="함초롬돋움"/>
                <a:cs typeface="함초롬돋움"/>
              </a:rPr>
              <a:t>드라이브에 </a:t>
            </a:r>
            <a:r>
              <a:rPr sz="800" dirty="0">
                <a:latin typeface="함초롬돋움"/>
                <a:cs typeface="함초롬돋움"/>
              </a:rPr>
              <a:t>저장합니다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선택한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헤드의 </a:t>
            </a:r>
            <a:r>
              <a:rPr sz="800" spc="-25" dirty="0">
                <a:latin typeface="함초롬돋움"/>
                <a:cs typeface="함초롬돋움"/>
              </a:rPr>
              <a:t>데이터만 </a:t>
            </a:r>
            <a:r>
              <a:rPr sz="800" spc="-10" dirty="0">
                <a:latin typeface="함초롬돋움"/>
                <a:cs typeface="함초롬돋움"/>
              </a:rPr>
              <a:t>저장됩니다.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71377" y="2377183"/>
            <a:ext cx="1405890" cy="121920"/>
            <a:chOff x="1071377" y="2377183"/>
            <a:chExt cx="1405890" cy="121920"/>
          </a:xfrm>
        </p:grpSpPr>
        <p:sp>
          <p:nvSpPr>
            <p:cNvPr id="49" name="object 49"/>
            <p:cNvSpPr/>
            <p:nvPr/>
          </p:nvSpPr>
          <p:spPr>
            <a:xfrm>
              <a:off x="1165861" y="2412440"/>
              <a:ext cx="1229360" cy="86995"/>
            </a:xfrm>
            <a:custGeom>
              <a:avLst/>
              <a:gdLst/>
              <a:ahLst/>
              <a:cxnLst/>
              <a:rect l="l" t="t" r="r" b="b"/>
              <a:pathLst>
                <a:path w="1229360" h="86994">
                  <a:moveTo>
                    <a:pt x="1228968" y="86374"/>
                  </a:moveTo>
                  <a:lnTo>
                    <a:pt x="0" y="86374"/>
                  </a:lnTo>
                  <a:lnTo>
                    <a:pt x="0" y="0"/>
                  </a:lnTo>
                  <a:lnTo>
                    <a:pt x="1228968" y="0"/>
                  </a:lnTo>
                  <a:lnTo>
                    <a:pt x="1228968" y="86374"/>
                  </a:lnTo>
                  <a:close/>
                </a:path>
              </a:pathLst>
            </a:custGeom>
            <a:solidFill>
              <a:srgbClr val="C7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74552" y="2380358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87298" y="2015566"/>
            <a:ext cx="742315" cy="37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4.5.5 </a:t>
            </a:r>
            <a:r>
              <a:rPr sz="900" b="1" spc="-10" dirty="0">
                <a:latin typeface="함초롬돋움"/>
                <a:cs typeface="함초롬돋움"/>
              </a:rPr>
              <a:t>옵션</a:t>
            </a:r>
            <a:endParaRPr sz="900">
              <a:latin typeface="함초롬돋움"/>
              <a:cs typeface="함초롬돋움"/>
            </a:endParaRPr>
          </a:p>
          <a:p>
            <a:pPr marL="215265">
              <a:lnSpc>
                <a:spcPct val="100000"/>
              </a:lnSpc>
              <a:spcBef>
                <a:spcPts val="969"/>
              </a:spcBef>
            </a:pPr>
            <a:r>
              <a:rPr sz="550" spc="-10" dirty="0">
                <a:solidFill>
                  <a:srgbClr val="010202"/>
                </a:solidFill>
                <a:latin typeface="함초롬돋움"/>
                <a:cs typeface="함초롬돋움"/>
              </a:rPr>
              <a:t>옵션</a:t>
            </a:r>
            <a:endParaRPr sz="550">
              <a:latin typeface="함초롬돋움"/>
              <a:cs typeface="함초롬돋움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074552" y="2927420"/>
            <a:ext cx="1399540" cy="102235"/>
            <a:chOff x="1074552" y="2927420"/>
            <a:chExt cx="1399540" cy="102235"/>
          </a:xfrm>
        </p:grpSpPr>
        <p:sp>
          <p:nvSpPr>
            <p:cNvPr id="53" name="object 53"/>
            <p:cNvSpPr/>
            <p:nvPr/>
          </p:nvSpPr>
          <p:spPr>
            <a:xfrm>
              <a:off x="1074552" y="2930684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527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5795" y="2960298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5795" y="2960298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ln w="9334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592" y="2955631"/>
              <a:ext cx="127789" cy="7103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883993" y="2959064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7864" y="66631"/>
                  </a:moveTo>
                  <a:lnTo>
                    <a:pt x="64162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3993" y="2959064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4162" y="66631"/>
                  </a:moveTo>
                  <a:lnTo>
                    <a:pt x="7403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59227"/>
                  </a:lnTo>
                  <a:lnTo>
                    <a:pt x="0" y="7403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7403" y="0"/>
                  </a:lnTo>
                  <a:lnTo>
                    <a:pt x="60461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7403"/>
                  </a:lnTo>
                  <a:lnTo>
                    <a:pt x="67864" y="59227"/>
                  </a:lnTo>
                  <a:lnTo>
                    <a:pt x="67864" y="66631"/>
                  </a:lnTo>
                  <a:lnTo>
                    <a:pt x="64162" y="66631"/>
                  </a:lnTo>
                  <a:close/>
                </a:path>
              </a:pathLst>
            </a:custGeom>
            <a:ln w="760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13807" y="2996082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0" y="0"/>
                  </a:moveTo>
                  <a:lnTo>
                    <a:pt x="9468" y="0"/>
                  </a:lnTo>
                  <a:lnTo>
                    <a:pt x="9468" y="17274"/>
                  </a:lnTo>
                  <a:lnTo>
                    <a:pt x="0" y="1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14840" y="296646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0" y="0"/>
                  </a:moveTo>
                  <a:lnTo>
                    <a:pt x="0" y="9871"/>
                  </a:lnTo>
                </a:path>
                <a:path w="7619" h="10160">
                  <a:moveTo>
                    <a:pt x="7403" y="0"/>
                  </a:moveTo>
                  <a:lnTo>
                    <a:pt x="7403" y="9871"/>
                  </a:lnTo>
                </a:path>
              </a:pathLst>
            </a:custGeom>
            <a:ln w="317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08569" y="297633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0" y="0"/>
                  </a:moveTo>
                  <a:lnTo>
                    <a:pt x="19946" y="0"/>
                  </a:lnTo>
                  <a:lnTo>
                    <a:pt x="19946" y="19742"/>
                  </a:lnTo>
                  <a:lnTo>
                    <a:pt x="0" y="1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2020951" y="2435885"/>
            <a:ext cx="346075" cy="42545"/>
          </a:xfrm>
          <a:custGeom>
            <a:avLst/>
            <a:gdLst/>
            <a:ahLst/>
            <a:cxnLst/>
            <a:rect l="l" t="t" r="r" b="b"/>
            <a:pathLst>
              <a:path w="346075" h="42544">
                <a:moveTo>
                  <a:pt x="29616" y="0"/>
                </a:moveTo>
                <a:lnTo>
                  <a:pt x="0" y="19748"/>
                </a:lnTo>
                <a:lnTo>
                  <a:pt x="29616" y="37020"/>
                </a:lnTo>
                <a:lnTo>
                  <a:pt x="29616" y="0"/>
                </a:lnTo>
                <a:close/>
              </a:path>
              <a:path w="346075" h="42544">
                <a:moveTo>
                  <a:pt x="345490" y="22212"/>
                </a:moveTo>
                <a:lnTo>
                  <a:pt x="315874" y="4940"/>
                </a:lnTo>
                <a:lnTo>
                  <a:pt x="315874" y="41960"/>
                </a:lnTo>
                <a:lnTo>
                  <a:pt x="345490" y="22212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27485" y="2248334"/>
            <a:ext cx="247650" cy="1422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4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09525" y="2953678"/>
            <a:ext cx="24892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solidFill>
                  <a:srgbClr val="1D1F1C"/>
                </a:solidFill>
                <a:latin typeface="함초롬돋움"/>
                <a:cs typeface="함초롬돋움"/>
              </a:rPr>
              <a:t>SD </a:t>
            </a:r>
            <a:r>
              <a:rPr sz="350" spc="-25" dirty="0">
                <a:solidFill>
                  <a:srgbClr val="1D1F1C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9126" y="2949274"/>
            <a:ext cx="445134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  취소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20882" y="2405813"/>
            <a:ext cx="9144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1D1F1C"/>
                </a:solidFill>
                <a:latin typeface="함초롬돋움"/>
                <a:cs typeface="함초롬돋움"/>
              </a:rPr>
              <a:t>꺼짐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20951" y="2534602"/>
            <a:ext cx="346075" cy="146050"/>
          </a:xfrm>
          <a:custGeom>
            <a:avLst/>
            <a:gdLst/>
            <a:ahLst/>
            <a:cxnLst/>
            <a:rect l="l" t="t" r="r" b="b"/>
            <a:pathLst>
              <a:path w="346075" h="146050">
                <a:moveTo>
                  <a:pt x="29616" y="0"/>
                </a:moveTo>
                <a:lnTo>
                  <a:pt x="0" y="18516"/>
                </a:lnTo>
                <a:lnTo>
                  <a:pt x="29616" y="37020"/>
                </a:lnTo>
                <a:lnTo>
                  <a:pt x="29616" y="0"/>
                </a:lnTo>
                <a:close/>
              </a:path>
              <a:path w="346075" h="146050">
                <a:moveTo>
                  <a:pt x="345490" y="127088"/>
                </a:moveTo>
                <a:lnTo>
                  <a:pt x="315874" y="108585"/>
                </a:lnTo>
                <a:lnTo>
                  <a:pt x="315874" y="145605"/>
                </a:lnTo>
                <a:lnTo>
                  <a:pt x="345490" y="127088"/>
                </a:lnTo>
                <a:close/>
              </a:path>
              <a:path w="346075" h="146050">
                <a:moveTo>
                  <a:pt x="345490" y="34556"/>
                </a:moveTo>
                <a:lnTo>
                  <a:pt x="315874" y="17272"/>
                </a:lnTo>
                <a:lnTo>
                  <a:pt x="315874" y="54292"/>
                </a:lnTo>
                <a:lnTo>
                  <a:pt x="345490" y="34556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26765" y="2950524"/>
            <a:ext cx="445134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385" algn="l"/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	수락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84684" y="2795870"/>
            <a:ext cx="2133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영어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36835" y="2833205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0" y="37017"/>
                </a:moveTo>
                <a:lnTo>
                  <a:pt x="0" y="0"/>
                </a:lnTo>
                <a:lnTo>
                  <a:pt x="29613" y="17274"/>
                </a:lnTo>
                <a:lnTo>
                  <a:pt x="0" y="37017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20956" y="2830737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4" h="37464">
                <a:moveTo>
                  <a:pt x="29613" y="37017"/>
                </a:moveTo>
                <a:lnTo>
                  <a:pt x="0" y="18508"/>
                </a:lnTo>
                <a:lnTo>
                  <a:pt x="29613" y="0"/>
                </a:lnTo>
                <a:lnTo>
                  <a:pt x="29613" y="37017"/>
                </a:lnTo>
                <a:close/>
              </a:path>
            </a:pathLst>
          </a:custGeom>
          <a:solidFill>
            <a:srgbClr val="1D1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225530" y="2392747"/>
            <a:ext cx="34226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10202"/>
                </a:solidFill>
                <a:latin typeface="함초롬돋움"/>
                <a:cs typeface="함초롬돋움"/>
              </a:rPr>
              <a:t>자동 </a:t>
            </a:r>
            <a:r>
              <a:rPr sz="550" spc="-20" dirty="0">
                <a:solidFill>
                  <a:srgbClr val="010202"/>
                </a:solidFill>
                <a:latin typeface="함초롬돋움"/>
                <a:cs typeface="함초롬돋움"/>
              </a:rPr>
              <a:t>시작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80655" y="2445766"/>
            <a:ext cx="20320" cy="120014"/>
          </a:xfrm>
          <a:custGeom>
            <a:avLst/>
            <a:gdLst/>
            <a:ahLst/>
            <a:cxnLst/>
            <a:rect l="l" t="t" r="r" b="b"/>
            <a:pathLst>
              <a:path w="20319" h="120014">
                <a:moveTo>
                  <a:pt x="17284" y="3860"/>
                </a:moveTo>
                <a:lnTo>
                  <a:pt x="13411" y="0"/>
                </a:lnTo>
                <a:lnTo>
                  <a:pt x="3873" y="0"/>
                </a:lnTo>
                <a:lnTo>
                  <a:pt x="0" y="3860"/>
                </a:lnTo>
                <a:lnTo>
                  <a:pt x="0" y="13398"/>
                </a:lnTo>
                <a:lnTo>
                  <a:pt x="3873" y="17272"/>
                </a:lnTo>
                <a:lnTo>
                  <a:pt x="13411" y="17272"/>
                </a:lnTo>
                <a:lnTo>
                  <a:pt x="17284" y="13398"/>
                </a:lnTo>
                <a:lnTo>
                  <a:pt x="17284" y="8636"/>
                </a:lnTo>
                <a:lnTo>
                  <a:pt x="17284" y="3860"/>
                </a:lnTo>
                <a:close/>
              </a:path>
              <a:path w="20319" h="120014">
                <a:moveTo>
                  <a:pt x="19748" y="106273"/>
                </a:moveTo>
                <a:lnTo>
                  <a:pt x="15887" y="102412"/>
                </a:lnTo>
                <a:lnTo>
                  <a:pt x="6337" y="102412"/>
                </a:lnTo>
                <a:lnTo>
                  <a:pt x="2476" y="106273"/>
                </a:lnTo>
                <a:lnTo>
                  <a:pt x="2476" y="115824"/>
                </a:lnTo>
                <a:lnTo>
                  <a:pt x="6337" y="119684"/>
                </a:lnTo>
                <a:lnTo>
                  <a:pt x="15887" y="119684"/>
                </a:lnTo>
                <a:lnTo>
                  <a:pt x="19748" y="115824"/>
                </a:lnTo>
                <a:lnTo>
                  <a:pt x="19748" y="111048"/>
                </a:lnTo>
                <a:lnTo>
                  <a:pt x="19748" y="10627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83135" y="265305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13407" y="17274"/>
                </a:moveTo>
                <a:lnTo>
                  <a:pt x="3867" y="17274"/>
                </a:lnTo>
                <a:lnTo>
                  <a:pt x="0" y="13407"/>
                </a:lnTo>
                <a:lnTo>
                  <a:pt x="0" y="3867"/>
                </a:lnTo>
                <a:lnTo>
                  <a:pt x="3867" y="0"/>
                </a:lnTo>
                <a:lnTo>
                  <a:pt x="13407" y="0"/>
                </a:lnTo>
                <a:lnTo>
                  <a:pt x="17274" y="3867"/>
                </a:lnTo>
                <a:lnTo>
                  <a:pt x="17274" y="8637"/>
                </a:lnTo>
                <a:lnTo>
                  <a:pt x="17274" y="13407"/>
                </a:lnTo>
                <a:lnTo>
                  <a:pt x="13407" y="1727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220144" y="2481366"/>
            <a:ext cx="375285" cy="229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 marR="5080" indent="-1905">
              <a:lnSpc>
                <a:spcPct val="121300"/>
              </a:lnSpc>
              <a:spcBef>
                <a:spcPts val="90"/>
              </a:spcBef>
            </a:pPr>
            <a:r>
              <a:rPr sz="550" spc="-10" dirty="0">
                <a:solidFill>
                  <a:srgbClr val="010202"/>
                </a:solidFill>
                <a:latin typeface="함초롬돋움"/>
                <a:cs typeface="함초롬돋움"/>
              </a:rPr>
              <a:t>밝기 대비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23037" y="2693087"/>
            <a:ext cx="445134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10202"/>
                </a:solidFill>
                <a:latin typeface="함초롬돋움"/>
                <a:cs typeface="함초롬돋움"/>
              </a:rPr>
              <a:t>이름 </a:t>
            </a:r>
            <a:r>
              <a:rPr sz="550" spc="-10" dirty="0">
                <a:solidFill>
                  <a:srgbClr val="010202"/>
                </a:solidFill>
                <a:latin typeface="함초롬돋움"/>
                <a:cs typeface="함초롬돋움"/>
              </a:rPr>
              <a:t>머리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20048" y="2779256"/>
            <a:ext cx="35496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10" dirty="0">
                <a:solidFill>
                  <a:srgbClr val="010202"/>
                </a:solidFill>
                <a:latin typeface="함초롬돋움"/>
                <a:cs typeface="함초롬돋움"/>
              </a:rPr>
              <a:t>언어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183135" y="274436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13407" y="17274"/>
                </a:moveTo>
                <a:lnTo>
                  <a:pt x="3867" y="17274"/>
                </a:lnTo>
                <a:lnTo>
                  <a:pt x="0" y="13407"/>
                </a:lnTo>
                <a:lnTo>
                  <a:pt x="0" y="3867"/>
                </a:lnTo>
                <a:lnTo>
                  <a:pt x="3867" y="0"/>
                </a:lnTo>
                <a:lnTo>
                  <a:pt x="13407" y="0"/>
                </a:lnTo>
                <a:lnTo>
                  <a:pt x="17274" y="3867"/>
                </a:lnTo>
                <a:lnTo>
                  <a:pt x="17274" y="8637"/>
                </a:lnTo>
                <a:lnTo>
                  <a:pt x="17274" y="13407"/>
                </a:lnTo>
                <a:lnTo>
                  <a:pt x="13407" y="1727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3135" y="283814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13407" y="17274"/>
                </a:moveTo>
                <a:lnTo>
                  <a:pt x="3867" y="17274"/>
                </a:lnTo>
                <a:lnTo>
                  <a:pt x="0" y="13407"/>
                </a:lnTo>
                <a:lnTo>
                  <a:pt x="0" y="3867"/>
                </a:lnTo>
                <a:lnTo>
                  <a:pt x="3867" y="0"/>
                </a:lnTo>
                <a:lnTo>
                  <a:pt x="13407" y="0"/>
                </a:lnTo>
                <a:lnTo>
                  <a:pt x="17274" y="3867"/>
                </a:lnTo>
                <a:lnTo>
                  <a:pt x="17274" y="8637"/>
                </a:lnTo>
                <a:lnTo>
                  <a:pt x="17274" y="13407"/>
                </a:lnTo>
                <a:lnTo>
                  <a:pt x="13407" y="1727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69078" y="2513621"/>
            <a:ext cx="184150" cy="86995"/>
          </a:xfrm>
          <a:prstGeom prst="rect">
            <a:avLst/>
          </a:prstGeom>
          <a:solidFill>
            <a:srgbClr val="C7C6C6"/>
          </a:solidFill>
        </p:spPr>
        <p:txBody>
          <a:bodyPr vert="horz" wrap="square" lIns="0" tIns="889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70"/>
              </a:spcBef>
            </a:pPr>
            <a:r>
              <a:rPr sz="450" dirty="0">
                <a:solidFill>
                  <a:srgbClr val="010202"/>
                </a:solidFill>
                <a:latin typeface="함초롬돋움"/>
                <a:cs typeface="함초롬돋움"/>
              </a:rPr>
              <a:t>80 %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072780" y="2509919"/>
            <a:ext cx="243204" cy="88900"/>
          </a:xfrm>
          <a:custGeom>
            <a:avLst/>
            <a:gdLst/>
            <a:ahLst/>
            <a:cxnLst/>
            <a:rect l="l" t="t" r="r" b="b"/>
            <a:pathLst>
              <a:path w="243205" h="88900">
                <a:moveTo>
                  <a:pt x="0" y="0"/>
                </a:moveTo>
                <a:lnTo>
                  <a:pt x="243079" y="0"/>
                </a:lnTo>
                <a:lnTo>
                  <a:pt x="243079" y="88841"/>
                </a:lnTo>
                <a:lnTo>
                  <a:pt x="0" y="888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072780" y="2618504"/>
            <a:ext cx="184150" cy="86995"/>
          </a:xfrm>
          <a:prstGeom prst="rect">
            <a:avLst/>
          </a:prstGeom>
          <a:solidFill>
            <a:srgbClr val="C7C6C6"/>
          </a:solidFill>
        </p:spPr>
        <p:txBody>
          <a:bodyPr vert="horz" wrap="square" lIns="0" tIns="889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70"/>
              </a:spcBef>
            </a:pPr>
            <a:r>
              <a:rPr sz="450" dirty="0">
                <a:solidFill>
                  <a:srgbClr val="010202"/>
                </a:solidFill>
                <a:latin typeface="함초롬돋움"/>
                <a:cs typeface="함초롬돋움"/>
              </a:rPr>
              <a:t>80 %</a:t>
            </a:r>
            <a:endParaRPr sz="450">
              <a:latin typeface="함초롬돋움"/>
              <a:cs typeface="함초롬돋움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2020956" y="2614540"/>
            <a:ext cx="343535" cy="169545"/>
            <a:chOff x="2020956" y="2614540"/>
            <a:chExt cx="343535" cy="169545"/>
          </a:xfrm>
        </p:grpSpPr>
        <p:sp>
          <p:nvSpPr>
            <p:cNvPr id="84" name="object 84"/>
            <p:cNvSpPr/>
            <p:nvPr/>
          </p:nvSpPr>
          <p:spPr>
            <a:xfrm>
              <a:off x="2074014" y="2616036"/>
              <a:ext cx="243204" cy="88900"/>
            </a:xfrm>
            <a:custGeom>
              <a:avLst/>
              <a:gdLst/>
              <a:ahLst/>
              <a:cxnLst/>
              <a:rect l="l" t="t" r="r" b="b"/>
              <a:pathLst>
                <a:path w="243205" h="88900">
                  <a:moveTo>
                    <a:pt x="0" y="0"/>
                  </a:moveTo>
                  <a:lnTo>
                    <a:pt x="243079" y="0"/>
                  </a:lnTo>
                  <a:lnTo>
                    <a:pt x="243079" y="88841"/>
                  </a:lnTo>
                  <a:lnTo>
                    <a:pt x="0" y="888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20951" y="2638247"/>
              <a:ext cx="343535" cy="146050"/>
            </a:xfrm>
            <a:custGeom>
              <a:avLst/>
              <a:gdLst/>
              <a:ahLst/>
              <a:cxnLst/>
              <a:rect l="l" t="t" r="r" b="b"/>
              <a:pathLst>
                <a:path w="343535" h="146050">
                  <a:moveTo>
                    <a:pt x="29616" y="0"/>
                  </a:moveTo>
                  <a:lnTo>
                    <a:pt x="0" y="19748"/>
                  </a:lnTo>
                  <a:lnTo>
                    <a:pt x="29616" y="37020"/>
                  </a:lnTo>
                  <a:lnTo>
                    <a:pt x="29616" y="0"/>
                  </a:lnTo>
                  <a:close/>
                </a:path>
                <a:path w="343535" h="146050">
                  <a:moveTo>
                    <a:pt x="343027" y="127101"/>
                  </a:moveTo>
                  <a:lnTo>
                    <a:pt x="313410" y="108585"/>
                  </a:lnTo>
                  <a:lnTo>
                    <a:pt x="313410" y="145605"/>
                  </a:lnTo>
                  <a:lnTo>
                    <a:pt x="343027" y="127101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687294" y="2226500"/>
            <a:ext cx="21456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21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함초롬돋움"/>
                <a:cs typeface="함초롬돋움"/>
              </a:rPr>
              <a:t>계측기 </a:t>
            </a:r>
            <a:r>
              <a:rPr sz="800" spc="-10" dirty="0">
                <a:latin typeface="함초롬돋움"/>
                <a:cs typeface="함초롬돋움"/>
              </a:rPr>
              <a:t>설정은 </a:t>
            </a:r>
            <a:r>
              <a:rPr sz="800" spc="-35" dirty="0">
                <a:latin typeface="함초롬돋움"/>
                <a:cs typeface="함초롬돋움"/>
              </a:rPr>
              <a:t>'옵션' </a:t>
            </a:r>
            <a:r>
              <a:rPr sz="800" spc="-30" dirty="0">
                <a:latin typeface="함초롬돋움"/>
                <a:cs typeface="함초롬돋움"/>
              </a:rPr>
              <a:t>하위 메뉴에서 </a:t>
            </a:r>
            <a:r>
              <a:rPr sz="800" spc="-20" dirty="0">
                <a:latin typeface="함초롬돋움"/>
                <a:cs typeface="함초롬돋움"/>
              </a:rPr>
              <a:t>변경할 </a:t>
            </a:r>
            <a:r>
              <a:rPr sz="800" spc="-10" dirty="0">
                <a:latin typeface="함초롬돋움"/>
                <a:cs typeface="함초롬돋움"/>
              </a:rPr>
              <a:t>수 있습니다. 위쪽 </a:t>
            </a:r>
            <a:r>
              <a:rPr sz="800" spc="-305" dirty="0">
                <a:latin typeface="함초롬돋움"/>
                <a:cs typeface="함초롬돋움"/>
              </a:rPr>
              <a:t>▲ </a:t>
            </a:r>
            <a:r>
              <a:rPr sz="800" spc="-20" dirty="0">
                <a:latin typeface="함초롬돋움"/>
                <a:cs typeface="함초롬돋움"/>
              </a:rPr>
              <a:t>및 아래쪽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30" dirty="0">
                <a:latin typeface="함초롬돋움"/>
                <a:cs typeface="함초롬돋움"/>
              </a:rPr>
              <a:t>설정을 </a:t>
            </a:r>
            <a:r>
              <a:rPr sz="800" spc="-25" dirty="0">
                <a:latin typeface="함초롬돋움"/>
                <a:cs typeface="함초롬돋움"/>
              </a:rPr>
              <a:t>선택합니다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왼쪽</a:t>
            </a:r>
            <a:r>
              <a:rPr sz="800" spc="-355" dirty="0">
                <a:latin typeface="함초롬돋움"/>
                <a:cs typeface="함초롬돋움"/>
              </a:rPr>
              <a:t> ◀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선택한 </a:t>
            </a:r>
            <a:r>
              <a:rPr sz="800" spc="-30" dirty="0">
                <a:latin typeface="함초롬돋움"/>
                <a:cs typeface="함초롬돋움"/>
              </a:rPr>
              <a:t>설정을 </a:t>
            </a:r>
            <a:r>
              <a:rPr sz="800" spc="-40" dirty="0">
                <a:latin typeface="함초롬돋움"/>
                <a:cs typeface="함초롬돋움"/>
              </a:rPr>
              <a:t>변경합니다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50" dirty="0">
                <a:latin typeface="함초롬돋움"/>
                <a:cs typeface="함초롬돋움"/>
              </a:rPr>
              <a:t>F2를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30" dirty="0">
                <a:latin typeface="함초롬돋움"/>
                <a:cs typeface="함초롬돋움"/>
              </a:rPr>
              <a:t>설정을 </a:t>
            </a:r>
            <a:r>
              <a:rPr sz="800" spc="-55" dirty="0">
                <a:latin typeface="함초롬돋움"/>
                <a:cs typeface="함초롬돋움"/>
              </a:rPr>
              <a:t>수락하거나 </a:t>
            </a: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F1을 사용하여 </a:t>
            </a:r>
            <a:r>
              <a:rPr sz="800" spc="-25" dirty="0">
                <a:latin typeface="함초롬돋움"/>
                <a:cs typeface="함초롬돋움"/>
              </a:rPr>
              <a:t>기본 </a:t>
            </a:r>
            <a:r>
              <a:rPr sz="800" spc="-10" dirty="0">
                <a:latin typeface="함초롬돋움"/>
                <a:cs typeface="함초롬돋움"/>
              </a:rPr>
              <a:t>메뉴로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899998" y="3602723"/>
            <a:ext cx="3960495" cy="3175"/>
            <a:chOff x="899998" y="3602723"/>
            <a:chExt cx="3960495" cy="3175"/>
          </a:xfrm>
        </p:grpSpPr>
        <p:sp>
          <p:nvSpPr>
            <p:cNvPr id="88" name="object 88"/>
            <p:cNvSpPr/>
            <p:nvPr/>
          </p:nvSpPr>
          <p:spPr>
            <a:xfrm>
              <a:off x="899998" y="360431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39987" y="360431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9998" y="360431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39987" y="360431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937691" y="3435832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77681" y="3435832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99998" y="5976366"/>
            <a:ext cx="3960495" cy="3175"/>
            <a:chOff x="899998" y="5976366"/>
            <a:chExt cx="3960495" cy="3175"/>
          </a:xfrm>
        </p:grpSpPr>
        <p:sp>
          <p:nvSpPr>
            <p:cNvPr id="95" name="object 95"/>
            <p:cNvSpPr/>
            <p:nvPr/>
          </p:nvSpPr>
          <p:spPr>
            <a:xfrm>
              <a:off x="899998" y="597795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39987" y="597795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9998" y="597795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39987" y="597795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937691" y="3614915"/>
            <a:ext cx="459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자동 시작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377681" y="3614915"/>
            <a:ext cx="2433320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함초롬돋움"/>
                <a:cs typeface="함초롬돋움"/>
              </a:rPr>
              <a:t>자동</a:t>
            </a:r>
            <a:r>
              <a:rPr sz="800" spc="-60" dirty="0">
                <a:latin typeface="함초롬돋움"/>
                <a:cs typeface="함초롬돋움"/>
              </a:rPr>
              <a:t> 시작 </a:t>
            </a:r>
            <a:r>
              <a:rPr sz="800" spc="-40" dirty="0">
                <a:latin typeface="함초롬돋움"/>
                <a:cs typeface="함초롬돋움"/>
              </a:rPr>
              <a:t>기능은 </a:t>
            </a:r>
            <a:r>
              <a:rPr sz="800" spc="-10" dirty="0">
                <a:latin typeface="함초롬돋움"/>
                <a:cs typeface="함초롬돋움"/>
              </a:rPr>
              <a:t>시료 </a:t>
            </a:r>
            <a:r>
              <a:rPr sz="800" spc="-45" dirty="0">
                <a:latin typeface="함초롬돋움"/>
                <a:cs typeface="함초롬돋움"/>
              </a:rPr>
              <a:t>온도를 </a:t>
            </a:r>
            <a:r>
              <a:rPr sz="800" spc="-40" dirty="0">
                <a:latin typeface="함초롬돋움"/>
                <a:cs typeface="함초롬돋움"/>
              </a:rPr>
              <a:t>주변 온도와 </a:t>
            </a:r>
            <a:r>
              <a:rPr sz="800" spc="-25" dirty="0">
                <a:latin typeface="함초롬돋움"/>
                <a:cs typeface="함초롬돋움"/>
              </a:rPr>
              <a:t>균일화하는 </a:t>
            </a:r>
            <a:r>
              <a:rPr sz="800" spc="-50" dirty="0">
                <a:latin typeface="함초롬돋움"/>
                <a:cs typeface="함초롬돋움"/>
              </a:rPr>
              <a:t>데 </a:t>
            </a:r>
            <a:r>
              <a:rPr sz="800" spc="-20" dirty="0">
                <a:latin typeface="함초롬돋움"/>
                <a:cs typeface="함초롬돋움"/>
              </a:rPr>
              <a:t>사용됩니다.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시스템은 20°C의 </a:t>
            </a:r>
            <a:r>
              <a:rPr sz="800" spc="-30" dirty="0">
                <a:latin typeface="함초롬돋움"/>
                <a:cs typeface="함초롬돋움"/>
              </a:rPr>
              <a:t>일정한 </a:t>
            </a:r>
            <a:r>
              <a:rPr sz="800" spc="-45" dirty="0">
                <a:latin typeface="함초롬돋움"/>
                <a:cs typeface="함초롬돋움"/>
              </a:rPr>
              <a:t>온도를 </a:t>
            </a:r>
            <a:r>
              <a:rPr sz="800" spc="-10" dirty="0">
                <a:latin typeface="함초롬돋움"/>
                <a:cs typeface="함초롬돋움"/>
              </a:rPr>
              <a:t>유지하는 인큐베이터에서 </a:t>
            </a:r>
            <a:r>
              <a:rPr sz="800" spc="-30" dirty="0">
                <a:latin typeface="함초롬돋움"/>
                <a:cs typeface="함초롬돋움"/>
              </a:rPr>
              <a:t>작동하는 </a:t>
            </a:r>
            <a:r>
              <a:rPr sz="800" spc="-20" dirty="0">
                <a:latin typeface="함초롬돋움"/>
                <a:cs typeface="함초롬돋움"/>
              </a:rPr>
              <a:t>것이</a:t>
            </a:r>
            <a:r>
              <a:rPr sz="800" spc="-10" dirty="0">
                <a:latin typeface="함초롬돋움"/>
                <a:cs typeface="함초롬돋움"/>
              </a:rPr>
              <a:t> 가장 이상적입니다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6731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시료 </a:t>
            </a:r>
            <a:r>
              <a:rPr sz="800" spc="-20" dirty="0">
                <a:latin typeface="함초롬돋움"/>
                <a:cs typeface="함초롬돋움"/>
              </a:rPr>
              <a:t>온도가 주변 </a:t>
            </a:r>
            <a:r>
              <a:rPr sz="800" spc="-40" dirty="0">
                <a:latin typeface="함초롬돋움"/>
                <a:cs typeface="함초롬돋움"/>
              </a:rPr>
              <a:t>온도보다 </a:t>
            </a:r>
            <a:r>
              <a:rPr sz="800" spc="-30" dirty="0">
                <a:latin typeface="함초롬돋움"/>
                <a:cs typeface="함초롬돋움"/>
              </a:rPr>
              <a:t>낮은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시료가 </a:t>
            </a:r>
            <a:r>
              <a:rPr sz="800" spc="-40" dirty="0">
                <a:latin typeface="함초롬돋움"/>
                <a:cs typeface="함초롬돋움"/>
              </a:rPr>
              <a:t>주변 </a:t>
            </a:r>
            <a:r>
              <a:rPr sz="800" spc="-10" dirty="0">
                <a:latin typeface="함초롬돋움"/>
                <a:cs typeface="함초롬돋움"/>
              </a:rPr>
              <a:t>온도에 </a:t>
            </a:r>
            <a:r>
              <a:rPr sz="800" spc="-30" dirty="0">
                <a:latin typeface="함초롬돋움"/>
                <a:cs typeface="함초롬돋움"/>
              </a:rPr>
              <a:t>도달할 </a:t>
            </a:r>
            <a:r>
              <a:rPr sz="800" spc="-10" dirty="0">
                <a:latin typeface="함초롬돋움"/>
                <a:cs typeface="함초롬돋움"/>
              </a:rPr>
              <a:t>때까지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30" dirty="0">
                <a:latin typeface="함초롬돋움"/>
                <a:cs typeface="함초롬돋움"/>
              </a:rPr>
              <a:t>증가를 </a:t>
            </a:r>
            <a:r>
              <a:rPr sz="800" spc="-10" dirty="0">
                <a:latin typeface="함초롬돋움"/>
                <a:cs typeface="함초롬돋움"/>
              </a:rPr>
              <a:t>측정합니다.</a:t>
            </a:r>
            <a:endParaRPr sz="800">
              <a:latin typeface="함초롬돋움"/>
              <a:cs typeface="함초롬돋움"/>
            </a:endParaRPr>
          </a:p>
          <a:p>
            <a:pPr marL="12700" marR="10922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60" dirty="0">
                <a:latin typeface="함초롬돋움"/>
                <a:cs typeface="함초롬돋움"/>
              </a:rPr>
              <a:t>첫 번째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25" dirty="0">
                <a:latin typeface="함초롬돋움"/>
                <a:cs typeface="함초롬돋움"/>
              </a:rPr>
              <a:t>강하를 </a:t>
            </a:r>
            <a:r>
              <a:rPr sz="800" spc="-35" dirty="0">
                <a:latin typeface="함초롬돋움"/>
                <a:cs typeface="함초롬돋움"/>
              </a:rPr>
              <a:t>감지하면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40" dirty="0">
                <a:latin typeface="함초롬돋움"/>
                <a:cs typeface="함초롬돋움"/>
              </a:rPr>
              <a:t>조정이 </a:t>
            </a:r>
            <a:r>
              <a:rPr sz="800" spc="-30" dirty="0">
                <a:latin typeface="함초롬돋움"/>
                <a:cs typeface="함초롬돋움"/>
              </a:rPr>
              <a:t>완료됩니다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60" dirty="0">
                <a:latin typeface="함초롬돋움"/>
                <a:cs typeface="함초롬돋움"/>
              </a:rPr>
              <a:t>첫 번째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40" dirty="0">
                <a:latin typeface="함초롬돋움"/>
                <a:cs typeface="함초롬돋움"/>
              </a:rPr>
              <a:t>강하는 </a:t>
            </a:r>
            <a:r>
              <a:rPr sz="800" spc="-25" dirty="0">
                <a:latin typeface="함초롬돋움"/>
                <a:cs typeface="함초롬돋움"/>
              </a:rPr>
              <a:t>BOD </a:t>
            </a:r>
            <a:r>
              <a:rPr sz="800" spc="-35" dirty="0">
                <a:latin typeface="함초롬돋움"/>
                <a:cs typeface="함초롬돋움"/>
              </a:rPr>
              <a:t>측정의 </a:t>
            </a:r>
            <a:r>
              <a:rPr sz="800" spc="-40" dirty="0">
                <a:latin typeface="함초롬돋움"/>
                <a:cs typeface="함초롬돋움"/>
              </a:rPr>
              <a:t>시작 </a:t>
            </a:r>
            <a:r>
              <a:rPr sz="800" spc="-10" dirty="0">
                <a:latin typeface="함초롬돋움"/>
                <a:cs typeface="함초롬돋움"/>
              </a:rPr>
              <a:t>값입니다</a:t>
            </a:r>
            <a:r>
              <a:rPr sz="800" spc="-35" dirty="0">
                <a:latin typeface="함초롬돋움"/>
                <a:cs typeface="함초롬돋움"/>
              </a:rPr>
              <a:t>. 압력 </a:t>
            </a:r>
            <a:r>
              <a:rPr sz="800" spc="-20" dirty="0">
                <a:latin typeface="함초롬돋움"/>
                <a:cs typeface="함초롬돋움"/>
              </a:rPr>
              <a:t>강하가 </a:t>
            </a:r>
            <a:r>
              <a:rPr sz="800" spc="-25" dirty="0">
                <a:latin typeface="함초롬돋움"/>
                <a:cs typeface="함초롬돋움"/>
              </a:rPr>
              <a:t>감지되지 </a:t>
            </a:r>
            <a:r>
              <a:rPr sz="800" spc="-50" dirty="0">
                <a:latin typeface="함초롬돋움"/>
                <a:cs typeface="함초롬돋움"/>
              </a:rPr>
              <a:t>않으면 </a:t>
            </a:r>
            <a:r>
              <a:rPr sz="800" spc="-20" dirty="0">
                <a:latin typeface="함초롬돋움"/>
                <a:cs typeface="함초롬돋움"/>
              </a:rPr>
              <a:t>최대 </a:t>
            </a:r>
            <a:r>
              <a:rPr sz="800" spc="-10" dirty="0">
                <a:latin typeface="함초롬돋움"/>
                <a:cs typeface="함초롬돋움"/>
              </a:rPr>
              <a:t>3시간의 </a:t>
            </a:r>
            <a:r>
              <a:rPr sz="800" spc="-35" dirty="0">
                <a:latin typeface="함초롬돋움"/>
                <a:cs typeface="함초롬돋움"/>
              </a:rPr>
              <a:t>대기 </a:t>
            </a:r>
            <a:r>
              <a:rPr sz="800" spc="-60" dirty="0">
                <a:latin typeface="함초롬돋움"/>
                <a:cs typeface="함초롬돋움"/>
              </a:rPr>
              <a:t>시간이 </a:t>
            </a:r>
            <a:r>
              <a:rPr sz="800" dirty="0">
                <a:latin typeface="함초롬돋움"/>
                <a:cs typeface="함초롬돋움"/>
              </a:rPr>
              <a:t>지나면 </a:t>
            </a:r>
            <a:r>
              <a:rPr sz="800" spc="-40" dirty="0">
                <a:latin typeface="함초롬돋움"/>
                <a:cs typeface="함초롬돋움"/>
              </a:rPr>
              <a:t>측정이 </a:t>
            </a:r>
            <a:r>
              <a:rPr sz="800" spc="-35" dirty="0">
                <a:latin typeface="함초롬돋움"/>
                <a:cs typeface="함초롬돋움"/>
              </a:rPr>
              <a:t>자동으로 </a:t>
            </a:r>
            <a:r>
              <a:rPr sz="800" spc="-45" dirty="0">
                <a:latin typeface="함초롬돋움"/>
                <a:cs typeface="함초롬돋움"/>
              </a:rPr>
              <a:t>시작됩니다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43180">
              <a:lnSpc>
                <a:spcPct val="100000"/>
              </a:lnSpc>
            </a:pPr>
            <a:r>
              <a:rPr sz="800" spc="-55" dirty="0">
                <a:latin typeface="함초롬돋움"/>
                <a:cs typeface="함초롬돋움"/>
              </a:rPr>
              <a:t>자동</a:t>
            </a:r>
            <a:r>
              <a:rPr sz="800" spc="-60" dirty="0">
                <a:latin typeface="함초롬돋움"/>
                <a:cs typeface="함초롬돋움"/>
              </a:rPr>
              <a:t> 시작 </a:t>
            </a:r>
            <a:r>
              <a:rPr sz="800" spc="-40" dirty="0">
                <a:latin typeface="함초롬돋움"/>
                <a:cs typeface="함초롬돋움"/>
              </a:rPr>
              <a:t>기능을 </a:t>
            </a:r>
            <a:r>
              <a:rPr sz="800" spc="-20" dirty="0">
                <a:latin typeface="함초롬돋움"/>
                <a:cs typeface="함초롬돋움"/>
              </a:rPr>
              <a:t>사용해도 </a:t>
            </a:r>
            <a:r>
              <a:rPr sz="800" spc="-35" dirty="0">
                <a:latin typeface="함초롬돋움"/>
                <a:cs typeface="함초롬돋움"/>
              </a:rPr>
              <a:t>측정을 </a:t>
            </a:r>
            <a:r>
              <a:rPr sz="800" spc="-40" dirty="0">
                <a:latin typeface="함초롬돋움"/>
                <a:cs typeface="함초롬돋움"/>
              </a:rPr>
              <a:t>시작하기 전에 </a:t>
            </a: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10" dirty="0">
                <a:latin typeface="함초롬돋움"/>
                <a:cs typeface="함초롬돋움"/>
              </a:rPr>
              <a:t>적절한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40" dirty="0">
                <a:latin typeface="함초롬돋움"/>
                <a:cs typeface="함초롬돋움"/>
              </a:rPr>
              <a:t>제어</a:t>
            </a:r>
            <a:r>
              <a:rPr sz="800" dirty="0">
                <a:latin typeface="함초롬돋움"/>
                <a:cs typeface="함초롬돋움"/>
              </a:rPr>
              <a:t>(</a:t>
            </a:r>
            <a:r>
              <a:rPr sz="800" spc="-25" dirty="0">
                <a:latin typeface="함초롬돋움"/>
                <a:cs typeface="함초롬돋움"/>
              </a:rPr>
              <a:t>15~21°C</a:t>
            </a:r>
            <a:r>
              <a:rPr sz="800" dirty="0">
                <a:latin typeface="함초롬돋움"/>
                <a:cs typeface="함초롬돋움"/>
              </a:rPr>
              <a:t>)</a:t>
            </a:r>
            <a:r>
              <a:rPr sz="800" spc="-20" dirty="0">
                <a:latin typeface="함초롬돋움"/>
                <a:cs typeface="함초롬돋움"/>
              </a:rPr>
              <a:t>를 대체할 </a:t>
            </a:r>
            <a:r>
              <a:rPr sz="800" spc="-45" dirty="0">
                <a:latin typeface="함초롬돋움"/>
                <a:cs typeface="함초롬돋움"/>
              </a:rPr>
              <a:t>수 없습니다. 온도가 </a:t>
            </a:r>
            <a:r>
              <a:rPr sz="800" spc="-10" dirty="0">
                <a:latin typeface="함초롬돋움"/>
                <a:cs typeface="함초롬돋움"/>
              </a:rPr>
              <a:t>목표 </a:t>
            </a:r>
            <a:r>
              <a:rPr sz="800" spc="-45" dirty="0">
                <a:latin typeface="함초롬돋움"/>
                <a:cs typeface="함초롬돋움"/>
              </a:rPr>
              <a:t>온도와 </a:t>
            </a:r>
            <a:r>
              <a:rPr sz="800" spc="-30" dirty="0">
                <a:latin typeface="함초롬돋움"/>
                <a:cs typeface="함초롬돋움"/>
              </a:rPr>
              <a:t>크게 </a:t>
            </a:r>
            <a:r>
              <a:rPr sz="800" spc="-20" dirty="0">
                <a:latin typeface="함초롬돋움"/>
                <a:cs typeface="함초롬돋움"/>
              </a:rPr>
              <a:t>벗어나는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시료는 </a:t>
            </a:r>
            <a:r>
              <a:rPr sz="800" spc="-45" dirty="0">
                <a:latin typeface="함초롬돋움"/>
                <a:cs typeface="함초롬돋움"/>
              </a:rPr>
              <a:t>강한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10" dirty="0">
                <a:latin typeface="함초롬돋움"/>
                <a:cs typeface="함초롬돋움"/>
              </a:rPr>
              <a:t>차이로 </a:t>
            </a:r>
            <a:r>
              <a:rPr sz="800" spc="-20" dirty="0">
                <a:latin typeface="함초롬돋움"/>
                <a:cs typeface="함초롬돋움"/>
              </a:rPr>
              <a:t>인해 </a:t>
            </a:r>
            <a:r>
              <a:rPr sz="800" spc="-45" dirty="0">
                <a:latin typeface="함초롬돋움"/>
                <a:cs typeface="함초롬돋움"/>
              </a:rPr>
              <a:t>잘못된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값이 나올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899998" y="6277369"/>
            <a:ext cx="3960495" cy="3175"/>
            <a:chOff x="899998" y="6277369"/>
            <a:chExt cx="3960495" cy="3175"/>
          </a:xfrm>
        </p:grpSpPr>
        <p:sp>
          <p:nvSpPr>
            <p:cNvPr id="102" name="object 102"/>
            <p:cNvSpPr/>
            <p:nvPr/>
          </p:nvSpPr>
          <p:spPr>
            <a:xfrm>
              <a:off x="899998" y="627895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39987" y="627895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998" y="627895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39987" y="627895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937691" y="5988558"/>
            <a:ext cx="504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밝기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377681" y="5988558"/>
            <a:ext cx="2366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화면의 </a:t>
            </a:r>
            <a:r>
              <a:rPr sz="800" spc="-35" dirty="0">
                <a:latin typeface="함초롬돋움"/>
                <a:cs typeface="함초롬돋움"/>
              </a:rPr>
              <a:t>배경 </a:t>
            </a:r>
            <a:r>
              <a:rPr sz="800" spc="-40" dirty="0">
                <a:latin typeface="함초롬돋움"/>
                <a:cs typeface="함초롬돋움"/>
              </a:rPr>
              <a:t>조명을 </a:t>
            </a:r>
            <a:r>
              <a:rPr sz="800" dirty="0">
                <a:latin typeface="함초롬돋움"/>
                <a:cs typeface="함초롬돋움"/>
              </a:rPr>
              <a:t>0%에서</a:t>
            </a:r>
            <a:r>
              <a:rPr sz="800" spc="-65" dirty="0">
                <a:latin typeface="함초롬돋움"/>
                <a:cs typeface="함초롬돋움"/>
              </a:rPr>
              <a:t> </a:t>
            </a:r>
            <a:r>
              <a:rPr sz="800" spc="-5" dirty="0">
                <a:latin typeface="함초롬돋움"/>
                <a:cs typeface="함초롬돋움"/>
              </a:rPr>
              <a:t>100%까지 </a:t>
            </a:r>
            <a:r>
              <a:rPr sz="800" spc="-50" dirty="0">
                <a:latin typeface="함초롬돋움"/>
                <a:cs typeface="함초롬돋움"/>
              </a:rPr>
              <a:t>10% </a:t>
            </a:r>
            <a:r>
              <a:rPr sz="800" spc="-45" dirty="0">
                <a:latin typeface="함초롬돋움"/>
                <a:cs typeface="함초롬돋움"/>
              </a:rPr>
              <a:t>단위로 </a:t>
            </a:r>
            <a:r>
              <a:rPr sz="800" spc="-40" dirty="0">
                <a:latin typeface="함초롬돋움"/>
                <a:cs typeface="함초롬돋움"/>
              </a:rPr>
              <a:t>조정할 </a:t>
            </a:r>
            <a:r>
              <a:rPr sz="800" spc="-25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899998" y="6578371"/>
            <a:ext cx="3960495" cy="3175"/>
            <a:chOff x="899998" y="6578371"/>
            <a:chExt cx="3960495" cy="3175"/>
          </a:xfrm>
        </p:grpSpPr>
        <p:sp>
          <p:nvSpPr>
            <p:cNvPr id="109" name="object 109"/>
            <p:cNvSpPr/>
            <p:nvPr/>
          </p:nvSpPr>
          <p:spPr>
            <a:xfrm>
              <a:off x="899998" y="657995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39987" y="657995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99998" y="657995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39987" y="657995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937691" y="6289561"/>
            <a:ext cx="409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대비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377681" y="6289561"/>
            <a:ext cx="2371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화면의 </a:t>
            </a:r>
            <a:r>
              <a:rPr sz="800" spc="-40" dirty="0">
                <a:latin typeface="함초롬돋움"/>
                <a:cs typeface="함초롬돋움"/>
              </a:rPr>
              <a:t>대비를 </a:t>
            </a:r>
            <a:r>
              <a:rPr sz="800" dirty="0">
                <a:latin typeface="함초롬돋움"/>
                <a:cs typeface="함초롬돋움"/>
              </a:rPr>
              <a:t>0%에서</a:t>
            </a:r>
            <a:r>
              <a:rPr sz="800" spc="-65" dirty="0">
                <a:latin typeface="함초롬돋움"/>
                <a:cs typeface="함초롬돋움"/>
              </a:rPr>
              <a:t> </a:t>
            </a:r>
            <a:r>
              <a:rPr sz="800" spc="-5" dirty="0">
                <a:latin typeface="함초롬돋움"/>
                <a:cs typeface="함초롬돋움"/>
              </a:rPr>
              <a:t>100%까지 </a:t>
            </a:r>
            <a:r>
              <a:rPr sz="800" dirty="0">
                <a:latin typeface="함초롬돋움"/>
                <a:cs typeface="함초롬돋움"/>
              </a:rPr>
              <a:t>10% </a:t>
            </a:r>
            <a:r>
              <a:rPr sz="800" spc="-35" dirty="0">
                <a:latin typeface="함초롬돋움"/>
                <a:cs typeface="함초롬돋움"/>
              </a:rPr>
              <a:t>단위로 조정합니다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899998" y="6757454"/>
            <a:ext cx="3960495" cy="3175"/>
            <a:chOff x="899998" y="6757454"/>
            <a:chExt cx="3960495" cy="3175"/>
          </a:xfrm>
        </p:grpSpPr>
        <p:sp>
          <p:nvSpPr>
            <p:cNvPr id="116" name="object 116"/>
            <p:cNvSpPr/>
            <p:nvPr/>
          </p:nvSpPr>
          <p:spPr>
            <a:xfrm>
              <a:off x="899998" y="675904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39987" y="675904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99998" y="675904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39987" y="675904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937691" y="6590563"/>
            <a:ext cx="6013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이름 </a:t>
            </a:r>
            <a:r>
              <a:rPr sz="800" spc="-20" dirty="0">
                <a:latin typeface="함초롬돋움"/>
                <a:cs typeface="함초롬돋움"/>
              </a:rPr>
              <a:t>머리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377681" y="6590563"/>
            <a:ext cx="1103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10" dirty="0">
                <a:latin typeface="함초롬돋움"/>
                <a:cs typeface="함초롬돋움"/>
              </a:rPr>
              <a:t>헤드 </a:t>
            </a:r>
            <a:r>
              <a:rPr sz="800" spc="-25" dirty="0">
                <a:latin typeface="함초롬돋움"/>
                <a:cs typeface="함초롬돋움"/>
              </a:rPr>
              <a:t>이름 </a:t>
            </a:r>
            <a:r>
              <a:rPr sz="800" spc="-40" dirty="0">
                <a:latin typeface="함초롬돋움"/>
                <a:cs typeface="함초롬돋움"/>
              </a:rPr>
              <a:t>지정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899998" y="6936537"/>
            <a:ext cx="3960495" cy="3175"/>
            <a:chOff x="899998" y="6936537"/>
            <a:chExt cx="3960495" cy="3175"/>
          </a:xfrm>
        </p:grpSpPr>
        <p:sp>
          <p:nvSpPr>
            <p:cNvPr id="123" name="object 123"/>
            <p:cNvSpPr/>
            <p:nvPr/>
          </p:nvSpPr>
          <p:spPr>
            <a:xfrm>
              <a:off x="899998" y="693812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39987" y="693812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99998" y="693812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39987" y="693812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937691" y="6769646"/>
            <a:ext cx="4775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언어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377681" y="6769646"/>
            <a:ext cx="1340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표시 </a:t>
            </a:r>
            <a:r>
              <a:rPr sz="800" spc="-10" dirty="0">
                <a:latin typeface="함초롬돋움"/>
                <a:cs typeface="함초롬돋움"/>
              </a:rPr>
              <a:t>언어 변경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899998" y="7115619"/>
            <a:ext cx="3960495" cy="3175"/>
            <a:chOff x="899998" y="7115619"/>
            <a:chExt cx="3960495" cy="3175"/>
          </a:xfrm>
        </p:grpSpPr>
        <p:sp>
          <p:nvSpPr>
            <p:cNvPr id="130" name="object 130"/>
            <p:cNvSpPr/>
            <p:nvPr/>
          </p:nvSpPr>
          <p:spPr>
            <a:xfrm>
              <a:off x="899998" y="711720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39987" y="711720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937691" y="6948729"/>
            <a:ext cx="2464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245" algn="l"/>
              </a:tabLst>
            </a:pPr>
            <a:r>
              <a:rPr sz="800" spc="-10" dirty="0">
                <a:latin typeface="함초롬돋움"/>
                <a:cs typeface="함초롬돋움"/>
              </a:rPr>
              <a:t>날짜/시간 변경 </a:t>
            </a:r>
            <a:r>
              <a:rPr sz="800" spc="-25" dirty="0">
                <a:latin typeface="함초롬돋움"/>
                <a:cs typeface="함초롬돋움"/>
              </a:rPr>
              <a:t>날짜 </a:t>
            </a:r>
            <a:r>
              <a:rPr sz="800" spc="-20" dirty="0">
                <a:latin typeface="함초롬돋움"/>
                <a:cs typeface="함초롬돋움"/>
              </a:rPr>
              <a:t>및 시간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640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 </a:t>
            </a:r>
            <a:r>
              <a:rPr sz="800" spc="-40" dirty="0">
                <a:latin typeface="함초롬돋움"/>
                <a:cs typeface="함초롬돋움"/>
              </a:rPr>
              <a:t>소개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69887"/>
            <a:ext cx="144145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39700" algn="l"/>
              </a:tabLst>
            </a:pPr>
            <a:r>
              <a:rPr sz="1200" b="1" spc="-10" dirty="0">
                <a:latin typeface="함초롬돋움"/>
                <a:cs typeface="함초롬돋움"/>
              </a:rPr>
              <a:t>소개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"/>
              <a:buAutoNum type="arabicPlain"/>
            </a:pPr>
            <a:endParaRPr sz="950">
              <a:latin typeface="함초롬돋움"/>
              <a:cs typeface="함초롬돋움"/>
            </a:endParaRPr>
          </a:p>
          <a:p>
            <a:pPr marL="224154" lvl="1" indent="-212090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sz="1000" b="1" dirty="0">
                <a:latin typeface="함초롬돋움"/>
                <a:cs typeface="함초롬돋움"/>
              </a:rPr>
              <a:t>일반 </a:t>
            </a:r>
            <a:r>
              <a:rPr sz="1000" b="1" spc="-10" dirty="0">
                <a:latin typeface="함초롬돋움"/>
                <a:cs typeface="함초롬돋움"/>
              </a:rPr>
              <a:t>정보</a:t>
            </a:r>
            <a:endParaRPr sz="10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298" y="1271983"/>
            <a:ext cx="3968750" cy="4870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1.1.1 </a:t>
            </a:r>
            <a:r>
              <a:rPr sz="900" b="1" spc="-25" dirty="0">
                <a:latin typeface="함초롬돋움"/>
                <a:cs typeface="함초롬돋움"/>
              </a:rPr>
              <a:t>사용 </a:t>
            </a:r>
            <a:r>
              <a:rPr sz="900" b="1" spc="-10" dirty="0">
                <a:latin typeface="함초롬돋움"/>
                <a:cs typeface="함초롬돋움"/>
              </a:rPr>
              <a:t>전 </a:t>
            </a:r>
            <a:r>
              <a:rPr sz="900" b="1" dirty="0">
                <a:latin typeface="함초롬돋움"/>
                <a:cs typeface="함초롬돋움"/>
              </a:rPr>
              <a:t>지침 읽기</a:t>
            </a:r>
            <a:endParaRPr sz="9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35" dirty="0">
                <a:latin typeface="함초롬돋움"/>
                <a:cs typeface="함초롬돋움"/>
              </a:rPr>
              <a:t>설명서는 제품의 </a:t>
            </a:r>
            <a:r>
              <a:rPr sz="800" spc="-20" dirty="0">
                <a:latin typeface="함초롬돋움"/>
                <a:cs typeface="함초롬돋움"/>
              </a:rPr>
              <a:t>안전한 </a:t>
            </a:r>
            <a:r>
              <a:rPr sz="800" spc="-40" dirty="0">
                <a:latin typeface="함초롬돋움"/>
                <a:cs typeface="함초롬돋움"/>
              </a:rPr>
              <a:t>작동에 </a:t>
            </a:r>
            <a:r>
              <a:rPr sz="800" spc="-30" dirty="0">
                <a:latin typeface="함초롬돋움"/>
                <a:cs typeface="함초롬돋움"/>
              </a:rPr>
              <a:t>관한 </a:t>
            </a:r>
            <a:r>
              <a:rPr sz="800" spc="-50" dirty="0">
                <a:latin typeface="함초롬돋움"/>
                <a:cs typeface="함초롬돋움"/>
              </a:rPr>
              <a:t>중요한 정보를 </a:t>
            </a:r>
            <a:r>
              <a:rPr sz="800" spc="-25" dirty="0">
                <a:latin typeface="함초롬돋움"/>
                <a:cs typeface="함초롬돋움"/>
              </a:rPr>
              <a:t>제공합니다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사용 </a:t>
            </a:r>
            <a:r>
              <a:rPr sz="800" spc="-40" dirty="0">
                <a:latin typeface="함초롬돋움"/>
                <a:cs typeface="함초롬돋움"/>
              </a:rPr>
              <a:t>전에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35" dirty="0">
                <a:latin typeface="함초롬돋움"/>
                <a:cs typeface="함초롬돋움"/>
              </a:rPr>
              <a:t>설명서를 </a:t>
            </a:r>
            <a:r>
              <a:rPr sz="800" spc="-30" dirty="0">
                <a:latin typeface="함초롬돋움"/>
                <a:cs typeface="함초롬돋움"/>
              </a:rPr>
              <a:t>주의 </a:t>
            </a:r>
            <a:r>
              <a:rPr sz="800" spc="-20" dirty="0">
                <a:latin typeface="함초롬돋움"/>
                <a:cs typeface="함초롬돋움"/>
              </a:rPr>
              <a:t>깊게 </a:t>
            </a:r>
            <a:r>
              <a:rPr sz="800" spc="-35" dirty="0">
                <a:latin typeface="함초롬돋움"/>
                <a:cs typeface="함초롬돋움"/>
              </a:rPr>
              <a:t>읽고 </a:t>
            </a:r>
            <a:r>
              <a:rPr sz="800" spc="-40" dirty="0">
                <a:latin typeface="함초롬돋움"/>
                <a:cs typeface="함초롬돋움"/>
              </a:rPr>
              <a:t>제품에 대해 </a:t>
            </a:r>
            <a:r>
              <a:rPr sz="800" spc="-30" dirty="0">
                <a:latin typeface="함초롬돋움"/>
                <a:cs typeface="함초롬돋움"/>
              </a:rPr>
              <a:t>숙지하시기</a:t>
            </a:r>
            <a:r>
              <a:rPr sz="800" spc="-10" dirty="0">
                <a:latin typeface="함초롬돋움"/>
                <a:cs typeface="함초롬돋움"/>
              </a:rPr>
              <a:t> 바랍니다.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1898" y="1904963"/>
            <a:ext cx="3987800" cy="4870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1.1.2 </a:t>
            </a:r>
            <a:r>
              <a:rPr sz="900" b="1" spc="-10" dirty="0">
                <a:latin typeface="함초롬돋움"/>
                <a:cs typeface="함초롬돋움"/>
              </a:rPr>
              <a:t>제품의 </a:t>
            </a:r>
            <a:r>
              <a:rPr sz="900" b="1" dirty="0">
                <a:latin typeface="함초롬돋움"/>
                <a:cs typeface="함초롬돋움"/>
              </a:rPr>
              <a:t>목적</a:t>
            </a:r>
            <a:endParaRPr sz="900">
              <a:latin typeface="함초롬돋움"/>
              <a:cs typeface="함초롬돋움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800" spc="-25" dirty="0">
                <a:latin typeface="함초롬돋움"/>
                <a:cs typeface="함초롬돋움"/>
              </a:rPr>
              <a:t>Lovibond</a:t>
            </a:r>
            <a:r>
              <a:rPr sz="600" spc="-37" baseline="41666" dirty="0">
                <a:latin typeface="함초롬돋움"/>
                <a:cs typeface="함초롬돋움"/>
              </a:rPr>
              <a:t>®</a:t>
            </a:r>
            <a:r>
              <a:rPr sz="600" spc="150" baseline="41666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 센서 </a:t>
            </a:r>
            <a:r>
              <a:rPr sz="800" spc="-25" dirty="0">
                <a:latin typeface="함초롬돋움"/>
                <a:cs typeface="함초롬돋움"/>
              </a:rPr>
              <a:t>시스템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0" dirty="0">
                <a:latin typeface="함초롬돋움"/>
                <a:cs typeface="함초롬돋움"/>
              </a:rPr>
              <a:t>600은 </a:t>
            </a:r>
            <a:r>
              <a:rPr sz="800" spc="-45" dirty="0">
                <a:latin typeface="함초롬돋움"/>
                <a:cs typeface="함초롬돋움"/>
              </a:rPr>
              <a:t>압력계 </a:t>
            </a:r>
            <a:r>
              <a:rPr sz="800" spc="-10" dirty="0">
                <a:latin typeface="함초롬돋움"/>
                <a:cs typeface="함초롬돋움"/>
              </a:rPr>
              <a:t>원리를 </a:t>
            </a:r>
            <a:r>
              <a:rPr sz="800" spc="-20" dirty="0">
                <a:latin typeface="함초롬돋움"/>
                <a:cs typeface="함초롬돋움"/>
              </a:rPr>
              <a:t>기반으로 </a:t>
            </a:r>
            <a:r>
              <a:rPr sz="800" spc="-35" dirty="0">
                <a:latin typeface="함초롬돋움"/>
                <a:cs typeface="함초롬돋움"/>
              </a:rPr>
              <a:t>생물학적 </a:t>
            </a:r>
            <a:r>
              <a:rPr sz="800" spc="-10" dirty="0">
                <a:latin typeface="함초롬돋움"/>
                <a:cs typeface="함초롬돋움"/>
              </a:rPr>
              <a:t>산소 </a:t>
            </a:r>
            <a:r>
              <a:rPr sz="800" spc="-30" dirty="0">
                <a:latin typeface="함초롬돋움"/>
                <a:cs typeface="함초롬돋움"/>
              </a:rPr>
              <a:t>요구량</a:t>
            </a:r>
            <a:r>
              <a:rPr sz="800" dirty="0">
                <a:latin typeface="함초롬돋움"/>
                <a:cs typeface="함초롬돋움"/>
              </a:rPr>
              <a:t>(BOD)을 </a:t>
            </a:r>
            <a:r>
              <a:rPr sz="800" spc="-10" dirty="0">
                <a:latin typeface="함초롬돋움"/>
                <a:cs typeface="함초롬돋움"/>
              </a:rPr>
              <a:t>정밀하게 </a:t>
            </a:r>
            <a:r>
              <a:rPr sz="800" spc="-35" dirty="0">
                <a:latin typeface="함초롬돋움"/>
                <a:cs typeface="함초롬돋움"/>
              </a:rPr>
              <a:t>측정할 </a:t>
            </a:r>
            <a:r>
              <a:rPr sz="800" spc="-30" dirty="0">
                <a:latin typeface="함초롬돋움"/>
                <a:cs typeface="함초롬돋움"/>
              </a:rPr>
              <a:t>수 있는 </a:t>
            </a:r>
            <a:r>
              <a:rPr sz="800" dirty="0">
                <a:latin typeface="함초롬돋움"/>
                <a:cs typeface="함초롬돋움"/>
              </a:rPr>
              <a:t>6개의 </a:t>
            </a:r>
            <a:r>
              <a:rPr sz="800" spc="-25" dirty="0">
                <a:latin typeface="함초롬돋움"/>
                <a:cs typeface="함초롬돋움"/>
              </a:rPr>
              <a:t>시료 시스템입니다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298" y="2537944"/>
            <a:ext cx="3977004" cy="46189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7815" lvl="2" indent="-285750">
              <a:lnSpc>
                <a:spcPct val="100000"/>
              </a:lnSpc>
              <a:spcBef>
                <a:spcPts val="434"/>
              </a:spcBef>
              <a:buAutoNum type="arabicPeriod" startAt="3"/>
              <a:tabLst>
                <a:tab pos="298450" algn="l"/>
              </a:tabLst>
            </a:pPr>
            <a:r>
              <a:rPr sz="900" b="1" dirty="0">
                <a:latin typeface="함초롬돋움"/>
                <a:cs typeface="함초롬돋움"/>
              </a:rPr>
              <a:t>승인된 </a:t>
            </a:r>
            <a:r>
              <a:rPr sz="900" b="1" spc="-25" dirty="0">
                <a:latin typeface="함초롬돋움"/>
                <a:cs typeface="함초롬돋움"/>
              </a:rPr>
              <a:t>사용</a:t>
            </a:r>
            <a:endParaRPr sz="9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800" spc="-45" dirty="0">
                <a:latin typeface="함초롬돋움"/>
                <a:cs typeface="함초롬돋움"/>
              </a:rPr>
              <a:t>부적절한 </a:t>
            </a:r>
            <a:r>
              <a:rPr sz="800" spc="-10" dirty="0">
                <a:latin typeface="함초롬돋움"/>
                <a:cs typeface="함초롬돋움"/>
              </a:rPr>
              <a:t>사용, </a:t>
            </a:r>
            <a:r>
              <a:rPr sz="800" spc="-45" dirty="0">
                <a:latin typeface="함초롬돋움"/>
                <a:cs typeface="함초롬돋움"/>
              </a:rPr>
              <a:t>본 </a:t>
            </a:r>
            <a:r>
              <a:rPr sz="800" spc="-30" dirty="0">
                <a:latin typeface="함초롬돋움"/>
                <a:cs typeface="함초롬돋움"/>
              </a:rPr>
              <a:t>설명서를 </a:t>
            </a:r>
            <a:r>
              <a:rPr sz="800" spc="-35" dirty="0">
                <a:latin typeface="함초롬돋움"/>
                <a:cs typeface="함초롬돋움"/>
              </a:rPr>
              <a:t>따르지 </a:t>
            </a:r>
            <a:r>
              <a:rPr sz="800" spc="-10" dirty="0">
                <a:latin typeface="함초롬돋움"/>
                <a:cs typeface="함초롬돋움"/>
              </a:rPr>
              <a:t>않은 </a:t>
            </a:r>
            <a:r>
              <a:rPr sz="800" spc="-30" dirty="0">
                <a:latin typeface="함초롬돋움"/>
                <a:cs typeface="함초롬돋움"/>
              </a:rPr>
              <a:t>경우, </a:t>
            </a:r>
            <a:r>
              <a:rPr sz="800" spc="-35" dirty="0">
                <a:latin typeface="함초롬돋움"/>
                <a:cs typeface="함초롬돋움"/>
              </a:rPr>
              <a:t>자격이 없는 </a:t>
            </a:r>
            <a:r>
              <a:rPr sz="800" spc="-30" dirty="0">
                <a:latin typeface="함초롬돋움"/>
                <a:cs typeface="함초롬돋움"/>
              </a:rPr>
              <a:t>사람이 </a:t>
            </a:r>
            <a:r>
              <a:rPr sz="800" spc="-55" dirty="0">
                <a:latin typeface="함초롬돋움"/>
                <a:cs typeface="함초롬돋움"/>
              </a:rPr>
              <a:t>사용하거나 </a:t>
            </a:r>
            <a:r>
              <a:rPr sz="800" spc="-10" dirty="0">
                <a:latin typeface="함초롬돋움"/>
                <a:cs typeface="함초롬돋움"/>
              </a:rPr>
              <a:t>제품을 </a:t>
            </a:r>
            <a:r>
              <a:rPr sz="800" spc="-40" dirty="0">
                <a:latin typeface="함초롬돋움"/>
                <a:cs typeface="함초롬돋움"/>
              </a:rPr>
              <a:t>무단으로 </a:t>
            </a:r>
            <a:r>
              <a:rPr sz="800" spc="-50" dirty="0">
                <a:latin typeface="함초롬돋움"/>
                <a:cs typeface="함초롬돋움"/>
              </a:rPr>
              <a:t>변경한 경우 </a:t>
            </a:r>
            <a:r>
              <a:rPr sz="800" spc="-25" dirty="0">
                <a:latin typeface="함초롬돋움"/>
                <a:cs typeface="함초롬돋움"/>
              </a:rPr>
              <a:t>손상에 </a:t>
            </a:r>
            <a:r>
              <a:rPr sz="800" spc="-60" dirty="0">
                <a:latin typeface="함초롬돋움"/>
                <a:cs typeface="함초롬돋움"/>
              </a:rPr>
              <a:t>대한 </a:t>
            </a:r>
            <a:r>
              <a:rPr sz="800" spc="-40" dirty="0">
                <a:latin typeface="함초롬돋움"/>
                <a:cs typeface="함초롬돋움"/>
              </a:rPr>
              <a:t>제조업체의 </a:t>
            </a:r>
            <a:r>
              <a:rPr sz="800" spc="-35" dirty="0">
                <a:latin typeface="함초롬돋움"/>
                <a:cs typeface="함초롬돋움"/>
              </a:rPr>
              <a:t>책임 </a:t>
            </a:r>
            <a:r>
              <a:rPr sz="800" spc="-20" dirty="0">
                <a:latin typeface="함초롬돋움"/>
                <a:cs typeface="함초롬돋움"/>
              </a:rPr>
              <a:t>및 보증이 무효화됩니다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3048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제조사는 </a:t>
            </a:r>
            <a:r>
              <a:rPr sz="800" spc="-40" dirty="0">
                <a:latin typeface="함초롬돋움"/>
                <a:cs typeface="함초롬돋움"/>
              </a:rPr>
              <a:t>본 </a:t>
            </a:r>
            <a:r>
              <a:rPr sz="800" spc="-35" dirty="0">
                <a:latin typeface="함초롬돋움"/>
                <a:cs typeface="함초롬돋움"/>
              </a:rPr>
              <a:t>제품의 </a:t>
            </a:r>
            <a:r>
              <a:rPr sz="800" spc="-45" dirty="0">
                <a:latin typeface="함초롬돋움"/>
                <a:cs typeface="함초롬돋움"/>
              </a:rPr>
              <a:t>사용으로 </a:t>
            </a:r>
            <a:r>
              <a:rPr sz="800" spc="-20" dirty="0">
                <a:latin typeface="함초롬돋움"/>
                <a:cs typeface="함초롬돋움"/>
              </a:rPr>
              <a:t>인해 </a:t>
            </a:r>
            <a:r>
              <a:rPr sz="800" spc="-45" dirty="0">
                <a:latin typeface="함초롬돋움"/>
                <a:cs typeface="함초롬돋움"/>
              </a:rPr>
              <a:t>사용자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제3자에게 발생한 </a:t>
            </a:r>
            <a:r>
              <a:rPr sz="800" spc="-55" dirty="0">
                <a:latin typeface="함초롬돋움"/>
                <a:cs typeface="함초롬돋움"/>
              </a:rPr>
              <a:t>비용이나 </a:t>
            </a:r>
            <a:r>
              <a:rPr sz="800" spc="-25" dirty="0">
                <a:latin typeface="함초롬돋움"/>
                <a:cs typeface="함초롬돋움"/>
              </a:rPr>
              <a:t>손해, 특히 </a:t>
            </a:r>
            <a:r>
              <a:rPr sz="800" spc="-10" dirty="0">
                <a:latin typeface="함초롬돋움"/>
                <a:cs typeface="함초롬돋움"/>
              </a:rPr>
              <a:t>제품의 </a:t>
            </a:r>
            <a:r>
              <a:rPr sz="800" spc="-45" dirty="0">
                <a:latin typeface="함초롬돋움"/>
                <a:cs typeface="함초롬돋움"/>
              </a:rPr>
              <a:t>부적절한 </a:t>
            </a:r>
            <a:r>
              <a:rPr sz="800" spc="-20" dirty="0">
                <a:latin typeface="함초롬돋움"/>
                <a:cs typeface="함초롬돋움"/>
              </a:rPr>
              <a:t>사용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10" dirty="0">
                <a:latin typeface="함초롬돋움"/>
                <a:cs typeface="함초롬돋움"/>
              </a:rPr>
              <a:t>제품 </a:t>
            </a:r>
            <a:r>
              <a:rPr sz="800" spc="-45" dirty="0">
                <a:latin typeface="함초롬돋움"/>
                <a:cs typeface="함초롬돋움"/>
              </a:rPr>
              <a:t>연결의 </a:t>
            </a:r>
            <a:r>
              <a:rPr sz="800" spc="-30" dirty="0">
                <a:latin typeface="함초롬돋움"/>
                <a:cs typeface="함초롬돋움"/>
              </a:rPr>
              <a:t>오용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결함의 </a:t>
            </a:r>
            <a:r>
              <a:rPr sz="800" spc="-10" dirty="0">
                <a:latin typeface="함초롬돋움"/>
                <a:cs typeface="함초롬돋움"/>
              </a:rPr>
              <a:t>경우 </a:t>
            </a:r>
            <a:r>
              <a:rPr sz="800" spc="-40" dirty="0">
                <a:latin typeface="함초롬돋움"/>
                <a:cs typeface="함초롬돋움"/>
              </a:rPr>
              <a:t>이에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50" dirty="0">
                <a:latin typeface="함초롬돋움"/>
                <a:cs typeface="함초롬돋움"/>
              </a:rPr>
              <a:t>대해</a:t>
            </a:r>
            <a:r>
              <a:rPr sz="800" spc="-30" dirty="0">
                <a:latin typeface="함초롬돋움"/>
                <a:cs typeface="함초롬돋움"/>
              </a:rPr>
              <a:t> 책임을 지지 않습니다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제조업체는 </a:t>
            </a:r>
            <a:r>
              <a:rPr sz="800" spc="-55" dirty="0">
                <a:latin typeface="함초롬돋움"/>
                <a:cs typeface="함초롬돋움"/>
              </a:rPr>
              <a:t>인쇄 </a:t>
            </a:r>
            <a:r>
              <a:rPr sz="800" spc="-10" dirty="0">
                <a:latin typeface="함초롬돋움"/>
                <a:cs typeface="함초롬돋움"/>
              </a:rPr>
              <a:t>오류에</a:t>
            </a:r>
            <a:r>
              <a:rPr sz="800" spc="-60" dirty="0">
                <a:latin typeface="함초롬돋움"/>
                <a:cs typeface="함초롬돋움"/>
              </a:rPr>
              <a:t> 대해 </a:t>
            </a:r>
            <a:r>
              <a:rPr sz="800" spc="-35" dirty="0">
                <a:latin typeface="함초롬돋움"/>
                <a:cs typeface="함초롬돋움"/>
              </a:rPr>
              <a:t>책임을 지지 않습니다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함초롬돋움"/>
              <a:cs typeface="함초롬돋움"/>
            </a:endParaRPr>
          </a:p>
          <a:p>
            <a:pPr marL="297815" lvl="2" indent="-285750">
              <a:lnSpc>
                <a:spcPct val="100000"/>
              </a:lnSpc>
              <a:buAutoNum type="arabicPeriod" startAt="4"/>
              <a:tabLst>
                <a:tab pos="298450" algn="l"/>
              </a:tabLst>
            </a:pPr>
            <a:r>
              <a:rPr sz="900" b="1" dirty="0">
                <a:latin typeface="함초롬돋움"/>
                <a:cs typeface="함초롬돋움"/>
              </a:rPr>
              <a:t>안전한 </a:t>
            </a:r>
            <a:r>
              <a:rPr sz="900" b="1" spc="-25" dirty="0">
                <a:latin typeface="함초롬돋움"/>
                <a:cs typeface="함초롬돋움"/>
              </a:rPr>
              <a:t>사용을 </a:t>
            </a:r>
            <a:r>
              <a:rPr sz="900" b="1" dirty="0">
                <a:latin typeface="함초롬돋움"/>
                <a:cs typeface="함초롬돋움"/>
              </a:rPr>
              <a:t>위한 </a:t>
            </a:r>
            <a:r>
              <a:rPr sz="900" b="1" spc="-10" dirty="0">
                <a:latin typeface="함초롬돋움"/>
                <a:cs typeface="함초롬돋움"/>
              </a:rPr>
              <a:t>요구 사항</a:t>
            </a:r>
            <a:endParaRPr sz="9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spc="-20" dirty="0">
                <a:latin typeface="함초롬돋움"/>
                <a:cs typeface="함초롬돋움"/>
              </a:rPr>
              <a:t>안전한 사용을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spc="-35" dirty="0">
                <a:latin typeface="함초롬돋움"/>
                <a:cs typeface="함초롬돋움"/>
              </a:rPr>
              <a:t>다음 </a:t>
            </a:r>
            <a:r>
              <a:rPr sz="800" spc="-30" dirty="0">
                <a:latin typeface="함초롬돋움"/>
                <a:cs typeface="함초롬돋움"/>
              </a:rPr>
              <a:t>사항에 </a:t>
            </a:r>
            <a:r>
              <a:rPr sz="800" spc="-40" dirty="0">
                <a:latin typeface="함초롬돋움"/>
                <a:cs typeface="함초롬돋움"/>
              </a:rPr>
              <a:t>유의하세요</a:t>
            </a:r>
            <a:r>
              <a:rPr sz="800" spc="-2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120650" marR="5715" lvl="3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spc="-40" dirty="0">
                <a:latin typeface="함초롬돋움"/>
                <a:cs typeface="함초롬돋움"/>
              </a:rPr>
              <a:t>제조업체에서 </a:t>
            </a:r>
            <a:r>
              <a:rPr sz="800" spc="-25" dirty="0">
                <a:latin typeface="함초롬돋움"/>
                <a:cs typeface="함초롬돋움"/>
              </a:rPr>
              <a:t>지정하지</a:t>
            </a:r>
            <a:r>
              <a:rPr sz="800" spc="-45" dirty="0">
                <a:latin typeface="함초롬돋움"/>
                <a:cs typeface="함초롬돋움"/>
              </a:rPr>
              <a:t> 않은 </a:t>
            </a:r>
            <a:r>
              <a:rPr sz="800" spc="-40" dirty="0">
                <a:latin typeface="함초롬돋움"/>
                <a:cs typeface="함초롬돋움"/>
              </a:rPr>
              <a:t>방식으로 </a:t>
            </a:r>
            <a:r>
              <a:rPr sz="800" spc="-35" dirty="0">
                <a:latin typeface="함초롬돋움"/>
                <a:cs typeface="함초롬돋움"/>
              </a:rPr>
              <a:t>장비를 </a:t>
            </a:r>
            <a:r>
              <a:rPr sz="800" spc="-20" dirty="0">
                <a:latin typeface="함초롬돋움"/>
                <a:cs typeface="함초롬돋움"/>
              </a:rPr>
              <a:t>사용할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35" dirty="0">
                <a:latin typeface="함초롬돋움"/>
                <a:cs typeface="함초롬돋움"/>
              </a:rPr>
              <a:t>장비가 </a:t>
            </a:r>
            <a:r>
              <a:rPr sz="800" spc="-25" dirty="0">
                <a:latin typeface="함초롬돋움"/>
                <a:cs typeface="함초롬돋움"/>
              </a:rPr>
              <a:t>제공하는 </a:t>
            </a:r>
            <a:r>
              <a:rPr sz="800" spc="-20" dirty="0">
                <a:latin typeface="함초롬돋움"/>
                <a:cs typeface="함초롬돋움"/>
              </a:rPr>
              <a:t>보호 </a:t>
            </a:r>
            <a:r>
              <a:rPr sz="800" spc="-10" dirty="0">
                <a:latin typeface="함초롬돋움"/>
                <a:cs typeface="함초롬돋움"/>
              </a:rPr>
              <a:t>기능이 손상될 </a:t>
            </a:r>
            <a:r>
              <a:rPr sz="800" spc="-2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20650" lvl="3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40" dirty="0">
                <a:latin typeface="함초롬돋움"/>
                <a:cs typeface="함초롬돋움"/>
              </a:rPr>
              <a:t>제품은 </a:t>
            </a:r>
            <a:r>
              <a:rPr sz="800" spc="-10" dirty="0">
                <a:latin typeface="함초롬돋움"/>
                <a:cs typeface="함초롬돋움"/>
              </a:rPr>
              <a:t>위에 </a:t>
            </a:r>
            <a:r>
              <a:rPr sz="800" spc="-25" dirty="0">
                <a:latin typeface="함초롬돋움"/>
                <a:cs typeface="함초롬돋움"/>
              </a:rPr>
              <a:t>명시된 </a:t>
            </a:r>
            <a:r>
              <a:rPr sz="800" spc="-35" dirty="0">
                <a:latin typeface="함초롬돋움"/>
                <a:cs typeface="함초롬돋움"/>
              </a:rPr>
              <a:t>승인된 </a:t>
            </a:r>
            <a:r>
              <a:rPr sz="800" spc="-20" dirty="0">
                <a:latin typeface="함초롬돋움"/>
                <a:cs typeface="함초롬돋움"/>
              </a:rPr>
              <a:t>용도에 </a:t>
            </a:r>
            <a:r>
              <a:rPr sz="800" spc="-30" dirty="0">
                <a:latin typeface="함초롬돋움"/>
                <a:cs typeface="함초롬돋움"/>
              </a:rPr>
              <a:t>따라서만 </a:t>
            </a:r>
            <a:r>
              <a:rPr sz="800" spc="-20" dirty="0">
                <a:latin typeface="함초롬돋움"/>
                <a:cs typeface="함초롬돋움"/>
              </a:rPr>
              <a:t>사용할 수 있습니다.</a:t>
            </a:r>
            <a:endParaRPr sz="800">
              <a:latin typeface="함초롬돋움"/>
              <a:cs typeface="함초롬돋움"/>
            </a:endParaRPr>
          </a:p>
          <a:p>
            <a:pPr marL="120650" marR="174625" lvl="3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10" dirty="0">
                <a:latin typeface="함초롬돋움"/>
                <a:cs typeface="함초롬돋움"/>
              </a:rPr>
              <a:t>제품에는 </a:t>
            </a:r>
            <a:r>
              <a:rPr sz="800" spc="-45" dirty="0">
                <a:latin typeface="함초롬돋움"/>
                <a:cs typeface="함초롬돋움"/>
              </a:rPr>
              <a:t>본 </a:t>
            </a:r>
            <a:r>
              <a:rPr sz="800" spc="-35" dirty="0">
                <a:latin typeface="함초롬돋움"/>
                <a:cs typeface="함초롬돋움"/>
              </a:rPr>
              <a:t>사용 </a:t>
            </a:r>
            <a:r>
              <a:rPr sz="800" spc="-10" dirty="0">
                <a:latin typeface="함초롬돋움"/>
                <a:cs typeface="함초롬돋움"/>
              </a:rPr>
              <a:t>설명서에 </a:t>
            </a:r>
            <a:r>
              <a:rPr sz="800" spc="-25" dirty="0">
                <a:latin typeface="함초롬돋움"/>
                <a:cs typeface="함초롬돋움"/>
              </a:rPr>
              <a:t>언급된 에너지원으로만 </a:t>
            </a:r>
            <a:r>
              <a:rPr sz="800" spc="-30" dirty="0">
                <a:latin typeface="함초롬돋움"/>
                <a:cs typeface="함초롬돋움"/>
              </a:rPr>
              <a:t>전원이 </a:t>
            </a:r>
            <a:r>
              <a:rPr sz="800" spc="-20" dirty="0">
                <a:latin typeface="함초롬돋움"/>
                <a:cs typeface="함초롬돋움"/>
              </a:rPr>
              <a:t>공급될 수 있습니다.</a:t>
            </a:r>
            <a:endParaRPr sz="800">
              <a:latin typeface="함초롬돋움"/>
              <a:cs typeface="함초롬돋움"/>
            </a:endParaRPr>
          </a:p>
          <a:p>
            <a:pPr marL="120650" marR="78740" lvl="3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40" dirty="0">
                <a:latin typeface="함초롬돋움"/>
                <a:cs typeface="함초롬돋움"/>
              </a:rPr>
              <a:t>이 제품은 </a:t>
            </a:r>
            <a:r>
              <a:rPr sz="800" spc="-20" dirty="0">
                <a:latin typeface="함초롬돋움"/>
                <a:cs typeface="함초롬돋움"/>
              </a:rPr>
              <a:t>본 </a:t>
            </a:r>
            <a:r>
              <a:rPr sz="800" spc="-35" dirty="0">
                <a:latin typeface="함초롬돋움"/>
                <a:cs typeface="함초롬돋움"/>
              </a:rPr>
              <a:t>사용 </a:t>
            </a:r>
            <a:r>
              <a:rPr sz="800" spc="-10" dirty="0">
                <a:latin typeface="함초롬돋움"/>
                <a:cs typeface="함초롬돋움"/>
              </a:rPr>
              <a:t>설명서에 </a:t>
            </a:r>
            <a:r>
              <a:rPr sz="800" spc="-50" dirty="0">
                <a:latin typeface="함초롬돋움"/>
                <a:cs typeface="함초롬돋움"/>
              </a:rPr>
              <a:t>언급된 </a:t>
            </a:r>
            <a:r>
              <a:rPr sz="800" spc="-40" dirty="0">
                <a:latin typeface="함초롬돋움"/>
                <a:cs typeface="함초롬돋움"/>
              </a:rPr>
              <a:t>환경 </a:t>
            </a:r>
            <a:r>
              <a:rPr sz="800" spc="-35" dirty="0">
                <a:latin typeface="함초롬돋움"/>
                <a:cs typeface="함초롬돋움"/>
              </a:rPr>
              <a:t>조건에서만 </a:t>
            </a:r>
            <a:r>
              <a:rPr sz="800" spc="-20" dirty="0">
                <a:latin typeface="함초롬돋움"/>
                <a:cs typeface="함초롬돋움"/>
              </a:rPr>
              <a:t>사용할 수 있습니다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0650" lvl="3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40" dirty="0">
                <a:latin typeface="함초롬돋움"/>
                <a:cs typeface="함초롬돋움"/>
              </a:rPr>
              <a:t>제품을 </a:t>
            </a:r>
            <a:r>
              <a:rPr sz="800" spc="-55" dirty="0">
                <a:latin typeface="함초롬돋움"/>
                <a:cs typeface="함초롬돋움"/>
              </a:rPr>
              <a:t>개봉하거나 </a:t>
            </a:r>
            <a:r>
              <a:rPr sz="800" spc="-10" dirty="0">
                <a:latin typeface="함초롬돋움"/>
                <a:cs typeface="함초롬돋움"/>
              </a:rPr>
              <a:t>수정해서는 </a:t>
            </a:r>
            <a:r>
              <a:rPr sz="800" spc="-45" dirty="0">
                <a:latin typeface="함초롬돋움"/>
                <a:cs typeface="함초롬돋움"/>
              </a:rPr>
              <a:t>안 </a:t>
            </a:r>
            <a:r>
              <a:rPr sz="800" spc="-10" dirty="0">
                <a:latin typeface="함초롬돋움"/>
                <a:cs typeface="함초롬돋움"/>
              </a:rPr>
              <a:t>됩니다.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800" spc="-25" dirty="0">
                <a:latin typeface="함초롬돋움"/>
                <a:cs typeface="함초롬돋움"/>
              </a:rPr>
              <a:t>다음과 같은 경우에는 </a:t>
            </a:r>
            <a:r>
              <a:rPr sz="800" spc="-40" dirty="0">
                <a:latin typeface="함초롬돋움"/>
                <a:cs typeface="함초롬돋움"/>
              </a:rPr>
              <a:t>제품을 </a:t>
            </a:r>
            <a:r>
              <a:rPr sz="800" spc="-20" dirty="0">
                <a:latin typeface="함초롬돋움"/>
                <a:cs typeface="함초롬돋움"/>
              </a:rPr>
              <a:t>사용해서는 </a:t>
            </a:r>
            <a:r>
              <a:rPr sz="800" spc="-45" dirty="0">
                <a:latin typeface="함초롬돋움"/>
                <a:cs typeface="함초롬돋움"/>
              </a:rPr>
              <a:t>안 됩니다</a:t>
            </a:r>
            <a:r>
              <a:rPr sz="800" spc="-25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120650" lvl="3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spc="-10" dirty="0">
                <a:latin typeface="함초롬돋움"/>
                <a:cs typeface="함초롬돋움"/>
              </a:rPr>
              <a:t>눈에 띄게 </a:t>
            </a:r>
            <a:r>
              <a:rPr sz="800" spc="-30" dirty="0">
                <a:latin typeface="함초롬돋움"/>
                <a:cs typeface="함초롬돋움"/>
              </a:rPr>
              <a:t>손상된 </a:t>
            </a:r>
            <a:r>
              <a:rPr sz="800" dirty="0">
                <a:latin typeface="함초롬돋움"/>
                <a:cs typeface="함초롬돋움"/>
              </a:rPr>
              <a:t>경우(예: </a:t>
            </a:r>
            <a:r>
              <a:rPr sz="800" spc="-10" dirty="0">
                <a:latin typeface="함초롬돋움"/>
                <a:cs typeface="함초롬돋움"/>
              </a:rPr>
              <a:t>운송 </a:t>
            </a:r>
            <a:r>
              <a:rPr sz="800" spc="-45" dirty="0">
                <a:latin typeface="함초롬돋움"/>
                <a:cs typeface="함초롬돋움"/>
              </a:rPr>
              <a:t>후)</a:t>
            </a:r>
            <a:endParaRPr sz="800">
              <a:latin typeface="함초롬돋움"/>
              <a:cs typeface="함초롬돋움"/>
            </a:endParaRPr>
          </a:p>
          <a:p>
            <a:pPr marL="120650" marR="485140" lvl="3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60" dirty="0">
                <a:latin typeface="함초롬돋움"/>
                <a:cs typeface="함초롬돋움"/>
              </a:rPr>
              <a:t>장기간 </a:t>
            </a:r>
            <a:r>
              <a:rPr sz="800" spc="-25" dirty="0">
                <a:latin typeface="함초롬돋움"/>
                <a:cs typeface="함초롬돋움"/>
              </a:rPr>
              <a:t>불리한 </a:t>
            </a:r>
            <a:r>
              <a:rPr sz="800" spc="-35" dirty="0">
                <a:latin typeface="함초롬돋움"/>
                <a:cs typeface="함초롬돋움"/>
              </a:rPr>
              <a:t>조건에서 </a:t>
            </a:r>
            <a:r>
              <a:rPr sz="800" spc="-45" dirty="0">
                <a:latin typeface="함초롬돋움"/>
                <a:cs typeface="함초롬돋움"/>
              </a:rPr>
              <a:t>보관된 </a:t>
            </a:r>
            <a:r>
              <a:rPr sz="800" spc="-10" dirty="0">
                <a:latin typeface="함초롬돋움"/>
                <a:cs typeface="함초롬돋움"/>
              </a:rPr>
              <a:t>경우(보관 </a:t>
            </a:r>
            <a:r>
              <a:rPr sz="800" spc="-30" dirty="0">
                <a:latin typeface="함초롬돋움"/>
                <a:cs typeface="함초롬돋움"/>
              </a:rPr>
              <a:t>조건, </a:t>
            </a:r>
            <a:r>
              <a:rPr sz="800" spc="-10" dirty="0">
                <a:latin typeface="함초롬돋움"/>
                <a:cs typeface="함초롬돋움"/>
              </a:rPr>
              <a:t>"사양" </a:t>
            </a:r>
            <a:r>
              <a:rPr sz="800" spc="-30" dirty="0">
                <a:latin typeface="함초롬돋움"/>
                <a:cs typeface="함초롬돋움"/>
              </a:rPr>
              <a:t>장 </a:t>
            </a:r>
            <a:r>
              <a:rPr sz="800" dirty="0">
                <a:latin typeface="함초롬돋움"/>
                <a:cs typeface="함초롬돋움"/>
              </a:rPr>
              <a:t>참조</a:t>
            </a:r>
            <a:r>
              <a:rPr sz="800" spc="-10" dirty="0">
                <a:latin typeface="함초롬돋움"/>
                <a:cs typeface="함초롬돋움"/>
              </a:rPr>
              <a:t>)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>
              <a:latin typeface="함초롬돋움"/>
              <a:cs typeface="함초롬돋움"/>
            </a:endParaRPr>
          </a:p>
          <a:p>
            <a:pPr marL="297815" lvl="2" indent="-285750">
              <a:lnSpc>
                <a:spcPct val="100000"/>
              </a:lnSpc>
              <a:buAutoNum type="arabicPeriod" startAt="5"/>
              <a:tabLst>
                <a:tab pos="298450" algn="l"/>
              </a:tabLst>
            </a:pPr>
            <a:r>
              <a:rPr sz="900" b="1" spc="-10" dirty="0">
                <a:latin typeface="함초롬돋움"/>
                <a:cs typeface="함초롬돋움"/>
              </a:rPr>
              <a:t>지침 </a:t>
            </a:r>
            <a:r>
              <a:rPr sz="900" b="1" dirty="0">
                <a:latin typeface="함초롬돋움"/>
                <a:cs typeface="함초롬돋움"/>
              </a:rPr>
              <a:t>유지</a:t>
            </a:r>
            <a:endParaRPr sz="900">
              <a:latin typeface="함초롬돋움"/>
              <a:cs typeface="함초롬돋움"/>
            </a:endParaRPr>
          </a:p>
          <a:p>
            <a:pPr marL="12700" marR="334645">
              <a:lnSpc>
                <a:spcPct val="100000"/>
              </a:lnSpc>
              <a:spcBef>
                <a:spcPts val="300"/>
              </a:spcBef>
            </a:pPr>
            <a:r>
              <a:rPr sz="800" spc="-10" dirty="0">
                <a:latin typeface="함초롬돋움"/>
                <a:cs typeface="함초롬돋움"/>
              </a:rPr>
              <a:t>필요한 </a:t>
            </a:r>
            <a:r>
              <a:rPr sz="800" spc="-50" dirty="0">
                <a:latin typeface="함초롬돋움"/>
                <a:cs typeface="함초롬돋움"/>
              </a:rPr>
              <a:t>정보를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spc="-45" dirty="0">
                <a:latin typeface="함초롬돋움"/>
                <a:cs typeface="함초롬돋움"/>
              </a:rPr>
              <a:t>찾을 </a:t>
            </a:r>
            <a:r>
              <a:rPr sz="800" spc="-10" dirty="0">
                <a:latin typeface="함초롬돋움"/>
                <a:cs typeface="함초롬돋움"/>
              </a:rPr>
              <a:t>수 있도록 </a:t>
            </a:r>
            <a:r>
              <a:rPr sz="800" spc="-25" dirty="0">
                <a:latin typeface="함초롬돋움"/>
                <a:cs typeface="함초롬돋움"/>
              </a:rPr>
              <a:t>설명서를 </a:t>
            </a:r>
            <a:r>
              <a:rPr sz="800" spc="-40" dirty="0">
                <a:latin typeface="함초롬돋움"/>
                <a:cs typeface="함초롬돋움"/>
              </a:rPr>
              <a:t>제품 </a:t>
            </a:r>
            <a:r>
              <a:rPr sz="800" spc="-45" dirty="0">
                <a:latin typeface="함초롬돋움"/>
                <a:cs typeface="함초롬돋움"/>
              </a:rPr>
              <a:t>근처에 </a:t>
            </a:r>
            <a:r>
              <a:rPr sz="800" spc="-25" dirty="0">
                <a:latin typeface="함초롬돋움"/>
                <a:cs typeface="함초롬돋움"/>
              </a:rPr>
              <a:t>보관해야 </a:t>
            </a:r>
            <a:r>
              <a:rPr sz="800" spc="-10" dirty="0">
                <a:latin typeface="함초롬돋움"/>
                <a:cs typeface="함초롬돋움"/>
              </a:rPr>
              <a:t>합니다.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함초롬돋움"/>
              <a:cs typeface="함초롬돋움"/>
            </a:endParaRPr>
          </a:p>
          <a:p>
            <a:pPr marL="297815" lvl="2" indent="-28575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298450" algn="l"/>
              </a:tabLst>
            </a:pPr>
            <a:r>
              <a:rPr sz="900" b="1" dirty="0">
                <a:latin typeface="함초롬돋움"/>
                <a:cs typeface="함초롬돋움"/>
              </a:rPr>
              <a:t>사용자 </a:t>
            </a:r>
            <a:r>
              <a:rPr sz="900" b="1" spc="-10" dirty="0">
                <a:latin typeface="함초롬돋움"/>
                <a:cs typeface="함초롬돋움"/>
              </a:rPr>
              <a:t>자격</a:t>
            </a:r>
            <a:endParaRPr sz="900">
              <a:latin typeface="함초롬돋움"/>
              <a:cs typeface="함초롬돋움"/>
            </a:endParaRPr>
          </a:p>
          <a:p>
            <a:pPr marL="12700" marR="23495">
              <a:lnSpc>
                <a:spcPct val="100000"/>
              </a:lnSpc>
              <a:spcBef>
                <a:spcPts val="295"/>
              </a:spcBef>
            </a:pPr>
            <a:r>
              <a:rPr sz="800" spc="-35" dirty="0">
                <a:latin typeface="함초롬돋움"/>
                <a:cs typeface="함초롬돋움"/>
              </a:rPr>
              <a:t>운영 </a:t>
            </a:r>
            <a:r>
              <a:rPr sz="800" spc="-10" dirty="0">
                <a:latin typeface="함초롬돋움"/>
                <a:cs typeface="함초롬돋움"/>
              </a:rPr>
              <a:t>담당자는 제품 </a:t>
            </a:r>
            <a:r>
              <a:rPr sz="800" spc="-20" dirty="0">
                <a:latin typeface="함초롬돋움"/>
                <a:cs typeface="함초롬돋움"/>
              </a:rPr>
              <a:t>포장과 </a:t>
            </a:r>
            <a:r>
              <a:rPr sz="800" spc="-40" dirty="0">
                <a:latin typeface="함초롬돋움"/>
                <a:cs typeface="함초롬돋움"/>
              </a:rPr>
              <a:t>삽입물에 표시된 </a:t>
            </a:r>
            <a:r>
              <a:rPr sz="800" spc="-20" dirty="0">
                <a:latin typeface="함초롬돋움"/>
                <a:cs typeface="함초롬돋움"/>
              </a:rPr>
              <a:t>안전 라벨과 안전 </a:t>
            </a:r>
            <a:r>
              <a:rPr sz="800" spc="-45" dirty="0">
                <a:latin typeface="함초롬돋움"/>
                <a:cs typeface="함초롬돋움"/>
              </a:rPr>
              <a:t>지침을 </a:t>
            </a:r>
            <a:r>
              <a:rPr sz="800" spc="-40" dirty="0">
                <a:latin typeface="함초롬돋움"/>
                <a:cs typeface="함초롬돋움"/>
              </a:rPr>
              <a:t>이해하고 </a:t>
            </a:r>
            <a:r>
              <a:rPr sz="800" spc="-30" dirty="0">
                <a:latin typeface="함초롬돋움"/>
                <a:cs typeface="함초롬돋움"/>
              </a:rPr>
              <a:t>올바르게 </a:t>
            </a:r>
            <a:r>
              <a:rPr sz="800" spc="-45" dirty="0">
                <a:latin typeface="함초롬돋움"/>
                <a:cs typeface="함초롬돋움"/>
              </a:rPr>
              <a:t>이행할 </a:t>
            </a:r>
            <a:r>
              <a:rPr sz="800" spc="-20" dirty="0">
                <a:latin typeface="함초롬돋움"/>
                <a:cs typeface="함초롬돋움"/>
              </a:rPr>
              <a:t>수 </a:t>
            </a:r>
            <a:r>
              <a:rPr sz="800" spc="-50" dirty="0">
                <a:latin typeface="함초롬돋움"/>
                <a:cs typeface="함초롬돋움"/>
              </a:rPr>
              <a:t>있어야 합니다.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4" y="679907"/>
            <a:ext cx="3960495" cy="3175"/>
            <a:chOff x="467994" y="679907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4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5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513016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5678" y="513016"/>
            <a:ext cx="58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설명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1448270"/>
            <a:ext cx="3960495" cy="3175"/>
            <a:chOff x="467994" y="1448270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4" y="144985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984" y="144985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5" y="144985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7984" y="144985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5688" y="692099"/>
            <a:ext cx="624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날짜</a:t>
            </a:r>
            <a:r>
              <a:rPr sz="800" spc="-25" dirty="0">
                <a:latin typeface="함초롬돋움"/>
                <a:cs typeface="함초롬돋움"/>
              </a:rPr>
              <a:t>(형식)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45678" y="692099"/>
            <a:ext cx="238379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헤더의 </a:t>
            </a:r>
            <a:r>
              <a:rPr sz="800" spc="-25" dirty="0">
                <a:latin typeface="함초롬돋움"/>
                <a:cs typeface="함초롬돋움"/>
              </a:rPr>
              <a:t>날짜 </a:t>
            </a:r>
            <a:r>
              <a:rPr sz="800" spc="-45" dirty="0">
                <a:latin typeface="함초롬돋움"/>
                <a:cs typeface="함초롬돋움"/>
              </a:rPr>
              <a:t>표시를 </a:t>
            </a:r>
            <a:r>
              <a:rPr sz="800" spc="-10" dirty="0">
                <a:latin typeface="함초롬돋움"/>
                <a:cs typeface="함초롬돋움"/>
              </a:rPr>
              <a:t>변경합니다. </a:t>
            </a:r>
            <a:r>
              <a:rPr sz="800" spc="-35" dirty="0">
                <a:latin typeface="함초롬돋움"/>
                <a:cs typeface="함초롬돋움"/>
              </a:rPr>
              <a:t>다음 옵션을 </a:t>
            </a:r>
            <a:r>
              <a:rPr sz="800" spc="-10" dirty="0">
                <a:latin typeface="함초롬돋움"/>
                <a:cs typeface="함초롬돋움"/>
              </a:rPr>
              <a:t>사용할 수 있습니다: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DD.MM.YYYY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10" dirty="0">
                <a:latin typeface="함초롬돋움"/>
                <a:cs typeface="함초롬돋움"/>
              </a:rPr>
              <a:t>31.12.2021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MM.DD.YYYY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10" dirty="0">
                <a:latin typeface="함초롬돋움"/>
                <a:cs typeface="함초롬돋움"/>
              </a:rPr>
              <a:t>12.31.2021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yyyy.mm.dd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10" dirty="0">
                <a:latin typeface="함초롬돋움"/>
                <a:cs typeface="함초롬돋움"/>
              </a:rPr>
              <a:t>2021.12.31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7994" y="2069312"/>
            <a:ext cx="3960495" cy="3175"/>
            <a:chOff x="467994" y="2069312"/>
            <a:chExt cx="3960495" cy="3175"/>
          </a:xfrm>
        </p:grpSpPr>
        <p:sp>
          <p:nvSpPr>
            <p:cNvPr id="34" name="object 34"/>
            <p:cNvSpPr/>
            <p:nvPr/>
          </p:nvSpPr>
          <p:spPr>
            <a:xfrm>
              <a:off x="467994" y="20709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7984" y="20709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995" y="20709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07984" y="20709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688" y="1460462"/>
            <a:ext cx="6343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시간</a:t>
            </a:r>
            <a:r>
              <a:rPr sz="800" spc="-30" dirty="0">
                <a:latin typeface="함초롬돋움"/>
                <a:cs typeface="함초롬돋움"/>
              </a:rPr>
              <a:t>(형식)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5678" y="1460462"/>
            <a:ext cx="237744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헤더의 </a:t>
            </a:r>
            <a:r>
              <a:rPr sz="800" spc="-60" dirty="0">
                <a:latin typeface="함초롬돋움"/>
                <a:cs typeface="함초롬돋움"/>
              </a:rPr>
              <a:t>시간 </a:t>
            </a:r>
            <a:r>
              <a:rPr sz="800" spc="-45" dirty="0">
                <a:latin typeface="함초롬돋움"/>
                <a:cs typeface="함초롬돋움"/>
              </a:rPr>
              <a:t>표시를 </a:t>
            </a:r>
            <a:r>
              <a:rPr sz="800" spc="-10" dirty="0">
                <a:latin typeface="함초롬돋움"/>
                <a:cs typeface="함초롬돋움"/>
              </a:rPr>
              <a:t>변경합니다. </a:t>
            </a:r>
            <a:r>
              <a:rPr sz="800" spc="-35" dirty="0">
                <a:latin typeface="함초롬돋움"/>
                <a:cs typeface="함초롬돋움"/>
              </a:rPr>
              <a:t>다음 옵션을 </a:t>
            </a:r>
            <a:r>
              <a:rPr sz="800" spc="-10" dirty="0">
                <a:latin typeface="함초롬돋움"/>
                <a:cs typeface="함초롬돋움"/>
              </a:rPr>
              <a:t>사용할 수 있습니다: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spc="-50" dirty="0">
                <a:latin typeface="함초롬돋움"/>
                <a:cs typeface="함초롬돋움"/>
              </a:rPr>
              <a:t>12 h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50" dirty="0">
                <a:latin typeface="함초롬돋움"/>
                <a:cs typeface="함초롬돋움"/>
              </a:rPr>
              <a:t>24 h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67994" y="2614155"/>
            <a:ext cx="3960495" cy="3175"/>
            <a:chOff x="467994" y="2614155"/>
            <a:chExt cx="3960495" cy="3175"/>
          </a:xfrm>
        </p:grpSpPr>
        <p:sp>
          <p:nvSpPr>
            <p:cNvPr id="41" name="object 41"/>
            <p:cNvSpPr/>
            <p:nvPr/>
          </p:nvSpPr>
          <p:spPr>
            <a:xfrm>
              <a:off x="467994" y="261574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07984" y="261574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995" y="261574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7984" y="261574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05688" y="2081504"/>
            <a:ext cx="403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자동</a:t>
            </a:r>
            <a:r>
              <a:rPr sz="800" spc="-40" dirty="0">
                <a:latin typeface="함초롬돋움"/>
                <a:cs typeface="함초롬돋움"/>
              </a:rPr>
              <a:t> 끄기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45678" y="2081504"/>
            <a:ext cx="2421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전원을 </a:t>
            </a:r>
            <a:r>
              <a:rPr sz="800" dirty="0">
                <a:latin typeface="함초롬돋움"/>
                <a:cs typeface="함초롬돋움"/>
              </a:rPr>
              <a:t>절약하려면 </a:t>
            </a:r>
            <a:r>
              <a:rPr sz="800" spc="-45" dirty="0">
                <a:latin typeface="함초롬돋움"/>
                <a:cs typeface="함초롬돋움"/>
              </a:rPr>
              <a:t>자동</a:t>
            </a:r>
            <a:r>
              <a:rPr sz="800" spc="-50" dirty="0">
                <a:latin typeface="함초롬돋움"/>
                <a:cs typeface="함초롬돋움"/>
              </a:rPr>
              <a:t> 꺼짐 </a:t>
            </a:r>
            <a:r>
              <a:rPr sz="800" spc="-40" dirty="0">
                <a:latin typeface="함초롬돋움"/>
                <a:cs typeface="함초롬돋움"/>
              </a:rPr>
              <a:t>기능을 </a:t>
            </a:r>
            <a:r>
              <a:rPr sz="800" dirty="0">
                <a:latin typeface="함초롬돋움"/>
                <a:cs typeface="함초롬돋움"/>
              </a:rPr>
              <a:t>사용하세요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3분</a:t>
            </a:r>
            <a:r>
              <a:rPr sz="800" dirty="0">
                <a:latin typeface="함초롬돋움"/>
                <a:cs typeface="함초롬돋움"/>
              </a:rPr>
              <a:t>, 5분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dirty="0">
                <a:latin typeface="함초롬돋움"/>
                <a:cs typeface="함초롬돋움"/>
              </a:rPr>
              <a:t>10분 </a:t>
            </a:r>
            <a:r>
              <a:rPr sz="800" spc="-35" dirty="0">
                <a:latin typeface="함초롬돋움"/>
                <a:cs typeface="함초롬돋움"/>
              </a:rPr>
              <a:t>중에서 </a:t>
            </a:r>
            <a:r>
              <a:rPr sz="800" spc="-10" dirty="0">
                <a:latin typeface="함초롬돋움"/>
                <a:cs typeface="함초롬돋움"/>
              </a:rPr>
              <a:t>선택하여 </a:t>
            </a:r>
            <a:r>
              <a:rPr sz="800" spc="-20" dirty="0">
                <a:latin typeface="함초롬돋움"/>
                <a:cs typeface="함초롬돋움"/>
              </a:rPr>
              <a:t>선택한 </a:t>
            </a:r>
            <a:r>
              <a:rPr sz="800" spc="-40" dirty="0">
                <a:latin typeface="함초롬돋움"/>
                <a:cs typeface="함초롬돋움"/>
              </a:rPr>
              <a:t>시간에 </a:t>
            </a:r>
            <a:r>
              <a:rPr sz="800" spc="-50" dirty="0">
                <a:latin typeface="함초롬돋움"/>
                <a:cs typeface="함초롬돋움"/>
              </a:rPr>
              <a:t>장치가 </a:t>
            </a:r>
            <a:r>
              <a:rPr sz="800" spc="-35" dirty="0">
                <a:latin typeface="함초롬돋움"/>
                <a:cs typeface="함초롬돋움"/>
              </a:rPr>
              <a:t>자동으로 </a:t>
            </a:r>
            <a:r>
              <a:rPr sz="800" spc="-40" dirty="0">
                <a:latin typeface="함초롬돋움"/>
                <a:cs typeface="함초롬돋움"/>
              </a:rPr>
              <a:t>꺼지도록 </a:t>
            </a:r>
            <a:r>
              <a:rPr sz="800" spc="-60" dirty="0">
                <a:latin typeface="함초롬돋움"/>
                <a:cs typeface="함초롬돋움"/>
              </a:rPr>
              <a:t>설정할 수 </a:t>
            </a:r>
            <a:r>
              <a:rPr sz="800" spc="-40" dirty="0">
                <a:latin typeface="함초롬돋움"/>
                <a:cs typeface="함초롬돋움"/>
              </a:rPr>
              <a:t>있습니다. </a:t>
            </a:r>
            <a:r>
              <a:rPr sz="800" spc="-25" dirty="0">
                <a:latin typeface="함초롬돋움"/>
                <a:cs typeface="함초롬돋움"/>
              </a:rPr>
              <a:t>자동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꺼짐 </a:t>
            </a:r>
            <a:r>
              <a:rPr sz="800" spc="-40" dirty="0">
                <a:latin typeface="함초롬돋움"/>
                <a:cs typeface="함초롬돋움"/>
              </a:rPr>
              <a:t>기능이 </a:t>
            </a:r>
            <a:r>
              <a:rPr sz="800" spc="-30" dirty="0">
                <a:latin typeface="함초롬돋움"/>
                <a:cs typeface="함초롬돋움"/>
              </a:rPr>
              <a:t>비활성화되면 </a:t>
            </a:r>
            <a:r>
              <a:rPr sz="800" spc="-50" dirty="0">
                <a:latin typeface="함초롬돋움"/>
                <a:cs typeface="함초롬돋움"/>
              </a:rPr>
              <a:t>장치는 </a:t>
            </a:r>
            <a:r>
              <a:rPr sz="800" spc="-10" dirty="0">
                <a:latin typeface="함초롬돋움"/>
                <a:cs typeface="함초롬돋움"/>
              </a:rPr>
              <a:t>계속 </a:t>
            </a:r>
            <a:r>
              <a:rPr sz="800" spc="-45" dirty="0">
                <a:latin typeface="함초롬돋움"/>
                <a:cs typeface="함초롬돋움"/>
              </a:rPr>
              <a:t>작동합니다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7994" y="3158998"/>
            <a:ext cx="3960495" cy="3175"/>
            <a:chOff x="467994" y="3158998"/>
            <a:chExt cx="3960495" cy="3175"/>
          </a:xfrm>
        </p:grpSpPr>
        <p:sp>
          <p:nvSpPr>
            <p:cNvPr id="48" name="object 48"/>
            <p:cNvSpPr/>
            <p:nvPr/>
          </p:nvSpPr>
          <p:spPr>
            <a:xfrm>
              <a:off x="467994" y="316058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07984" y="316058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995" y="316058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07984" y="316058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688" y="2626347"/>
            <a:ext cx="736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원격 </a:t>
            </a:r>
            <a:r>
              <a:rPr sz="800" spc="-20" dirty="0">
                <a:latin typeface="함초롬돋움"/>
                <a:cs typeface="함초롬돋움"/>
              </a:rPr>
              <a:t>제어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45678" y="2626347"/>
            <a:ext cx="2338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latin typeface="함초롬돋움"/>
                <a:cs typeface="함초롬돋움"/>
              </a:rPr>
              <a:t>"켜기"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45" dirty="0">
                <a:latin typeface="함초롬돋움"/>
                <a:cs typeface="함초롬돋움"/>
              </a:rPr>
              <a:t>"전원 </a:t>
            </a:r>
            <a:r>
              <a:rPr sz="800" spc="-20" dirty="0">
                <a:latin typeface="함초롬돋움"/>
                <a:cs typeface="함초롬돋움"/>
              </a:rPr>
              <a:t>공급</a:t>
            </a:r>
            <a:r>
              <a:rPr sz="800" spc="-50" dirty="0">
                <a:latin typeface="함초롬돋움"/>
                <a:cs typeface="함초롬돋움"/>
              </a:rPr>
              <a:t>"을 선택하면 </a:t>
            </a:r>
            <a:r>
              <a:rPr sz="800" spc="-25" dirty="0">
                <a:latin typeface="함초롬돋움"/>
                <a:cs typeface="함초롬돋움"/>
              </a:rPr>
              <a:t>IR </a:t>
            </a:r>
            <a:r>
              <a:rPr sz="800" spc="-40" dirty="0">
                <a:latin typeface="함초롬돋움"/>
                <a:cs typeface="함초롬돋움"/>
              </a:rPr>
              <a:t>인터페이스가 </a:t>
            </a:r>
            <a:r>
              <a:rPr sz="800" spc="-20" dirty="0">
                <a:latin typeface="함초롬돋움"/>
                <a:cs typeface="함초롬돋움"/>
              </a:rPr>
              <a:t>활성화되고 </a:t>
            </a:r>
            <a:r>
              <a:rPr sz="800" spc="-5" dirty="0">
                <a:latin typeface="함초롬돋움"/>
                <a:cs typeface="함초롬돋움"/>
              </a:rPr>
              <a:t>리모컨을 </a:t>
            </a:r>
            <a:r>
              <a:rPr sz="800" spc="-20" dirty="0">
                <a:latin typeface="함초롬돋움"/>
                <a:cs typeface="함초롬돋움"/>
              </a:rPr>
              <a:t>사용할 수 </a:t>
            </a:r>
            <a:r>
              <a:rPr sz="800" spc="-40" dirty="0">
                <a:latin typeface="함초롬돋움"/>
                <a:cs typeface="함초롬돋움"/>
              </a:rPr>
              <a:t>있습니다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"전원 </a:t>
            </a:r>
            <a:r>
              <a:rPr sz="800" spc="-20" dirty="0">
                <a:latin typeface="함초롬돋움"/>
                <a:cs typeface="함초롬돋움"/>
              </a:rPr>
              <a:t>공급"을 선택하면 </a:t>
            </a:r>
            <a:r>
              <a:rPr sz="800" spc="-50" dirty="0">
                <a:latin typeface="함초롬돋움"/>
                <a:cs typeface="함초롬돋움"/>
              </a:rPr>
              <a:t>기기에 </a:t>
            </a:r>
            <a:r>
              <a:rPr sz="800" spc="-25" dirty="0">
                <a:latin typeface="함초롬돋움"/>
                <a:cs typeface="함초롬돋움"/>
              </a:rPr>
              <a:t>DC </a:t>
            </a:r>
            <a:r>
              <a:rPr sz="800" spc="-30" dirty="0">
                <a:latin typeface="함초롬돋움"/>
                <a:cs typeface="함초롬돋움"/>
              </a:rPr>
              <a:t>전원이 </a:t>
            </a:r>
            <a:r>
              <a:rPr sz="800" dirty="0">
                <a:latin typeface="함초롬돋움"/>
                <a:cs typeface="함초롬돋움"/>
              </a:rPr>
              <a:t>공급되는 </a:t>
            </a:r>
            <a:r>
              <a:rPr sz="800" spc="-35" dirty="0">
                <a:latin typeface="함초롬돋움"/>
                <a:cs typeface="함초롬돋움"/>
              </a:rPr>
              <a:t>경우에만 </a:t>
            </a:r>
            <a:r>
              <a:rPr sz="800" dirty="0">
                <a:latin typeface="함초롬돋움"/>
                <a:cs typeface="함초롬돋움"/>
              </a:rPr>
              <a:t>IR </a:t>
            </a:r>
            <a:r>
              <a:rPr sz="800" spc="-20" dirty="0">
                <a:latin typeface="함초롬돋움"/>
                <a:cs typeface="함초롬돋움"/>
              </a:rPr>
              <a:t>인터페이스가 </a:t>
            </a:r>
            <a:r>
              <a:rPr sz="800" spc="-25" dirty="0">
                <a:latin typeface="함초롬돋움"/>
                <a:cs typeface="함초롬돋움"/>
              </a:rPr>
              <a:t>활성화됩니다.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67994" y="3460000"/>
            <a:ext cx="3960495" cy="3175"/>
            <a:chOff x="467994" y="3460000"/>
            <a:chExt cx="3960495" cy="3175"/>
          </a:xfrm>
        </p:grpSpPr>
        <p:sp>
          <p:nvSpPr>
            <p:cNvPr id="55" name="object 55"/>
            <p:cNvSpPr/>
            <p:nvPr/>
          </p:nvSpPr>
          <p:spPr>
            <a:xfrm>
              <a:off x="467994" y="346158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7984" y="346158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995" y="346158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07984" y="346158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05688" y="3171190"/>
            <a:ext cx="465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장치 </a:t>
            </a:r>
            <a:r>
              <a:rPr sz="800" spc="-25" dirty="0">
                <a:latin typeface="함초롬돋움"/>
                <a:cs typeface="함초롬돋움"/>
              </a:rPr>
              <a:t>ID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45678" y="3171190"/>
            <a:ext cx="2167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리모컨을 </a:t>
            </a:r>
            <a:r>
              <a:rPr sz="800" spc="-30" dirty="0">
                <a:latin typeface="함초롬돋움"/>
                <a:cs typeface="함초롬돋움"/>
              </a:rPr>
              <a:t>사용하여 </a:t>
            </a:r>
            <a:r>
              <a:rPr sz="800" spc="-50" dirty="0">
                <a:latin typeface="함초롬돋움"/>
                <a:cs typeface="함초롬돋움"/>
              </a:rPr>
              <a:t>장치를 </a:t>
            </a:r>
            <a:r>
              <a:rPr sz="800" spc="-30" dirty="0">
                <a:latin typeface="함초롬돋움"/>
                <a:cs typeface="함초롬돋움"/>
              </a:rPr>
              <a:t>작동하기 </a:t>
            </a:r>
            <a:r>
              <a:rPr sz="800" spc="-50" dirty="0">
                <a:latin typeface="함초롬돋움"/>
                <a:cs typeface="함초롬돋움"/>
              </a:rPr>
              <a:t>위해 </a:t>
            </a:r>
            <a:r>
              <a:rPr sz="800" spc="-10" dirty="0">
                <a:latin typeface="함초롬돋움"/>
                <a:cs typeface="함초롬돋움"/>
              </a:rPr>
              <a:t>장치 </a:t>
            </a:r>
            <a:r>
              <a:rPr sz="800" dirty="0">
                <a:latin typeface="함초롬돋움"/>
                <a:cs typeface="함초롬돋움"/>
              </a:rPr>
              <a:t>ID를 </a:t>
            </a:r>
            <a:r>
              <a:rPr sz="800" spc="-20" dirty="0">
                <a:latin typeface="함초롬돋움"/>
                <a:cs typeface="함초롬돋움"/>
              </a:rPr>
              <a:t>할당합니다.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67994" y="4858283"/>
            <a:ext cx="3960495" cy="3175"/>
            <a:chOff x="467994" y="4858283"/>
            <a:chExt cx="3960495" cy="3175"/>
          </a:xfrm>
        </p:grpSpPr>
        <p:sp>
          <p:nvSpPr>
            <p:cNvPr id="62" name="object 62"/>
            <p:cNvSpPr/>
            <p:nvPr/>
          </p:nvSpPr>
          <p:spPr>
            <a:xfrm>
              <a:off x="467994" y="485987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07984" y="485987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5688" y="3472193"/>
            <a:ext cx="353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업데이트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45678" y="3472193"/>
            <a:ext cx="243395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최신 </a:t>
            </a:r>
            <a:r>
              <a:rPr sz="800" spc="-25" dirty="0">
                <a:latin typeface="함초롬돋움"/>
                <a:cs typeface="함초롬돋움"/>
              </a:rPr>
              <a:t>버전의 </a:t>
            </a:r>
            <a:r>
              <a:rPr sz="800" spc="-35" dirty="0">
                <a:latin typeface="함초롬돋움"/>
                <a:cs typeface="함초롬돋움"/>
              </a:rPr>
              <a:t>펌웨어를 </a:t>
            </a:r>
            <a:r>
              <a:rPr sz="800" spc="-55" dirty="0">
                <a:latin typeface="함초롬돋움"/>
                <a:cs typeface="함초롬돋움"/>
              </a:rPr>
              <a:t>확인하거나 </a:t>
            </a:r>
            <a:r>
              <a:rPr sz="800" spc="-10" dirty="0">
                <a:latin typeface="함초롬돋움"/>
                <a:cs typeface="함초롬돋움"/>
              </a:rPr>
              <a:t>계측기의 </a:t>
            </a:r>
            <a:r>
              <a:rPr sz="800" spc="-55" dirty="0">
                <a:latin typeface="함초롬돋움"/>
                <a:cs typeface="함초롬돋움"/>
              </a:rPr>
              <a:t>펌웨어를 </a:t>
            </a:r>
            <a:r>
              <a:rPr sz="800" spc="-25" dirty="0">
                <a:latin typeface="함초롬돋움"/>
                <a:cs typeface="함초롬돋움"/>
              </a:rPr>
              <a:t>업데이트하려면 업데이트를 </a:t>
            </a:r>
            <a:r>
              <a:rPr sz="800" spc="-40" dirty="0">
                <a:latin typeface="함초롬돋움"/>
                <a:cs typeface="함초롬돋움"/>
              </a:rPr>
              <a:t>입력합니다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50" dirty="0">
                <a:latin typeface="함초롬돋움"/>
                <a:cs typeface="함초롬돋움"/>
              </a:rPr>
              <a:t>펌웨어 </a:t>
            </a:r>
            <a:r>
              <a:rPr sz="800" spc="-25" dirty="0">
                <a:latin typeface="함초롬돋움"/>
                <a:cs typeface="함초롬돋움"/>
              </a:rPr>
              <a:t>업데이트: </a:t>
            </a:r>
            <a:r>
              <a:rPr sz="800" spc="-30" dirty="0">
                <a:latin typeface="함초롬돋움"/>
                <a:cs typeface="함초롬돋움"/>
              </a:rPr>
              <a:t>'bod.hex' </a:t>
            </a:r>
            <a:r>
              <a:rPr sz="800" spc="-25" dirty="0">
                <a:latin typeface="함초롬돋움"/>
                <a:cs typeface="함초롬돋움"/>
              </a:rPr>
              <a:t>업데이트 </a:t>
            </a:r>
            <a:r>
              <a:rPr sz="800" spc="-20" dirty="0">
                <a:latin typeface="함초롬돋움"/>
                <a:cs typeface="함초롬돋움"/>
              </a:rPr>
              <a:t>파일을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30" dirty="0">
                <a:latin typeface="함초롬돋움"/>
                <a:cs typeface="함초롬돋움"/>
              </a:rPr>
              <a:t>드라이브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35" dirty="0">
                <a:latin typeface="함초롬돋움"/>
                <a:cs typeface="함초롬돋움"/>
              </a:rPr>
              <a:t>카드의 </a:t>
            </a:r>
            <a:r>
              <a:rPr sz="800" spc="-55" dirty="0">
                <a:latin typeface="함초롬돋움"/>
                <a:cs typeface="함초롬돋움"/>
              </a:rPr>
              <a:t>루트 </a:t>
            </a:r>
            <a:r>
              <a:rPr sz="800" spc="-10" dirty="0">
                <a:latin typeface="함초롬돋움"/>
                <a:cs typeface="함초롬돋움"/>
              </a:rPr>
              <a:t>디렉토리에 </a:t>
            </a:r>
            <a:r>
              <a:rPr sz="800" spc="-25" dirty="0">
                <a:latin typeface="함초롬돋움"/>
                <a:cs typeface="함초롬돋움"/>
              </a:rPr>
              <a:t>전송하고 </a:t>
            </a:r>
            <a:r>
              <a:rPr sz="800" spc="-30" dirty="0">
                <a:latin typeface="함초롬돋움"/>
                <a:cs typeface="함초롬돋움"/>
              </a:rPr>
              <a:t>저장 </a:t>
            </a:r>
            <a:r>
              <a:rPr sz="800" spc="-50" dirty="0">
                <a:latin typeface="함초롬돋움"/>
                <a:cs typeface="함초롬돋움"/>
              </a:rPr>
              <a:t>매체를 </a:t>
            </a:r>
            <a:r>
              <a:rPr sz="800" spc="-45" dirty="0">
                <a:latin typeface="함초롬돋움"/>
                <a:cs typeface="함초롬돋움"/>
              </a:rPr>
              <a:t>기기에 </a:t>
            </a:r>
            <a:r>
              <a:rPr sz="800" spc="-40" dirty="0">
                <a:latin typeface="함초롬돋움"/>
                <a:cs typeface="함초롬돋움"/>
              </a:rPr>
              <a:t>삽입합니다</a:t>
            </a:r>
            <a:r>
              <a:rPr sz="800" spc="-45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USB </a:t>
            </a:r>
            <a:r>
              <a:rPr sz="800" spc="-20" dirty="0">
                <a:latin typeface="함초롬돋움"/>
                <a:cs typeface="함초롬돋움"/>
              </a:rPr>
              <a:t>드라이브와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35" dirty="0">
                <a:latin typeface="함초롬돋움"/>
                <a:cs typeface="함초롬돋움"/>
              </a:rPr>
              <a:t>카드를 </a:t>
            </a:r>
            <a:r>
              <a:rPr sz="800" spc="-45" dirty="0">
                <a:latin typeface="함초롬돋움"/>
                <a:cs typeface="함초롬돋움"/>
              </a:rPr>
              <a:t>모두 </a:t>
            </a:r>
            <a:r>
              <a:rPr sz="800" spc="-35" dirty="0">
                <a:latin typeface="함초롬돋움"/>
                <a:cs typeface="함초롬돋움"/>
              </a:rPr>
              <a:t>삽입한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SD </a:t>
            </a:r>
            <a:r>
              <a:rPr sz="800" spc="-35" dirty="0">
                <a:latin typeface="함초롬돋움"/>
                <a:cs typeface="함초롬돋움"/>
              </a:rPr>
              <a:t>카드에 </a:t>
            </a:r>
            <a:r>
              <a:rPr sz="800" spc="-30" dirty="0">
                <a:latin typeface="함초롬돋움"/>
                <a:cs typeface="함초롬돋움"/>
              </a:rPr>
              <a:t>있는 </a:t>
            </a:r>
            <a:r>
              <a:rPr sz="800" spc="-35" dirty="0">
                <a:latin typeface="함초롬돋움"/>
                <a:cs typeface="함초롬돋움"/>
              </a:rPr>
              <a:t>파일이 </a:t>
            </a:r>
            <a:r>
              <a:rPr sz="800" spc="-20" dirty="0">
                <a:latin typeface="함초롬돋움"/>
                <a:cs typeface="함초롬돋움"/>
              </a:rPr>
              <a:t>사용됩니다. </a:t>
            </a:r>
            <a:r>
              <a:rPr sz="800" spc="-35" dirty="0">
                <a:latin typeface="함초롬돋움"/>
                <a:cs typeface="함초롬돋움"/>
              </a:rPr>
              <a:t>소프트웨어 </a:t>
            </a:r>
            <a:r>
              <a:rPr sz="800" spc="-20" dirty="0">
                <a:latin typeface="함초롬돋움"/>
                <a:cs typeface="함초롬돋움"/>
              </a:rPr>
              <a:t>업데이트는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5" dirty="0">
                <a:latin typeface="함초롬돋움"/>
                <a:cs typeface="함초롬돋움"/>
              </a:rPr>
              <a:t>작동 </a:t>
            </a:r>
            <a:r>
              <a:rPr sz="800" spc="-25" dirty="0">
                <a:latin typeface="함초롬돋움"/>
                <a:cs typeface="함초롬돋움"/>
              </a:rPr>
              <a:t>시에만 가능합니다. </a:t>
            </a: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50" dirty="0">
                <a:latin typeface="함초롬돋움"/>
                <a:cs typeface="함초롬돋움"/>
              </a:rPr>
              <a:t>F2를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20" dirty="0">
                <a:latin typeface="함초롬돋움"/>
                <a:cs typeface="함초롬돋움"/>
              </a:rPr>
              <a:t>업데이트를 </a:t>
            </a:r>
            <a:r>
              <a:rPr sz="800" spc="-50" dirty="0">
                <a:latin typeface="함초롬돋움"/>
                <a:cs typeface="함초롬돋움"/>
              </a:rPr>
              <a:t>시작합니다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완료되면 </a:t>
            </a:r>
            <a:r>
              <a:rPr sz="800" spc="-50" dirty="0">
                <a:latin typeface="함초롬돋움"/>
                <a:cs typeface="함초롬돋움"/>
              </a:rPr>
              <a:t>계측기가 </a:t>
            </a:r>
            <a:r>
              <a:rPr sz="800" spc="-10" dirty="0">
                <a:latin typeface="함초롬돋움"/>
                <a:cs typeface="함초롬돋움"/>
              </a:rPr>
              <a:t>다시 시작됩니다.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ts val="935"/>
              </a:lnSpc>
            </a:pPr>
            <a:r>
              <a:rPr sz="800" spc="-50" dirty="0">
                <a:latin typeface="함초롬돋움"/>
                <a:cs typeface="함초롬돋움"/>
              </a:rPr>
              <a:t>펌웨어 </a:t>
            </a:r>
            <a:r>
              <a:rPr sz="800" spc="-30" dirty="0">
                <a:latin typeface="함초롬돋움"/>
                <a:cs typeface="함초롬돋움"/>
              </a:rPr>
              <a:t>업데이트는 </a:t>
            </a:r>
            <a:r>
              <a:rPr sz="800" spc="-10" dirty="0">
                <a:latin typeface="함초롬돋움"/>
                <a:cs typeface="함초롬돋움"/>
              </a:rPr>
              <a:t>웹사이트에서 </a:t>
            </a:r>
            <a:r>
              <a:rPr sz="800" spc="-35" dirty="0">
                <a:latin typeface="함초롬돋움"/>
                <a:cs typeface="함초롬돋움"/>
              </a:rPr>
              <a:t>확인할 </a:t>
            </a:r>
            <a:r>
              <a:rPr sz="800" spc="-10" dirty="0">
                <a:latin typeface="함초롬돋움"/>
                <a:cs typeface="함초롬돋움"/>
              </a:rPr>
              <a:t>수 있습니다</a:t>
            </a:r>
            <a:r>
              <a:rPr sz="800" spc="-5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ts val="994"/>
              </a:lnSpc>
            </a:pPr>
            <a:r>
              <a:rPr sz="800" spc="-10" dirty="0">
                <a:latin typeface="함초롬돋움"/>
                <a:cs typeface="함초롬돋움"/>
                <a:hlinkClick r:id="rId5"/>
              </a:rPr>
              <a:t>www.lovibond.com.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67994" y="5875287"/>
            <a:ext cx="3960495" cy="3175"/>
            <a:chOff x="467994" y="5875287"/>
            <a:chExt cx="3960495" cy="3175"/>
          </a:xfrm>
        </p:grpSpPr>
        <p:sp>
          <p:nvSpPr>
            <p:cNvPr id="67" name="object 67"/>
            <p:cNvSpPr/>
            <p:nvPr/>
          </p:nvSpPr>
          <p:spPr>
            <a:xfrm>
              <a:off x="467994" y="5876874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7986" y="5876874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693604" y="5142833"/>
            <a:ext cx="70485" cy="412750"/>
          </a:xfrm>
          <a:custGeom>
            <a:avLst/>
            <a:gdLst/>
            <a:ahLst/>
            <a:cxnLst/>
            <a:rect l="l" t="t" r="r" b="b"/>
            <a:pathLst>
              <a:path w="70484" h="412750">
                <a:moveTo>
                  <a:pt x="54292" y="288736"/>
                </a:moveTo>
                <a:lnTo>
                  <a:pt x="14770" y="288736"/>
                </a:lnTo>
                <a:lnTo>
                  <a:pt x="6169" y="0"/>
                </a:lnTo>
                <a:lnTo>
                  <a:pt x="61695" y="0"/>
                </a:lnTo>
                <a:lnTo>
                  <a:pt x="54292" y="288736"/>
                </a:lnTo>
                <a:close/>
              </a:path>
              <a:path w="70484" h="412750">
                <a:moveTo>
                  <a:pt x="14806" y="289970"/>
                </a:moveTo>
                <a:lnTo>
                  <a:pt x="14770" y="288736"/>
                </a:lnTo>
                <a:lnTo>
                  <a:pt x="14806" y="289970"/>
                </a:lnTo>
                <a:close/>
              </a:path>
              <a:path w="70484" h="412750">
                <a:moveTo>
                  <a:pt x="34549" y="412127"/>
                </a:moveTo>
                <a:lnTo>
                  <a:pt x="2159" y="388991"/>
                </a:lnTo>
                <a:lnTo>
                  <a:pt x="0" y="375110"/>
                </a:lnTo>
                <a:lnTo>
                  <a:pt x="694" y="367032"/>
                </a:lnTo>
                <a:lnTo>
                  <a:pt x="27936" y="337360"/>
                </a:lnTo>
                <a:lnTo>
                  <a:pt x="35783" y="336858"/>
                </a:lnTo>
                <a:lnTo>
                  <a:pt x="43649" y="337533"/>
                </a:lnTo>
                <a:lnTo>
                  <a:pt x="69851" y="365817"/>
                </a:lnTo>
                <a:lnTo>
                  <a:pt x="70333" y="373876"/>
                </a:lnTo>
                <a:lnTo>
                  <a:pt x="69851" y="381222"/>
                </a:lnTo>
                <a:lnTo>
                  <a:pt x="41741" y="410720"/>
                </a:lnTo>
                <a:lnTo>
                  <a:pt x="34549" y="412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55294" y="5098796"/>
            <a:ext cx="3921760" cy="137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주목!</a:t>
            </a:r>
            <a:endParaRPr sz="800">
              <a:latin typeface="함초롬돋움"/>
              <a:cs typeface="함초롬돋움"/>
            </a:endParaRPr>
          </a:p>
          <a:p>
            <a:pPr marL="602615" marR="5080">
              <a:lnSpc>
                <a:spcPct val="100000"/>
              </a:lnSpc>
            </a:pPr>
            <a:r>
              <a:rPr sz="800" spc="-35" dirty="0">
                <a:latin typeface="함초롬돋움"/>
                <a:cs typeface="함초롬돋움"/>
              </a:rPr>
              <a:t>저장된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55" dirty="0">
                <a:latin typeface="함초롬돋움"/>
                <a:cs typeface="함초롬돋움"/>
              </a:rPr>
              <a:t>결과의 </a:t>
            </a:r>
            <a:r>
              <a:rPr sz="800" spc="-20" dirty="0">
                <a:latin typeface="함초롬돋움"/>
                <a:cs typeface="함초롬돋움"/>
              </a:rPr>
              <a:t>손실을 </a:t>
            </a:r>
            <a:r>
              <a:rPr sz="800" spc="-30" dirty="0">
                <a:latin typeface="함초롬돋움"/>
                <a:cs typeface="함초롬돋움"/>
              </a:rPr>
              <a:t>방지하려면 </a:t>
            </a:r>
            <a:r>
              <a:rPr sz="800" spc="-20" dirty="0">
                <a:latin typeface="함초롬돋움"/>
                <a:cs typeface="함초롬돋움"/>
              </a:rPr>
              <a:t>업데이트를 </a:t>
            </a:r>
            <a:r>
              <a:rPr sz="800" spc="-10" dirty="0">
                <a:latin typeface="함초롬돋움"/>
                <a:cs typeface="함초롬돋움"/>
              </a:rPr>
              <a:t>수행하기 전에 </a:t>
            </a:r>
            <a:r>
              <a:rPr sz="800" spc="-55" dirty="0">
                <a:latin typeface="함초롬돋움"/>
                <a:cs typeface="함초롬돋움"/>
              </a:rPr>
              <a:t>저장하거나 인쇄하세요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업데이트 </a:t>
            </a:r>
            <a:r>
              <a:rPr sz="800" spc="-20" dirty="0">
                <a:latin typeface="함초롬돋움"/>
                <a:cs typeface="함초롬돋움"/>
              </a:rPr>
              <a:t>절차가 </a:t>
            </a:r>
            <a:r>
              <a:rPr sz="800" spc="-45" dirty="0">
                <a:latin typeface="함초롬돋움"/>
                <a:cs typeface="함초롬돋움"/>
              </a:rPr>
              <a:t>중단되면</a:t>
            </a:r>
            <a:r>
              <a:rPr sz="800" spc="-20" dirty="0">
                <a:latin typeface="함초롬돋움"/>
                <a:cs typeface="함초롬돋움"/>
              </a:rPr>
              <a:t>(예: </a:t>
            </a:r>
            <a:r>
              <a:rPr sz="800" spc="-30" dirty="0">
                <a:latin typeface="함초롬돋움"/>
                <a:cs typeface="함초롬돋움"/>
              </a:rPr>
              <a:t>연결 </a:t>
            </a:r>
            <a:r>
              <a:rPr sz="800" spc="-50" dirty="0">
                <a:latin typeface="함초롬돋움"/>
                <a:cs typeface="함초롬돋움"/>
              </a:rPr>
              <a:t>중단</a:t>
            </a:r>
            <a:r>
              <a:rPr sz="800" spc="-30" dirty="0">
                <a:latin typeface="함초롬돋움"/>
                <a:cs typeface="함초롬돋움"/>
              </a:rPr>
              <a:t>, </a:t>
            </a:r>
            <a:r>
              <a:rPr sz="800" spc="-20" dirty="0">
                <a:latin typeface="함초롬돋움"/>
                <a:cs typeface="함초롬돋움"/>
              </a:rPr>
              <a:t>LoBat. 등) </a:t>
            </a:r>
            <a:r>
              <a:rPr sz="800" spc="-50" dirty="0">
                <a:latin typeface="함초롬돋움"/>
                <a:cs typeface="함초롬돋움"/>
              </a:rPr>
              <a:t>기기가 </a:t>
            </a:r>
            <a:r>
              <a:rPr sz="800" spc="-20" dirty="0">
                <a:latin typeface="함초롬돋움"/>
                <a:cs typeface="함초롬돋움"/>
              </a:rPr>
              <a:t>작동할 수 없습니다</a:t>
            </a:r>
            <a:r>
              <a:rPr sz="800" spc="-10" dirty="0">
                <a:latin typeface="함초롬돋움"/>
                <a:cs typeface="함초롬돋움"/>
              </a:rPr>
              <a:t>(디스플레이가 표시되지 </a:t>
            </a:r>
            <a:r>
              <a:rPr sz="800" dirty="0">
                <a:latin typeface="함초롬돋움"/>
                <a:cs typeface="함초롬돋움"/>
              </a:rPr>
              <a:t>않음). </a:t>
            </a:r>
            <a:r>
              <a:rPr sz="800" spc="-20" dirty="0">
                <a:latin typeface="함초롬돋움"/>
                <a:cs typeface="함초롬돋움"/>
              </a:rPr>
              <a:t>데이터 </a:t>
            </a:r>
            <a:r>
              <a:rPr sz="800" spc="-10" dirty="0">
                <a:latin typeface="함초롬돋움"/>
                <a:cs typeface="함초롬돋움"/>
              </a:rPr>
              <a:t>전송을 </a:t>
            </a:r>
            <a:r>
              <a:rPr sz="800" spc="-30" dirty="0">
                <a:latin typeface="함초롬돋움"/>
                <a:cs typeface="함초롬돋움"/>
              </a:rPr>
              <a:t>완료한 </a:t>
            </a:r>
            <a:r>
              <a:rPr sz="800" spc="-45" dirty="0">
                <a:latin typeface="함초롬돋움"/>
                <a:cs typeface="함초롬돋움"/>
              </a:rPr>
              <a:t>후에만 </a:t>
            </a:r>
            <a:r>
              <a:rPr sz="800" spc="-50" dirty="0">
                <a:latin typeface="함초롬돋움"/>
                <a:cs typeface="함초롬돋움"/>
              </a:rPr>
              <a:t>계측기가 </a:t>
            </a:r>
            <a:r>
              <a:rPr sz="800" spc="-25" dirty="0">
                <a:latin typeface="함초롬돋움"/>
                <a:cs typeface="함초롬돋움"/>
              </a:rPr>
              <a:t>다시 </a:t>
            </a:r>
            <a:r>
              <a:rPr sz="800" spc="-60" dirty="0">
                <a:latin typeface="함초롬돋움"/>
                <a:cs typeface="함초롬돋움"/>
              </a:rPr>
              <a:t>작동합니다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함초롬돋움"/>
                <a:cs typeface="함초롬돋움"/>
              </a:rPr>
              <a:t>4.6 고급 </a:t>
            </a:r>
            <a:r>
              <a:rPr sz="1000" b="1" spc="-10" dirty="0">
                <a:latin typeface="함초롬돋움"/>
                <a:cs typeface="함초롬돋움"/>
              </a:rPr>
              <a:t>작업</a:t>
            </a:r>
            <a:endParaRPr sz="10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800" b="1" spc="-10" dirty="0">
                <a:latin typeface="함초롬돋움"/>
                <a:cs typeface="함초롬돋움"/>
              </a:rPr>
              <a:t>이름 머리글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34547" y="1227688"/>
            <a:ext cx="1399540" cy="83820"/>
            <a:chOff x="934547" y="1227688"/>
            <a:chExt cx="1399540" cy="83820"/>
          </a:xfrm>
        </p:grpSpPr>
        <p:sp>
          <p:nvSpPr>
            <p:cNvPr id="19" name="object 19"/>
            <p:cNvSpPr/>
            <p:nvPr/>
          </p:nvSpPr>
          <p:spPr>
            <a:xfrm>
              <a:off x="934547" y="1230773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5791" y="1243112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202"/>
                  </a:lnTo>
                  <a:lnTo>
                    <a:pt x="111359" y="55526"/>
                  </a:lnTo>
                  <a:lnTo>
                    <a:pt x="105614" y="59999"/>
                  </a:lnTo>
                  <a:lnTo>
                    <a:pt x="98712" y="6169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5791" y="1243112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30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202"/>
                  </a:lnTo>
                  <a:lnTo>
                    <a:pt x="111359" y="55526"/>
                  </a:lnTo>
                  <a:lnTo>
                    <a:pt x="105614" y="59999"/>
                  </a:lnTo>
                  <a:lnTo>
                    <a:pt x="98712" y="61695"/>
                  </a:lnTo>
                  <a:close/>
                </a:path>
              </a:pathLst>
            </a:custGeom>
            <a:ln w="9334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0587" y="1238445"/>
              <a:ext cx="127789" cy="7103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43988" y="1240645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7864" y="66631"/>
                  </a:moveTo>
                  <a:lnTo>
                    <a:pt x="64162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43988" y="1240645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4162" y="66631"/>
                  </a:moveTo>
                  <a:lnTo>
                    <a:pt x="7403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59227"/>
                  </a:lnTo>
                  <a:lnTo>
                    <a:pt x="0" y="7403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7403" y="0"/>
                  </a:lnTo>
                  <a:lnTo>
                    <a:pt x="60461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7403"/>
                  </a:lnTo>
                  <a:lnTo>
                    <a:pt x="67864" y="59227"/>
                  </a:lnTo>
                  <a:lnTo>
                    <a:pt x="67864" y="66631"/>
                  </a:lnTo>
                  <a:lnTo>
                    <a:pt x="64162" y="66631"/>
                  </a:lnTo>
                  <a:close/>
                </a:path>
              </a:pathLst>
            </a:custGeom>
            <a:ln w="760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3803" y="1277662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0" y="0"/>
                  </a:moveTo>
                  <a:lnTo>
                    <a:pt x="9468" y="0"/>
                  </a:lnTo>
                  <a:lnTo>
                    <a:pt x="9468" y="17274"/>
                  </a:lnTo>
                  <a:lnTo>
                    <a:pt x="0" y="1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74835" y="124804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59">
                  <a:moveTo>
                    <a:pt x="0" y="0"/>
                  </a:moveTo>
                  <a:lnTo>
                    <a:pt x="0" y="9871"/>
                  </a:lnTo>
                </a:path>
                <a:path w="7619" h="10159">
                  <a:moveTo>
                    <a:pt x="7403" y="0"/>
                  </a:moveTo>
                  <a:lnTo>
                    <a:pt x="7403" y="9871"/>
                  </a:lnTo>
                </a:path>
              </a:pathLst>
            </a:custGeom>
            <a:ln w="317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8564" y="125791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0" y="0"/>
                  </a:moveTo>
                  <a:lnTo>
                    <a:pt x="19946" y="0"/>
                  </a:lnTo>
                  <a:lnTo>
                    <a:pt x="19946" y="19742"/>
                  </a:lnTo>
                  <a:lnTo>
                    <a:pt x="0" y="1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5128" y="549520"/>
            <a:ext cx="28257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-10" dirty="0">
                <a:solidFill>
                  <a:srgbClr val="020304"/>
                </a:solidFill>
                <a:latin typeface="함초롬돋움"/>
                <a:cs typeface="함초롬돋움"/>
              </a:rPr>
              <a:t>옵션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4143" y="540717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1847" y="586670"/>
            <a:ext cx="14192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4275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8016" y="1237099"/>
            <a:ext cx="79057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990" algn="l"/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	뒤로 </a:t>
            </a:r>
            <a:r>
              <a:rPr sz="350" dirty="0">
                <a:solidFill>
                  <a:srgbClr val="1D1F1C"/>
                </a:solidFill>
                <a:latin typeface="함초롬돋움"/>
                <a:cs typeface="함초롬돋움"/>
              </a:rPr>
              <a:t>SD 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1695" y="1236748"/>
            <a:ext cx="445134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15" algn="l"/>
                <a:tab pos="431800" algn="l"/>
              </a:tabLst>
            </a:pPr>
            <a:r>
              <a:rPr sz="350" dirty="0">
                <a:solidFill>
                  <a:srgbClr val="FFFFFF"/>
                </a:solidFill>
                <a:latin typeface="함초롬돋움"/>
                <a:cs typeface="함초롬돋움"/>
              </a:rPr>
              <a:t>	저장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2523" y="754990"/>
            <a:ext cx="227329" cy="3644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프로브 </a:t>
            </a:r>
            <a:r>
              <a:rPr sz="450" spc="-50" dirty="0">
                <a:solidFill>
                  <a:srgbClr val="1D1F1C"/>
                </a:solidFill>
                <a:latin typeface="함초롬돋움"/>
                <a:cs typeface="함초롬돋움"/>
              </a:rPr>
              <a:t>B</a:t>
            </a:r>
            <a:endParaRPr sz="450">
              <a:latin typeface="함초롬돋움"/>
              <a:cs typeface="함초롬돋움"/>
            </a:endParaRPr>
          </a:p>
          <a:p>
            <a:pPr marL="12700" marR="5080" indent="-635">
              <a:lnSpc>
                <a:spcPts val="1070"/>
              </a:lnSpc>
              <a:spcBef>
                <a:spcPts val="70"/>
              </a:spcBef>
            </a:pP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프로브 </a:t>
            </a:r>
            <a:r>
              <a:rPr sz="450" spc="-60" dirty="0">
                <a:solidFill>
                  <a:srgbClr val="1D1F1C"/>
                </a:solidFill>
                <a:latin typeface="함초롬돋움"/>
                <a:cs typeface="함초롬돋움"/>
              </a:rPr>
              <a:t>C </a:t>
            </a:r>
            <a:r>
              <a:rPr sz="450" spc="-10" dirty="0">
                <a:solidFill>
                  <a:srgbClr val="1D1F1C"/>
                </a:solidFill>
                <a:latin typeface="함초롬돋움"/>
                <a:cs typeface="함초롬돋움"/>
              </a:rPr>
              <a:t>프로브 </a:t>
            </a:r>
            <a:r>
              <a:rPr sz="450" spc="-60" dirty="0">
                <a:solidFill>
                  <a:srgbClr val="1D1F1C"/>
                </a:solidFill>
                <a:latin typeface="함초롬돋움"/>
                <a:cs typeface="함초롬돋움"/>
              </a:rPr>
              <a:t>D</a:t>
            </a:r>
            <a:endParaRPr sz="450">
              <a:latin typeface="함초롬돋움"/>
              <a:cs typeface="함초롬돋움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192" y="734225"/>
            <a:ext cx="27686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solidFill>
                  <a:srgbClr val="020304"/>
                </a:solidFill>
                <a:latin typeface="함초롬돋움"/>
                <a:cs typeface="함초롬돋움"/>
              </a:rPr>
              <a:t>프로브</a:t>
            </a:r>
            <a:endParaRPr sz="550">
              <a:latin typeface="함초롬돋움"/>
              <a:cs typeface="함초롬돋움"/>
            </a:endParaRPr>
          </a:p>
        </p:txBody>
      </p:sp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0466" y="702676"/>
            <a:ext cx="386174" cy="47131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529070" y="759395"/>
            <a:ext cx="215265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1610" algn="l"/>
              </a:tabLst>
            </a:pPr>
            <a:r>
              <a:rPr sz="250" spc="-50" dirty="0">
                <a:solidFill>
                  <a:srgbClr val="1D1F1C"/>
                </a:solidFill>
                <a:latin typeface="함초롬돋움"/>
                <a:cs typeface="함초롬돋움"/>
              </a:rPr>
              <a:t>5 6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1130" y="904271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040506"/>
                </a:solidFill>
                <a:latin typeface="함초롬돋움"/>
                <a:cs typeface="함초롬돋움"/>
              </a:rPr>
              <a:t>3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9058" y="1048257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1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99659" y="899993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4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06794" y="1047775"/>
            <a:ext cx="45720" cy="68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" spc="15" dirty="0">
                <a:solidFill>
                  <a:srgbClr val="1D1F1C"/>
                </a:solidFill>
                <a:latin typeface="함초롬돋움"/>
                <a:cs typeface="함초롬돋움"/>
              </a:rPr>
              <a:t>2</a:t>
            </a:r>
            <a:endParaRPr sz="250">
              <a:latin typeface="함초롬돋움"/>
              <a:cs typeface="함초롬돋움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87294" y="513016"/>
            <a:ext cx="2176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'옵션'에서 '</a:t>
            </a:r>
            <a:r>
              <a:rPr sz="800" spc="-25" dirty="0">
                <a:latin typeface="함초롬돋움"/>
                <a:cs typeface="함초롬돋움"/>
              </a:rPr>
              <a:t>이름 </a:t>
            </a:r>
            <a:r>
              <a:rPr sz="800" spc="-20" dirty="0">
                <a:latin typeface="함초롬돋움"/>
                <a:cs typeface="함초롬돋움"/>
              </a:rPr>
              <a:t>헤드' </a:t>
            </a:r>
            <a:r>
              <a:rPr sz="800" spc="-35" dirty="0">
                <a:latin typeface="함초롬돋움"/>
                <a:cs typeface="함초롬돋움"/>
              </a:rPr>
              <a:t>설정을 </a:t>
            </a:r>
            <a:r>
              <a:rPr sz="800" spc="-40" dirty="0">
                <a:latin typeface="함초롬돋움"/>
                <a:cs typeface="함초롬돋움"/>
              </a:rPr>
              <a:t>입력하여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헤드에 </a:t>
            </a:r>
            <a:r>
              <a:rPr sz="800" spc="-25" dirty="0">
                <a:latin typeface="함초롬돋움"/>
                <a:cs typeface="함초롬돋움"/>
              </a:rPr>
              <a:t>이름을 지정합니다. </a:t>
            </a:r>
            <a:r>
              <a:rPr sz="800" spc="-10" dirty="0">
                <a:latin typeface="함초롬돋움"/>
                <a:cs typeface="함초롬돋움"/>
              </a:rPr>
              <a:t>6개의 병 </a:t>
            </a:r>
            <a:r>
              <a:rPr sz="800" spc="-40" dirty="0">
                <a:latin typeface="함초롬돋움"/>
                <a:cs typeface="함초롬돋움"/>
              </a:rPr>
              <a:t>위치가 </a:t>
            </a:r>
            <a:r>
              <a:rPr sz="800" spc="-20" dirty="0">
                <a:latin typeface="함초롬돋움"/>
                <a:cs typeface="함초롬돋움"/>
              </a:rPr>
              <a:t>모두 </a:t>
            </a:r>
            <a:r>
              <a:rPr sz="800" spc="-25" dirty="0">
                <a:latin typeface="함초롬돋움"/>
                <a:cs typeface="함초롬돋움"/>
              </a:rPr>
              <a:t>화면 </a:t>
            </a:r>
            <a:r>
              <a:rPr sz="800" spc="-45" dirty="0">
                <a:latin typeface="함초롬돋움"/>
                <a:cs typeface="함초롬돋움"/>
              </a:rPr>
              <a:t>중앙에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2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다음을 선택할 </a:t>
            </a:r>
            <a:r>
              <a:rPr sz="800" spc="-50" dirty="0">
                <a:latin typeface="함초롬돋움"/>
                <a:cs typeface="함초롬돋움"/>
              </a:rPr>
              <a:t>수</a:t>
            </a:r>
            <a:r>
              <a:rPr sz="800" spc="-10" dirty="0">
                <a:latin typeface="함초롬돋움"/>
                <a:cs typeface="함초롬돋움"/>
              </a:rPr>
              <a:t> 있습니다.</a:t>
            </a:r>
            <a:endParaRPr sz="800">
              <a:latin typeface="함초롬돋움"/>
              <a:cs typeface="함초롬돋움"/>
            </a:endParaRPr>
          </a:p>
          <a:p>
            <a:pPr marL="12700" marR="17145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병 </a:t>
            </a:r>
            <a:r>
              <a:rPr sz="800" spc="-30" dirty="0">
                <a:latin typeface="함초롬돋움"/>
                <a:cs typeface="함초롬돋움"/>
              </a:rPr>
              <a:t>위치. 선택한 병은 </a:t>
            </a:r>
            <a:r>
              <a:rPr sz="800" spc="-1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45" dirty="0">
                <a:latin typeface="함초롬돋움"/>
                <a:cs typeface="함초롬돋움"/>
              </a:rPr>
              <a:t>상단의 </a:t>
            </a:r>
            <a:r>
              <a:rPr sz="800" spc="-40" dirty="0">
                <a:latin typeface="함초롬돋움"/>
                <a:cs typeface="함초롬돋움"/>
              </a:rPr>
              <a:t>빨간색 </a:t>
            </a:r>
            <a:r>
              <a:rPr sz="800" dirty="0">
                <a:latin typeface="함초롬돋움"/>
                <a:cs typeface="함초롬돋움"/>
              </a:rPr>
              <a:t>LED로 </a:t>
            </a:r>
            <a:r>
              <a:rPr sz="800" spc="-40" dirty="0">
                <a:latin typeface="함초롬돋움"/>
                <a:cs typeface="함초롬돋움"/>
              </a:rPr>
              <a:t>추적할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45" dirty="0">
                <a:latin typeface="함초롬돋움"/>
                <a:cs typeface="함초롬돋움"/>
              </a:rPr>
              <a:t>숫자 </a:t>
            </a:r>
            <a:r>
              <a:rPr sz="800" dirty="0">
                <a:latin typeface="함초롬돋움"/>
                <a:cs typeface="함초롬돋움"/>
              </a:rPr>
              <a:t>키, </a:t>
            </a:r>
            <a:r>
              <a:rPr sz="800" spc="-20" dirty="0">
                <a:latin typeface="함초롬돋움"/>
                <a:cs typeface="함초롬돋움"/>
              </a:rPr>
              <a:t>백스페이스 </a:t>
            </a:r>
            <a:r>
              <a:rPr sz="800" spc="-25" dirty="0">
                <a:latin typeface="함초롬돋움"/>
                <a:cs typeface="함초롬돋움"/>
              </a:rPr>
              <a:t>키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40" dirty="0">
                <a:latin typeface="함초롬돋움"/>
                <a:cs typeface="함초롬돋움"/>
              </a:rPr>
              <a:t>왼쪽</a:t>
            </a:r>
            <a:r>
              <a:rPr sz="800" spc="-305" dirty="0">
                <a:latin typeface="함초롬돋움"/>
                <a:cs typeface="함초롬돋움"/>
              </a:rPr>
              <a:t> ◀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50" dirty="0">
                <a:latin typeface="함초롬돋움"/>
                <a:cs typeface="함초롬돋움"/>
              </a:rPr>
              <a:t>오른쪽</a:t>
            </a:r>
            <a:r>
              <a:rPr sz="800" spc="-305" dirty="0">
                <a:latin typeface="함초롬돋움"/>
                <a:cs typeface="함초롬돋움"/>
              </a:rPr>
              <a:t> ► </a:t>
            </a:r>
            <a:r>
              <a:rPr sz="800" spc="-50" dirty="0">
                <a:latin typeface="함초롬돋움"/>
                <a:cs typeface="함초롬돋움"/>
              </a:rPr>
              <a:t>화살표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사용하여 </a:t>
            </a:r>
            <a:r>
              <a:rPr sz="800" spc="-20" dirty="0">
                <a:latin typeface="함초롬돋움"/>
                <a:cs typeface="함초롬돋움"/>
              </a:rPr>
              <a:t>선택한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헤드의 </a:t>
            </a:r>
            <a:r>
              <a:rPr sz="800" spc="-35" dirty="0">
                <a:latin typeface="함초롬돋움"/>
                <a:cs typeface="함초롬돋움"/>
              </a:rPr>
              <a:t>이름을 </a:t>
            </a:r>
            <a:r>
              <a:rPr sz="800" spc="-50" dirty="0">
                <a:latin typeface="함초롬돋움"/>
                <a:cs typeface="함초롬돋움"/>
              </a:rPr>
              <a:t>입력합니다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99998" y="2061083"/>
            <a:ext cx="3960495" cy="3175"/>
            <a:chOff x="899998" y="2061083"/>
            <a:chExt cx="3960495" cy="3175"/>
          </a:xfrm>
        </p:grpSpPr>
        <p:sp>
          <p:nvSpPr>
            <p:cNvPr id="43" name="object 43"/>
            <p:cNvSpPr/>
            <p:nvPr/>
          </p:nvSpPr>
          <p:spPr>
            <a:xfrm>
              <a:off x="899998" y="2062670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1799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99994" y="206267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9998" y="2062670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0" y="0"/>
                  </a:moveTo>
                  <a:lnTo>
                    <a:pt x="1799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99994" y="206267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37691" y="1894192"/>
            <a:ext cx="770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원격 </a:t>
            </a:r>
            <a:r>
              <a:rPr sz="800" b="1" spc="-10" dirty="0">
                <a:latin typeface="함초롬돋움"/>
                <a:cs typeface="함초롬돋움"/>
              </a:rPr>
              <a:t>제어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99998" y="4536325"/>
            <a:ext cx="3960495" cy="3175"/>
            <a:chOff x="899998" y="4536325"/>
            <a:chExt cx="3960495" cy="3175"/>
          </a:xfrm>
        </p:grpSpPr>
        <p:sp>
          <p:nvSpPr>
            <p:cNvPr id="49" name="object 49"/>
            <p:cNvSpPr/>
            <p:nvPr/>
          </p:nvSpPr>
          <p:spPr>
            <a:xfrm>
              <a:off x="899998" y="4537913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1799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99994" y="453791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9998" y="4537913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0" y="0"/>
                  </a:moveTo>
                  <a:lnTo>
                    <a:pt x="1799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99994" y="453791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214494" y="2118594"/>
            <a:ext cx="494030" cy="1038860"/>
            <a:chOff x="1214494" y="2118594"/>
            <a:chExt cx="494030" cy="1038860"/>
          </a:xfrm>
        </p:grpSpPr>
        <p:sp>
          <p:nvSpPr>
            <p:cNvPr id="54" name="object 54"/>
            <p:cNvSpPr/>
            <p:nvPr/>
          </p:nvSpPr>
          <p:spPr>
            <a:xfrm>
              <a:off x="1220614" y="2124715"/>
              <a:ext cx="481330" cy="1026794"/>
            </a:xfrm>
            <a:custGeom>
              <a:avLst/>
              <a:gdLst/>
              <a:ahLst/>
              <a:cxnLst/>
              <a:rect l="l" t="t" r="r" b="b"/>
              <a:pathLst>
                <a:path w="481330" h="1026794">
                  <a:moveTo>
                    <a:pt x="409653" y="1025367"/>
                  </a:moveTo>
                  <a:lnTo>
                    <a:pt x="71565" y="1026601"/>
                  </a:lnTo>
                  <a:lnTo>
                    <a:pt x="20976" y="1005625"/>
                  </a:lnTo>
                  <a:lnTo>
                    <a:pt x="0" y="955035"/>
                  </a:lnTo>
                  <a:lnTo>
                    <a:pt x="0" y="72799"/>
                  </a:lnTo>
                  <a:lnTo>
                    <a:pt x="20976" y="22210"/>
                  </a:lnTo>
                  <a:lnTo>
                    <a:pt x="71565" y="1233"/>
                  </a:lnTo>
                  <a:lnTo>
                    <a:pt x="409653" y="0"/>
                  </a:lnTo>
                  <a:lnTo>
                    <a:pt x="437493" y="5629"/>
                  </a:lnTo>
                  <a:lnTo>
                    <a:pt x="460243" y="20976"/>
                  </a:lnTo>
                  <a:lnTo>
                    <a:pt x="475589" y="43726"/>
                  </a:lnTo>
                  <a:lnTo>
                    <a:pt x="481219" y="71565"/>
                  </a:lnTo>
                  <a:lnTo>
                    <a:pt x="481219" y="955035"/>
                  </a:lnTo>
                  <a:lnTo>
                    <a:pt x="475589" y="982161"/>
                  </a:lnTo>
                  <a:lnTo>
                    <a:pt x="460243" y="1004545"/>
                  </a:lnTo>
                  <a:lnTo>
                    <a:pt x="437493" y="1019756"/>
                  </a:lnTo>
                  <a:lnTo>
                    <a:pt x="409653" y="1025367"/>
                  </a:lnTo>
                  <a:close/>
                </a:path>
              </a:pathLst>
            </a:custGeom>
            <a:ln w="12241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2309" y="2206152"/>
              <a:ext cx="86372" cy="8637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5000" y="2206152"/>
              <a:ext cx="86372" cy="8637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5000" y="2329542"/>
              <a:ext cx="86372" cy="863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2309" y="2329542"/>
              <a:ext cx="86372" cy="8637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9272" y="2329542"/>
              <a:ext cx="86372" cy="8637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16913" y="3051371"/>
              <a:ext cx="102870" cy="102870"/>
            </a:xfrm>
            <a:custGeom>
              <a:avLst/>
              <a:gdLst/>
              <a:ahLst/>
              <a:cxnLst/>
              <a:rect l="l" t="t" r="r" b="b"/>
              <a:pathLst>
                <a:path w="102869" h="102869">
                  <a:moveTo>
                    <a:pt x="95009" y="102413"/>
                  </a:moveTo>
                  <a:lnTo>
                    <a:pt x="49355" y="96243"/>
                  </a:lnTo>
                  <a:lnTo>
                    <a:pt x="14131" y="71951"/>
                  </a:lnTo>
                  <a:lnTo>
                    <a:pt x="2467" y="33315"/>
                  </a:lnTo>
                  <a:lnTo>
                    <a:pt x="0" y="3701"/>
                  </a:lnTo>
                  <a:lnTo>
                    <a:pt x="9871" y="0"/>
                  </a:lnTo>
                  <a:lnTo>
                    <a:pt x="24677" y="0"/>
                  </a:lnTo>
                  <a:lnTo>
                    <a:pt x="55043" y="6073"/>
                  </a:lnTo>
                  <a:lnTo>
                    <a:pt x="79740" y="22672"/>
                  </a:lnTo>
                  <a:lnTo>
                    <a:pt x="96340" y="47370"/>
                  </a:lnTo>
                  <a:lnTo>
                    <a:pt x="102413" y="77735"/>
                  </a:lnTo>
                  <a:lnTo>
                    <a:pt x="102413" y="88840"/>
                  </a:lnTo>
                  <a:lnTo>
                    <a:pt x="101179" y="93776"/>
                  </a:lnTo>
                  <a:lnTo>
                    <a:pt x="95009" y="102413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2309" y="2456633"/>
              <a:ext cx="86372" cy="863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2309" y="2581257"/>
              <a:ext cx="86372" cy="863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9272" y="2456633"/>
              <a:ext cx="86372" cy="8637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9272" y="2581257"/>
              <a:ext cx="86372" cy="863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9272" y="2700944"/>
              <a:ext cx="86372" cy="863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5000" y="2456633"/>
              <a:ext cx="86372" cy="863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3543" y="2828036"/>
              <a:ext cx="86372" cy="8637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5000" y="2581257"/>
              <a:ext cx="86372" cy="863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282306" y="2828036"/>
              <a:ext cx="223520" cy="211454"/>
            </a:xfrm>
            <a:custGeom>
              <a:avLst/>
              <a:gdLst/>
              <a:ahLst/>
              <a:cxnLst/>
              <a:rect l="l" t="t" r="r" b="b"/>
              <a:pathLst>
                <a:path w="223519" h="211455">
                  <a:moveTo>
                    <a:pt x="86372" y="167817"/>
                  </a:moveTo>
                  <a:lnTo>
                    <a:pt x="82981" y="151003"/>
                  </a:lnTo>
                  <a:lnTo>
                    <a:pt x="73723" y="137274"/>
                  </a:lnTo>
                  <a:lnTo>
                    <a:pt x="59994" y="128028"/>
                  </a:lnTo>
                  <a:lnTo>
                    <a:pt x="43180" y="124625"/>
                  </a:lnTo>
                  <a:lnTo>
                    <a:pt x="26377" y="128028"/>
                  </a:lnTo>
                  <a:lnTo>
                    <a:pt x="12649" y="137274"/>
                  </a:lnTo>
                  <a:lnTo>
                    <a:pt x="3390" y="151003"/>
                  </a:lnTo>
                  <a:lnTo>
                    <a:pt x="0" y="167817"/>
                  </a:lnTo>
                  <a:lnTo>
                    <a:pt x="3390" y="184619"/>
                  </a:lnTo>
                  <a:lnTo>
                    <a:pt x="12649" y="198348"/>
                  </a:lnTo>
                  <a:lnTo>
                    <a:pt x="26377" y="207606"/>
                  </a:lnTo>
                  <a:lnTo>
                    <a:pt x="43180" y="210997"/>
                  </a:lnTo>
                  <a:lnTo>
                    <a:pt x="59994" y="207606"/>
                  </a:lnTo>
                  <a:lnTo>
                    <a:pt x="73723" y="198348"/>
                  </a:lnTo>
                  <a:lnTo>
                    <a:pt x="82981" y="184619"/>
                  </a:lnTo>
                  <a:lnTo>
                    <a:pt x="86372" y="167817"/>
                  </a:lnTo>
                  <a:close/>
                </a:path>
                <a:path w="223519" h="211455">
                  <a:moveTo>
                    <a:pt x="223329" y="167817"/>
                  </a:moveTo>
                  <a:lnTo>
                    <a:pt x="219938" y="151003"/>
                  </a:lnTo>
                  <a:lnTo>
                    <a:pt x="210680" y="137274"/>
                  </a:lnTo>
                  <a:lnTo>
                    <a:pt x="196951" y="128028"/>
                  </a:lnTo>
                  <a:lnTo>
                    <a:pt x="180149" y="124625"/>
                  </a:lnTo>
                  <a:lnTo>
                    <a:pt x="163334" y="128028"/>
                  </a:lnTo>
                  <a:lnTo>
                    <a:pt x="149606" y="137274"/>
                  </a:lnTo>
                  <a:lnTo>
                    <a:pt x="140347" y="151003"/>
                  </a:lnTo>
                  <a:lnTo>
                    <a:pt x="136956" y="167817"/>
                  </a:lnTo>
                  <a:lnTo>
                    <a:pt x="140347" y="184619"/>
                  </a:lnTo>
                  <a:lnTo>
                    <a:pt x="149606" y="198348"/>
                  </a:lnTo>
                  <a:lnTo>
                    <a:pt x="163334" y="207606"/>
                  </a:lnTo>
                  <a:lnTo>
                    <a:pt x="180149" y="210997"/>
                  </a:lnTo>
                  <a:lnTo>
                    <a:pt x="196951" y="207606"/>
                  </a:lnTo>
                  <a:lnTo>
                    <a:pt x="210680" y="198348"/>
                  </a:lnTo>
                  <a:lnTo>
                    <a:pt x="219938" y="184619"/>
                  </a:lnTo>
                  <a:lnTo>
                    <a:pt x="223329" y="167817"/>
                  </a:lnTo>
                  <a:close/>
                </a:path>
                <a:path w="223519" h="211455">
                  <a:moveTo>
                    <a:pt x="223329" y="43192"/>
                  </a:moveTo>
                  <a:lnTo>
                    <a:pt x="219938" y="26377"/>
                  </a:lnTo>
                  <a:lnTo>
                    <a:pt x="210680" y="12649"/>
                  </a:lnTo>
                  <a:lnTo>
                    <a:pt x="196951" y="3403"/>
                  </a:lnTo>
                  <a:lnTo>
                    <a:pt x="180149" y="0"/>
                  </a:lnTo>
                  <a:lnTo>
                    <a:pt x="163334" y="3403"/>
                  </a:lnTo>
                  <a:lnTo>
                    <a:pt x="149606" y="12649"/>
                  </a:lnTo>
                  <a:lnTo>
                    <a:pt x="140347" y="26377"/>
                  </a:lnTo>
                  <a:lnTo>
                    <a:pt x="136956" y="43192"/>
                  </a:lnTo>
                  <a:lnTo>
                    <a:pt x="140347" y="60007"/>
                  </a:lnTo>
                  <a:lnTo>
                    <a:pt x="149606" y="73736"/>
                  </a:lnTo>
                  <a:lnTo>
                    <a:pt x="163334" y="82981"/>
                  </a:lnTo>
                  <a:lnTo>
                    <a:pt x="180149" y="86372"/>
                  </a:lnTo>
                  <a:lnTo>
                    <a:pt x="196951" y="82981"/>
                  </a:lnTo>
                  <a:lnTo>
                    <a:pt x="210680" y="73736"/>
                  </a:lnTo>
                  <a:lnTo>
                    <a:pt x="219938" y="60007"/>
                  </a:lnTo>
                  <a:lnTo>
                    <a:pt x="223329" y="43192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5000" y="2828036"/>
              <a:ext cx="86372" cy="8637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555000" y="2952659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4" h="86994">
                  <a:moveTo>
                    <a:pt x="43186" y="86372"/>
                  </a:moveTo>
                  <a:lnTo>
                    <a:pt x="26376" y="82978"/>
                  </a:lnTo>
                  <a:lnTo>
                    <a:pt x="12648" y="73723"/>
                  </a:lnTo>
                  <a:lnTo>
                    <a:pt x="3393" y="59996"/>
                  </a:lnTo>
                  <a:lnTo>
                    <a:pt x="0" y="43186"/>
                  </a:lnTo>
                  <a:lnTo>
                    <a:pt x="3393" y="26376"/>
                  </a:lnTo>
                  <a:lnTo>
                    <a:pt x="12648" y="12648"/>
                  </a:lnTo>
                  <a:lnTo>
                    <a:pt x="26376" y="3393"/>
                  </a:lnTo>
                  <a:lnTo>
                    <a:pt x="43186" y="0"/>
                  </a:lnTo>
                  <a:lnTo>
                    <a:pt x="59996" y="3393"/>
                  </a:lnTo>
                  <a:lnTo>
                    <a:pt x="73723" y="12648"/>
                  </a:lnTo>
                  <a:lnTo>
                    <a:pt x="82978" y="26376"/>
                  </a:lnTo>
                  <a:lnTo>
                    <a:pt x="86372" y="43186"/>
                  </a:lnTo>
                  <a:lnTo>
                    <a:pt x="82978" y="59996"/>
                  </a:lnTo>
                  <a:lnTo>
                    <a:pt x="73723" y="73723"/>
                  </a:lnTo>
                  <a:lnTo>
                    <a:pt x="59996" y="82978"/>
                  </a:lnTo>
                  <a:lnTo>
                    <a:pt x="43186" y="86372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44053" y="2845320"/>
              <a:ext cx="382905" cy="271780"/>
            </a:xfrm>
            <a:custGeom>
              <a:avLst/>
              <a:gdLst/>
              <a:ahLst/>
              <a:cxnLst/>
              <a:rect l="l" t="t" r="r" b="b"/>
              <a:pathLst>
                <a:path w="382905" h="271780">
                  <a:moveTo>
                    <a:pt x="34544" y="244640"/>
                  </a:moveTo>
                  <a:lnTo>
                    <a:pt x="26809" y="236905"/>
                  </a:lnTo>
                  <a:lnTo>
                    <a:pt x="7734" y="236905"/>
                  </a:lnTo>
                  <a:lnTo>
                    <a:pt x="0" y="244640"/>
                  </a:lnTo>
                  <a:lnTo>
                    <a:pt x="0" y="263715"/>
                  </a:lnTo>
                  <a:lnTo>
                    <a:pt x="7734" y="271449"/>
                  </a:lnTo>
                  <a:lnTo>
                    <a:pt x="26809" y="271449"/>
                  </a:lnTo>
                  <a:lnTo>
                    <a:pt x="34544" y="263715"/>
                  </a:lnTo>
                  <a:lnTo>
                    <a:pt x="34544" y="254177"/>
                  </a:lnTo>
                  <a:lnTo>
                    <a:pt x="34544" y="244640"/>
                  </a:lnTo>
                  <a:close/>
                </a:path>
                <a:path w="382905" h="271780">
                  <a:moveTo>
                    <a:pt x="98704" y="127088"/>
                  </a:moveTo>
                  <a:lnTo>
                    <a:pt x="92544" y="124625"/>
                  </a:lnTo>
                  <a:lnTo>
                    <a:pt x="86372" y="128320"/>
                  </a:lnTo>
                  <a:lnTo>
                    <a:pt x="62928" y="143129"/>
                  </a:lnTo>
                  <a:lnTo>
                    <a:pt x="55524" y="146824"/>
                  </a:lnTo>
                  <a:lnTo>
                    <a:pt x="56756" y="152996"/>
                  </a:lnTo>
                  <a:lnTo>
                    <a:pt x="62928" y="156705"/>
                  </a:lnTo>
                  <a:lnTo>
                    <a:pt x="86372" y="170268"/>
                  </a:lnTo>
                  <a:lnTo>
                    <a:pt x="93776" y="173977"/>
                  </a:lnTo>
                  <a:lnTo>
                    <a:pt x="98704" y="170268"/>
                  </a:lnTo>
                  <a:lnTo>
                    <a:pt x="98704" y="127088"/>
                  </a:lnTo>
                  <a:close/>
                </a:path>
                <a:path w="382905" h="271780">
                  <a:moveTo>
                    <a:pt x="243078" y="138188"/>
                  </a:moveTo>
                  <a:lnTo>
                    <a:pt x="239369" y="133261"/>
                  </a:lnTo>
                  <a:lnTo>
                    <a:pt x="196189" y="133261"/>
                  </a:lnTo>
                  <a:lnTo>
                    <a:pt x="193725" y="139420"/>
                  </a:lnTo>
                  <a:lnTo>
                    <a:pt x="197421" y="145592"/>
                  </a:lnTo>
                  <a:lnTo>
                    <a:pt x="212229" y="169037"/>
                  </a:lnTo>
                  <a:lnTo>
                    <a:pt x="215925" y="176441"/>
                  </a:lnTo>
                  <a:lnTo>
                    <a:pt x="222097" y="175209"/>
                  </a:lnTo>
                  <a:lnTo>
                    <a:pt x="225806" y="169037"/>
                  </a:lnTo>
                  <a:lnTo>
                    <a:pt x="239369" y="145592"/>
                  </a:lnTo>
                  <a:lnTo>
                    <a:pt x="243078" y="138188"/>
                  </a:lnTo>
                  <a:close/>
                </a:path>
                <a:path w="382905" h="271780">
                  <a:moveTo>
                    <a:pt x="243078" y="37007"/>
                  </a:moveTo>
                  <a:lnTo>
                    <a:pt x="239369" y="30848"/>
                  </a:lnTo>
                  <a:lnTo>
                    <a:pt x="224561" y="7404"/>
                  </a:lnTo>
                  <a:lnTo>
                    <a:pt x="220865" y="0"/>
                  </a:lnTo>
                  <a:lnTo>
                    <a:pt x="214693" y="1231"/>
                  </a:lnTo>
                  <a:lnTo>
                    <a:pt x="210997" y="7404"/>
                  </a:lnTo>
                  <a:lnTo>
                    <a:pt x="197421" y="30848"/>
                  </a:lnTo>
                  <a:lnTo>
                    <a:pt x="193725" y="38252"/>
                  </a:lnTo>
                  <a:lnTo>
                    <a:pt x="197421" y="43180"/>
                  </a:lnTo>
                  <a:lnTo>
                    <a:pt x="240614" y="43180"/>
                  </a:lnTo>
                  <a:lnTo>
                    <a:pt x="243078" y="37007"/>
                  </a:lnTo>
                  <a:close/>
                </a:path>
                <a:path w="382905" h="271780">
                  <a:moveTo>
                    <a:pt x="382511" y="148069"/>
                  </a:moveTo>
                  <a:lnTo>
                    <a:pt x="376339" y="144360"/>
                  </a:lnTo>
                  <a:lnTo>
                    <a:pt x="352894" y="130784"/>
                  </a:lnTo>
                  <a:lnTo>
                    <a:pt x="346722" y="127088"/>
                  </a:lnTo>
                  <a:lnTo>
                    <a:pt x="340550" y="130784"/>
                  </a:lnTo>
                  <a:lnTo>
                    <a:pt x="340550" y="138188"/>
                  </a:lnTo>
                  <a:lnTo>
                    <a:pt x="340550" y="171513"/>
                  </a:lnTo>
                  <a:lnTo>
                    <a:pt x="346722" y="175209"/>
                  </a:lnTo>
                  <a:lnTo>
                    <a:pt x="352894" y="171513"/>
                  </a:lnTo>
                  <a:lnTo>
                    <a:pt x="376339" y="157937"/>
                  </a:lnTo>
                  <a:lnTo>
                    <a:pt x="382511" y="154228"/>
                  </a:lnTo>
                  <a:lnTo>
                    <a:pt x="382511" y="148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275526" y="2216383"/>
            <a:ext cx="9969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FFFFFF"/>
                </a:solidFill>
                <a:latin typeface="함초롬돋움"/>
                <a:cs typeface="함초롬돋움"/>
              </a:rPr>
              <a:t>꺼짐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55502" y="2212448"/>
            <a:ext cx="8128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35" dirty="0">
                <a:solidFill>
                  <a:srgbClr val="FFFFFF"/>
                </a:solidFill>
                <a:latin typeface="함초롬돋움"/>
                <a:cs typeface="함초롬돋움"/>
              </a:rPr>
              <a:t>켜기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00574" y="2337490"/>
            <a:ext cx="4635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5" dirty="0">
                <a:solidFill>
                  <a:srgbClr val="FFFFFF"/>
                </a:solidFill>
                <a:latin typeface="함초롬돋움"/>
                <a:cs typeface="함초롬돋움"/>
              </a:rPr>
              <a:t>1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444053" y="2335936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2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79624" y="2336545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3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02491" y="2463151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4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41480" y="2463742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5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78462" y="2463097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6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04600" y="2587391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7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441505" y="2589420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8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576040" y="2587614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9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40341" y="2706020"/>
            <a:ext cx="4191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40" dirty="0">
                <a:solidFill>
                  <a:srgbClr val="FFFFFF"/>
                </a:solidFill>
                <a:latin typeface="함초롬돋움"/>
                <a:cs typeface="함초롬돋움"/>
              </a:rPr>
              <a:t>0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7515" y="2836718"/>
            <a:ext cx="5969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FFFFFF"/>
                </a:solidFill>
                <a:latin typeface="함초롬돋움"/>
                <a:cs typeface="함초롬돋움"/>
              </a:rPr>
              <a:t>F1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68828" y="2835936"/>
            <a:ext cx="59690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FFFFFF"/>
                </a:solidFill>
                <a:latin typeface="함초롬돋움"/>
                <a:cs typeface="함초롬돋움"/>
              </a:rPr>
              <a:t>F2</a:t>
            </a:r>
            <a:endParaRPr sz="300">
              <a:latin typeface="함초롬돋움"/>
              <a:cs typeface="함초롬돋움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737688" y="2073275"/>
            <a:ext cx="2034539" cy="239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목적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리모컨으로 </a:t>
            </a:r>
            <a:r>
              <a:rPr sz="800" spc="-10" dirty="0">
                <a:latin typeface="함초롬돋움"/>
                <a:cs typeface="함초롬돋움"/>
              </a:rPr>
              <a:t>"</a:t>
            </a: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10" dirty="0">
                <a:latin typeface="함초롬돋움"/>
                <a:cs typeface="함초롬돋움"/>
              </a:rPr>
              <a:t>값 표시", "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시리즈 표시" </a:t>
            </a:r>
            <a:r>
              <a:rPr sz="800" spc="-20" dirty="0">
                <a:latin typeface="함초롬돋움"/>
                <a:cs typeface="함초롬돋움"/>
              </a:rPr>
              <a:t>및 "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25" dirty="0">
                <a:latin typeface="함초롬돋움"/>
                <a:cs typeface="함초롬돋움"/>
              </a:rPr>
              <a:t>시리즈 </a:t>
            </a:r>
            <a:r>
              <a:rPr sz="800" spc="-20" dirty="0">
                <a:latin typeface="함초롬돋움"/>
                <a:cs typeface="함초롬돋움"/>
              </a:rPr>
              <a:t>내보내기</a:t>
            </a:r>
            <a:r>
              <a:rPr sz="800" spc="-10" dirty="0">
                <a:latin typeface="함초롬돋움"/>
                <a:cs typeface="함초롬돋움"/>
              </a:rPr>
              <a:t>" 하위 메뉴는 </a:t>
            </a:r>
            <a:r>
              <a:rPr sz="800" spc="-40" dirty="0">
                <a:latin typeface="함초롬돋움"/>
                <a:cs typeface="함초롬돋움"/>
              </a:rPr>
              <a:t>작동 </a:t>
            </a:r>
            <a:r>
              <a:rPr sz="800" spc="-50" dirty="0">
                <a:latin typeface="함초롬돋움"/>
                <a:cs typeface="함초롬돋움"/>
              </a:rPr>
              <a:t>중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50" dirty="0">
                <a:latin typeface="함초롬돋움"/>
                <a:cs typeface="함초롬돋움"/>
              </a:rPr>
              <a:t>기기가 </a:t>
            </a:r>
            <a:r>
              <a:rPr sz="800" spc="-30" dirty="0">
                <a:latin typeface="함초롬돋움"/>
                <a:cs typeface="함초롬돋움"/>
              </a:rPr>
              <a:t>꺼져 </a:t>
            </a:r>
            <a:r>
              <a:rPr sz="800" spc="-35" dirty="0">
                <a:latin typeface="함초롬돋움"/>
                <a:cs typeface="함초롬돋움"/>
              </a:rPr>
              <a:t>있을 때 </a:t>
            </a:r>
            <a:r>
              <a:rPr sz="800" spc="-10" dirty="0">
                <a:latin typeface="함초롬돋움"/>
                <a:cs typeface="함초롬돋움"/>
              </a:rPr>
              <a:t>액세스할 수 있습니다. </a:t>
            </a:r>
            <a:r>
              <a:rPr sz="800" spc="-20" dirty="0">
                <a:latin typeface="함초롬돋움"/>
                <a:cs typeface="함초롬돋움"/>
              </a:rPr>
              <a:t>이를 통해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10" dirty="0">
                <a:latin typeface="함초롬돋움"/>
                <a:cs typeface="함초롬돋움"/>
              </a:rPr>
              <a:t>제어를 </a:t>
            </a:r>
            <a:r>
              <a:rPr sz="800" spc="-25" dirty="0">
                <a:latin typeface="함초롬돋움"/>
                <a:cs typeface="함초롬돋움"/>
              </a:rPr>
              <a:t>위해 </a:t>
            </a:r>
            <a:r>
              <a:rPr sz="800" dirty="0">
                <a:latin typeface="함초롬돋움"/>
                <a:cs typeface="함초롬돋움"/>
              </a:rPr>
              <a:t>BD 600 </a:t>
            </a:r>
            <a:r>
              <a:rPr sz="800" spc="-1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spc="-45" dirty="0">
                <a:latin typeface="함초롬돋움"/>
                <a:cs typeface="함초롬돋움"/>
              </a:rPr>
              <a:t>인큐베이터에 </a:t>
            </a:r>
            <a:r>
              <a:rPr sz="800" spc="-20" dirty="0">
                <a:latin typeface="함초롬돋움"/>
                <a:cs typeface="함초롬돋움"/>
              </a:rPr>
              <a:t>배치한 </a:t>
            </a:r>
            <a:r>
              <a:rPr sz="800" spc="-35" dirty="0">
                <a:latin typeface="함초롬돋움"/>
                <a:cs typeface="함초롬돋움"/>
              </a:rPr>
              <a:t>경우와 </a:t>
            </a:r>
            <a:r>
              <a:rPr sz="800" dirty="0">
                <a:latin typeface="함초롬돋움"/>
                <a:cs typeface="함초롬돋움"/>
              </a:rPr>
              <a:t>같이 </a:t>
            </a:r>
            <a:r>
              <a:rPr sz="800" spc="-20" dirty="0">
                <a:latin typeface="함초롬돋움"/>
                <a:cs typeface="함초롬돋움"/>
              </a:rPr>
              <a:t>테스트 </a:t>
            </a:r>
            <a:r>
              <a:rPr sz="800" spc="-25" dirty="0">
                <a:latin typeface="함초롬돋움"/>
                <a:cs typeface="함초롬돋움"/>
              </a:rPr>
              <a:t>시리즈를 </a:t>
            </a:r>
            <a:r>
              <a:rPr sz="800" spc="-5" dirty="0">
                <a:latin typeface="함초롬돋움"/>
                <a:cs typeface="함초롬돋움"/>
              </a:rPr>
              <a:t>원격으로 </a:t>
            </a:r>
            <a:r>
              <a:rPr sz="800" spc="-45" dirty="0">
                <a:latin typeface="함초롬돋움"/>
                <a:cs typeface="함초롬돋움"/>
              </a:rPr>
              <a:t>모니터링할 </a:t>
            </a:r>
            <a:r>
              <a:rPr sz="800" spc="-25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latin typeface="함초롬돋움"/>
                <a:cs typeface="함초롬돋움"/>
              </a:rPr>
              <a:t>초기 </a:t>
            </a:r>
            <a:r>
              <a:rPr sz="800" b="1" spc="-25" dirty="0">
                <a:latin typeface="함초롬돋움"/>
                <a:cs typeface="함초롬돋움"/>
              </a:rPr>
              <a:t>설정</a:t>
            </a:r>
            <a:endParaRPr sz="800">
              <a:latin typeface="함초롬돋움"/>
              <a:cs typeface="함초롬돋움"/>
            </a:endParaRPr>
          </a:p>
          <a:p>
            <a:pPr marL="228600" marR="53975" indent="-216535">
              <a:lnSpc>
                <a:spcPct val="100000"/>
              </a:lnSpc>
              <a:buAutoNum type="arabicPeriod"/>
              <a:tabLst>
                <a:tab pos="228600" algn="l"/>
                <a:tab pos="229235" algn="l"/>
              </a:tabLst>
            </a:pPr>
            <a:r>
              <a:rPr sz="800" spc="-40" dirty="0">
                <a:latin typeface="함초롬돋움"/>
                <a:cs typeface="함초롬돋움"/>
              </a:rPr>
              <a:t>리모컨은 </a:t>
            </a:r>
            <a:r>
              <a:rPr sz="800" spc="-30" dirty="0">
                <a:latin typeface="함초롬돋움"/>
                <a:cs typeface="함초롬돋움"/>
              </a:rPr>
              <a:t>배터리 </a:t>
            </a:r>
            <a:r>
              <a:rPr sz="800" spc="-35" dirty="0">
                <a:latin typeface="함초롬돋움"/>
                <a:cs typeface="함초롬돋움"/>
              </a:rPr>
              <a:t>없이 </a:t>
            </a:r>
            <a:r>
              <a:rPr sz="800" spc="-30" dirty="0">
                <a:latin typeface="함초롬돋움"/>
                <a:cs typeface="함초롬돋움"/>
              </a:rPr>
              <a:t>배송됩니다. </a:t>
            </a:r>
            <a:r>
              <a:rPr sz="800" spc="-10" dirty="0">
                <a:latin typeface="함초롬돋움"/>
                <a:cs typeface="함초롬돋움"/>
              </a:rPr>
              <a:t>사용하기 </a:t>
            </a:r>
            <a:r>
              <a:rPr sz="800" spc="-35" dirty="0">
                <a:latin typeface="함초롬돋움"/>
                <a:cs typeface="함초롬돋움"/>
              </a:rPr>
              <a:t>전에 </a:t>
            </a:r>
            <a:r>
              <a:rPr sz="800" spc="-10" dirty="0">
                <a:latin typeface="함초롬돋움"/>
                <a:cs typeface="함초롬돋움"/>
              </a:rPr>
              <a:t>리튬 </a:t>
            </a:r>
            <a:r>
              <a:rPr sz="800" spc="-50" dirty="0">
                <a:latin typeface="함초롬돋움"/>
                <a:cs typeface="함초롬돋움"/>
              </a:rPr>
              <a:t>버튼 </a:t>
            </a:r>
            <a:r>
              <a:rPr sz="800" spc="-20" dirty="0">
                <a:latin typeface="함초롬돋움"/>
                <a:cs typeface="함초롬돋움"/>
              </a:rPr>
              <a:t>셀</a:t>
            </a:r>
            <a:r>
              <a:rPr sz="800" dirty="0">
                <a:latin typeface="함초롬돋움"/>
                <a:cs typeface="함초롬돋움"/>
              </a:rPr>
              <a:t>(예: </a:t>
            </a:r>
            <a:r>
              <a:rPr sz="800" spc="-10" dirty="0">
                <a:latin typeface="함초롬돋움"/>
                <a:cs typeface="함초롬돋움"/>
              </a:rPr>
              <a:t>CR2025</a:t>
            </a:r>
            <a:r>
              <a:rPr sz="800" dirty="0">
                <a:latin typeface="함초롬돋움"/>
                <a:cs typeface="함초롬돋움"/>
              </a:rPr>
              <a:t>)을</a:t>
            </a:r>
            <a:r>
              <a:rPr sz="800" spc="-45" dirty="0">
                <a:latin typeface="함초롬돋움"/>
                <a:cs typeface="함초롬돋움"/>
              </a:rPr>
              <a:t> 삽입하세요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314960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35" dirty="0">
                <a:latin typeface="함초롬돋움"/>
                <a:cs typeface="함초롬돋움"/>
              </a:rPr>
              <a:t>'옵션' </a:t>
            </a:r>
            <a:r>
              <a:rPr sz="800" spc="-10" dirty="0">
                <a:latin typeface="함초롬돋움"/>
                <a:cs typeface="함초롬돋움"/>
              </a:rPr>
              <a:t>메뉴에서 </a:t>
            </a:r>
            <a:r>
              <a:rPr sz="800" spc="-25" dirty="0">
                <a:latin typeface="함초롬돋움"/>
                <a:cs typeface="함초롬돋움"/>
              </a:rPr>
              <a:t>리모컨을 활성화합니다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104775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35" dirty="0">
                <a:latin typeface="함초롬돋움"/>
                <a:cs typeface="함초롬돋움"/>
              </a:rPr>
              <a:t>'옵션' </a:t>
            </a:r>
            <a:r>
              <a:rPr sz="800" spc="-30" dirty="0">
                <a:latin typeface="함초롬돋움"/>
                <a:cs typeface="함초롬돋움"/>
              </a:rPr>
              <a:t>메뉴에서 </a:t>
            </a:r>
            <a:r>
              <a:rPr sz="800" spc="-10" dirty="0">
                <a:latin typeface="함초롬돋움"/>
                <a:cs typeface="함초롬돋움"/>
              </a:rPr>
              <a:t>계측기에 장치 </a:t>
            </a:r>
            <a:r>
              <a:rPr sz="800" dirty="0">
                <a:latin typeface="함초롬돋움"/>
                <a:cs typeface="함초롬돋움"/>
              </a:rPr>
              <a:t>ID를 </a:t>
            </a:r>
            <a:r>
              <a:rPr sz="800" spc="-20" dirty="0">
                <a:latin typeface="함초롬돋움"/>
                <a:cs typeface="함초롬돋움"/>
              </a:rPr>
              <a:t>할당합니다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여러 개의 </a:t>
            </a:r>
            <a:r>
              <a:rPr sz="800" spc="-50" dirty="0">
                <a:latin typeface="함초롬돋움"/>
                <a:cs typeface="함초롬돋움"/>
              </a:rPr>
              <a:t>기기를 </a:t>
            </a:r>
            <a:r>
              <a:rPr sz="800" spc="-20" dirty="0">
                <a:latin typeface="함초롬돋움"/>
                <a:cs typeface="함초롬돋움"/>
              </a:rPr>
              <a:t>사용하는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30" dirty="0">
                <a:latin typeface="함초롬돋움"/>
                <a:cs typeface="함초롬돋움"/>
              </a:rPr>
              <a:t>서로 다른 </a:t>
            </a:r>
            <a:r>
              <a:rPr sz="800" spc="-10" dirty="0">
                <a:latin typeface="함초롬돋움"/>
                <a:cs typeface="함초롬돋움"/>
              </a:rPr>
              <a:t>기기 </a:t>
            </a:r>
            <a:r>
              <a:rPr sz="800" spc="-20" dirty="0">
                <a:latin typeface="함초롬돋움"/>
                <a:cs typeface="함초롬돋움"/>
              </a:rPr>
              <a:t>ID를 </a:t>
            </a:r>
            <a:r>
              <a:rPr sz="800" spc="-25" dirty="0">
                <a:latin typeface="함초롬돋움"/>
                <a:cs typeface="함초롬돋움"/>
              </a:rPr>
              <a:t>할당합니다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984941" y="5238512"/>
            <a:ext cx="1399540" cy="103505"/>
            <a:chOff x="984941" y="5238512"/>
            <a:chExt cx="1399540" cy="103505"/>
          </a:xfrm>
        </p:grpSpPr>
        <p:sp>
          <p:nvSpPr>
            <p:cNvPr id="89" name="object 89"/>
            <p:cNvSpPr/>
            <p:nvPr/>
          </p:nvSpPr>
          <p:spPr>
            <a:xfrm>
              <a:off x="984941" y="5241596"/>
              <a:ext cx="1399540" cy="0"/>
            </a:xfrm>
            <a:custGeom>
              <a:avLst/>
              <a:gdLst/>
              <a:ahLst/>
              <a:cxnLst/>
              <a:rect l="l" t="t" r="r" b="b"/>
              <a:pathLst>
                <a:path w="1399539">
                  <a:moveTo>
                    <a:pt x="0" y="0"/>
                  </a:moveTo>
                  <a:lnTo>
                    <a:pt x="1399246" y="0"/>
                  </a:lnTo>
                </a:path>
              </a:pathLst>
            </a:custGeom>
            <a:ln w="6169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56184" y="5272444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29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56184" y="5272444"/>
              <a:ext cx="118745" cy="62230"/>
            </a:xfrm>
            <a:custGeom>
              <a:avLst/>
              <a:gdLst/>
              <a:ahLst/>
              <a:cxnLst/>
              <a:rect l="l" t="t" r="r" b="b"/>
              <a:pathLst>
                <a:path w="118744" h="62229">
                  <a:moveTo>
                    <a:pt x="98712" y="61695"/>
                  </a:moveTo>
                  <a:lnTo>
                    <a:pt x="19742" y="61695"/>
                  </a:lnTo>
                  <a:lnTo>
                    <a:pt x="11452" y="60346"/>
                  </a:lnTo>
                  <a:lnTo>
                    <a:pt x="5244" y="56451"/>
                  </a:lnTo>
                  <a:lnTo>
                    <a:pt x="1349" y="50243"/>
                  </a:lnTo>
                  <a:lnTo>
                    <a:pt x="0" y="41953"/>
                  </a:lnTo>
                  <a:lnTo>
                    <a:pt x="0" y="19742"/>
                  </a:lnTo>
                  <a:lnTo>
                    <a:pt x="1349" y="11452"/>
                  </a:lnTo>
                  <a:lnTo>
                    <a:pt x="5244" y="5244"/>
                  </a:lnTo>
                  <a:lnTo>
                    <a:pt x="11452" y="1349"/>
                  </a:lnTo>
                  <a:lnTo>
                    <a:pt x="19742" y="0"/>
                  </a:lnTo>
                  <a:lnTo>
                    <a:pt x="98712" y="0"/>
                  </a:lnTo>
                  <a:lnTo>
                    <a:pt x="107002" y="1349"/>
                  </a:lnTo>
                  <a:lnTo>
                    <a:pt x="113210" y="5244"/>
                  </a:lnTo>
                  <a:lnTo>
                    <a:pt x="117105" y="11452"/>
                  </a:lnTo>
                  <a:lnTo>
                    <a:pt x="118454" y="19742"/>
                  </a:lnTo>
                  <a:lnTo>
                    <a:pt x="118454" y="41953"/>
                  </a:lnTo>
                  <a:lnTo>
                    <a:pt x="115717" y="49722"/>
                  </a:lnTo>
                  <a:lnTo>
                    <a:pt x="111359" y="55988"/>
                  </a:lnTo>
                  <a:lnTo>
                    <a:pt x="105614" y="60172"/>
                  </a:lnTo>
                  <a:lnTo>
                    <a:pt x="98712" y="61695"/>
                  </a:lnTo>
                  <a:close/>
                </a:path>
              </a:pathLst>
            </a:custGeom>
            <a:ln w="9334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0981" y="5267777"/>
              <a:ext cx="127789" cy="7103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794381" y="5271210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7864" y="66631"/>
                  </a:moveTo>
                  <a:lnTo>
                    <a:pt x="64162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66631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94381" y="5271210"/>
              <a:ext cx="67945" cy="66675"/>
            </a:xfrm>
            <a:custGeom>
              <a:avLst/>
              <a:gdLst/>
              <a:ahLst/>
              <a:cxnLst/>
              <a:rect l="l" t="t" r="r" b="b"/>
              <a:pathLst>
                <a:path w="67944" h="66675">
                  <a:moveTo>
                    <a:pt x="64162" y="66631"/>
                  </a:moveTo>
                  <a:lnTo>
                    <a:pt x="7403" y="66631"/>
                  </a:lnTo>
                  <a:lnTo>
                    <a:pt x="2467" y="66631"/>
                  </a:lnTo>
                  <a:lnTo>
                    <a:pt x="0" y="61695"/>
                  </a:lnTo>
                  <a:lnTo>
                    <a:pt x="0" y="59227"/>
                  </a:lnTo>
                  <a:lnTo>
                    <a:pt x="0" y="7403"/>
                  </a:lnTo>
                  <a:lnTo>
                    <a:pt x="0" y="2467"/>
                  </a:lnTo>
                  <a:lnTo>
                    <a:pt x="4935" y="0"/>
                  </a:lnTo>
                  <a:lnTo>
                    <a:pt x="7403" y="0"/>
                  </a:lnTo>
                  <a:lnTo>
                    <a:pt x="60461" y="0"/>
                  </a:lnTo>
                  <a:lnTo>
                    <a:pt x="65396" y="0"/>
                  </a:lnTo>
                  <a:lnTo>
                    <a:pt x="67864" y="4935"/>
                  </a:lnTo>
                  <a:lnTo>
                    <a:pt x="67864" y="7403"/>
                  </a:lnTo>
                  <a:lnTo>
                    <a:pt x="67864" y="59227"/>
                  </a:lnTo>
                  <a:lnTo>
                    <a:pt x="67864" y="66631"/>
                  </a:lnTo>
                  <a:lnTo>
                    <a:pt x="64162" y="66631"/>
                  </a:lnTo>
                  <a:close/>
                </a:path>
              </a:pathLst>
            </a:custGeom>
            <a:ln w="7602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24196" y="5308228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79">
                  <a:moveTo>
                    <a:pt x="0" y="0"/>
                  </a:moveTo>
                  <a:lnTo>
                    <a:pt x="9468" y="0"/>
                  </a:lnTo>
                  <a:lnTo>
                    <a:pt x="9468" y="17274"/>
                  </a:lnTo>
                  <a:lnTo>
                    <a:pt x="0" y="1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25229" y="5278614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0" y="0"/>
                  </a:moveTo>
                  <a:lnTo>
                    <a:pt x="0" y="9871"/>
                  </a:lnTo>
                </a:path>
                <a:path w="7619" h="10160">
                  <a:moveTo>
                    <a:pt x="7403" y="0"/>
                  </a:moveTo>
                  <a:lnTo>
                    <a:pt x="7403" y="9871"/>
                  </a:lnTo>
                </a:path>
              </a:pathLst>
            </a:custGeom>
            <a:ln w="3175">
              <a:solidFill>
                <a:srgbClr val="1D1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8958" y="528848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0" y="0"/>
                  </a:moveTo>
                  <a:lnTo>
                    <a:pt x="19946" y="0"/>
                  </a:lnTo>
                  <a:lnTo>
                    <a:pt x="19946" y="19742"/>
                  </a:lnTo>
                  <a:lnTo>
                    <a:pt x="0" y="1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93259" y="4590980"/>
            <a:ext cx="34925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dirty="0">
                <a:solidFill>
                  <a:srgbClr val="020304"/>
                </a:solidFill>
                <a:latin typeface="함초롬돋움"/>
                <a:cs typeface="함초롬돋움"/>
              </a:rPr>
              <a:t>장치 </a:t>
            </a:r>
            <a:r>
              <a:rPr sz="550" spc="-25" dirty="0">
                <a:solidFill>
                  <a:srgbClr val="020304"/>
                </a:solidFill>
                <a:latin typeface="함초롬돋움"/>
                <a:cs typeface="함초롬돋움"/>
              </a:rPr>
              <a:t>ID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186084" y="4577514"/>
            <a:ext cx="136525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spc="-10" dirty="0">
                <a:solidFill>
                  <a:srgbClr val="040506"/>
                </a:solidFill>
                <a:latin typeface="함초롬돋움"/>
                <a:cs typeface="함초롬돋움"/>
              </a:rPr>
              <a:t>13:00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72241" y="4626382"/>
            <a:ext cx="141224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6655" algn="l"/>
              </a:tabLst>
            </a:pPr>
            <a:r>
              <a:rPr sz="350" u="sng" spc="-10" dirty="0">
                <a:solidFill>
                  <a:srgbClr val="040506"/>
                </a:solidFill>
                <a:uFill>
                  <a:solidFill>
                    <a:srgbClr val="1D1F1C"/>
                  </a:solidFill>
                </a:uFill>
                <a:latin typeface="함초롬돋움"/>
                <a:cs typeface="함초롬돋움"/>
              </a:rPr>
              <a:t>	05.01.2021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519914" y="5265843"/>
            <a:ext cx="248920" cy="7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dirty="0">
                <a:solidFill>
                  <a:srgbClr val="1D1F1C"/>
                </a:solidFill>
                <a:latin typeface="함초롬돋움"/>
                <a:cs typeface="함초롬돋움"/>
              </a:rPr>
              <a:t>SD </a:t>
            </a:r>
            <a:r>
              <a:rPr sz="350" spc="-25" dirty="0">
                <a:solidFill>
                  <a:srgbClr val="1D1F1C"/>
                </a:solidFill>
                <a:latin typeface="함초롬돋움"/>
                <a:cs typeface="함초롬돋움"/>
              </a:rPr>
              <a:t>USB</a:t>
            </a:r>
            <a:endParaRPr sz="350">
              <a:latin typeface="함초롬돋움"/>
              <a:cs typeface="함초롬돋움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523979" y="4768588"/>
            <a:ext cx="32194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25" dirty="0">
                <a:solidFill>
                  <a:srgbClr val="010202"/>
                </a:solidFill>
                <a:latin typeface="함초롬돋움"/>
                <a:cs typeface="함초롬돋움"/>
              </a:rPr>
              <a:t>01</a:t>
            </a:r>
            <a:endParaRPr sz="2100">
              <a:latin typeface="함초롬돋움"/>
              <a:cs typeface="함초롬돋움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37688" y="4548518"/>
            <a:ext cx="1486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리모컨 </a:t>
            </a:r>
            <a:r>
              <a:rPr sz="800" b="1" dirty="0">
                <a:latin typeface="함초롬돋움"/>
                <a:cs typeface="함초롬돋움"/>
              </a:rPr>
              <a:t>사용 방법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737688" y="4670438"/>
            <a:ext cx="2080260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229235" indent="-216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35" dirty="0">
                <a:latin typeface="함초롬돋움"/>
                <a:cs typeface="함초롬돋움"/>
              </a:rPr>
              <a:t>리모컨으로 </a:t>
            </a:r>
            <a:r>
              <a:rPr sz="800" spc="-50" dirty="0">
                <a:latin typeface="함초롬돋움"/>
                <a:cs typeface="함초롬돋움"/>
              </a:rPr>
              <a:t>계측기를 </a:t>
            </a:r>
            <a:r>
              <a:rPr sz="800" spc="-35" dirty="0">
                <a:latin typeface="함초롬돋움"/>
                <a:cs typeface="함초롬돋움"/>
              </a:rPr>
              <a:t>가리킵니다</a:t>
            </a:r>
            <a:r>
              <a:rPr sz="800" spc="-5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켜기 </a:t>
            </a:r>
            <a:r>
              <a:rPr sz="800" dirty="0">
                <a:latin typeface="함초롬돋움"/>
                <a:cs typeface="함초롬돋움"/>
              </a:rPr>
              <a:t>키를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50" dirty="0">
                <a:latin typeface="함초롬돋움"/>
                <a:cs typeface="함초롬돋움"/>
              </a:rPr>
              <a:t>계측기의 </a:t>
            </a:r>
            <a:r>
              <a:rPr sz="800" spc="-30" dirty="0">
                <a:latin typeface="함초롬돋움"/>
                <a:cs typeface="함초롬돋움"/>
              </a:rPr>
              <a:t>전원을 켭니다</a:t>
            </a:r>
            <a:r>
              <a:rPr sz="800" spc="-50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화면에 장치 </a:t>
            </a:r>
            <a:r>
              <a:rPr sz="800" spc="-30" dirty="0">
                <a:latin typeface="함초롬돋움"/>
                <a:cs typeface="함초롬돋움"/>
              </a:rPr>
              <a:t>ID가 </a:t>
            </a:r>
            <a:r>
              <a:rPr sz="800" spc="-25" dirty="0">
                <a:latin typeface="함초롬돋움"/>
                <a:cs typeface="함초롬돋움"/>
              </a:rPr>
              <a:t>나타납니다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(</a:t>
            </a:r>
            <a:r>
              <a:rPr sz="800" spc="-25" dirty="0">
                <a:latin typeface="함초롬돋움"/>
                <a:cs typeface="함초롬돋움"/>
              </a:rPr>
              <a:t>근처에 </a:t>
            </a:r>
            <a:r>
              <a:rPr sz="800" spc="-45" dirty="0">
                <a:latin typeface="함초롬돋움"/>
                <a:cs typeface="함초롬돋움"/>
              </a:rPr>
              <a:t>다른 </a:t>
            </a:r>
            <a:r>
              <a:rPr sz="800" spc="-50" dirty="0">
                <a:latin typeface="함초롬돋움"/>
                <a:cs typeface="함초롬돋움"/>
              </a:rPr>
              <a:t>계측기가 </a:t>
            </a:r>
            <a:r>
              <a:rPr sz="800" spc="-25" dirty="0">
                <a:latin typeface="함초롬돋움"/>
                <a:cs typeface="함초롬돋움"/>
              </a:rPr>
              <a:t>있고</a:t>
            </a:r>
            <a:endParaRPr sz="800">
              <a:latin typeface="함초롬돋움"/>
              <a:cs typeface="함초롬돋움"/>
            </a:endParaRPr>
          </a:p>
          <a:p>
            <a:pPr marL="228600" marR="16764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적절하게 구성된 경우, </a:t>
            </a:r>
            <a:r>
              <a:rPr sz="800" spc="-55" dirty="0">
                <a:latin typeface="함초롬돋움"/>
                <a:cs typeface="함초롬돋움"/>
              </a:rPr>
              <a:t>해당 </a:t>
            </a:r>
            <a:r>
              <a:rPr sz="800" spc="-40" dirty="0">
                <a:latin typeface="함초롬돋움"/>
                <a:cs typeface="함초롬돋움"/>
              </a:rPr>
              <a:t>화면에는 </a:t>
            </a:r>
            <a:r>
              <a:rPr sz="800" spc="-10" dirty="0">
                <a:latin typeface="함초롬돋움"/>
                <a:cs typeface="함초롬돋움"/>
              </a:rPr>
              <a:t>장치 </a:t>
            </a:r>
            <a:r>
              <a:rPr sz="800" spc="-25" dirty="0">
                <a:latin typeface="함초롬돋움"/>
                <a:cs typeface="함초롬돋움"/>
              </a:rPr>
              <a:t>ID도 </a:t>
            </a:r>
            <a:r>
              <a:rPr sz="800" spc="-20" dirty="0">
                <a:latin typeface="함초롬돋움"/>
                <a:cs typeface="함초롬돋움"/>
              </a:rPr>
              <a:t>표시됩니다</a:t>
            </a:r>
            <a:r>
              <a:rPr sz="800" spc="-25" dirty="0">
                <a:latin typeface="함초롬돋움"/>
                <a:cs typeface="함초롬돋움"/>
              </a:rPr>
              <a:t>).</a:t>
            </a:r>
            <a:endParaRPr sz="800">
              <a:latin typeface="함초롬돋움"/>
              <a:cs typeface="함초롬돋움"/>
            </a:endParaRPr>
          </a:p>
          <a:p>
            <a:pPr marL="228600" marR="5080" indent="-216535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228600" algn="l"/>
                <a:tab pos="229235" algn="l"/>
              </a:tabLst>
            </a:pPr>
            <a:r>
              <a:rPr sz="800" spc="-45" dirty="0">
                <a:latin typeface="함초롬돋움"/>
                <a:cs typeface="함초롬돋움"/>
              </a:rPr>
              <a:t>숫자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35" dirty="0">
                <a:latin typeface="함초롬돋움"/>
                <a:cs typeface="함초롬돋움"/>
              </a:rPr>
              <a:t>원하는 </a:t>
            </a:r>
            <a:r>
              <a:rPr sz="800" spc="-50" dirty="0">
                <a:latin typeface="함초롬돋움"/>
                <a:cs typeface="함초롬돋움"/>
              </a:rPr>
              <a:t>계측기의 </a:t>
            </a:r>
            <a:r>
              <a:rPr sz="800" spc="-10" dirty="0">
                <a:latin typeface="함초롬돋움"/>
                <a:cs typeface="함초롬돋움"/>
              </a:rPr>
              <a:t>장치 </a:t>
            </a:r>
            <a:r>
              <a:rPr sz="800" dirty="0">
                <a:latin typeface="함초롬돋움"/>
                <a:cs typeface="함초롬돋움"/>
              </a:rPr>
              <a:t>ID를 </a:t>
            </a:r>
            <a:r>
              <a:rPr sz="800" spc="-45" dirty="0">
                <a:latin typeface="함초롬돋움"/>
                <a:cs typeface="함초롬돋움"/>
              </a:rPr>
              <a:t>입력합니다</a:t>
            </a:r>
            <a:r>
              <a:rPr sz="800" spc="-5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(ID를 </a:t>
            </a:r>
            <a:r>
              <a:rPr sz="800" spc="-35" dirty="0">
                <a:latin typeface="함초롬돋움"/>
                <a:cs typeface="함초롬돋움"/>
              </a:rPr>
              <a:t>입력하지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55" dirty="0">
                <a:latin typeface="함초롬돋움"/>
                <a:cs typeface="함초롬돋움"/>
              </a:rPr>
              <a:t>않거나 </a:t>
            </a:r>
            <a:r>
              <a:rPr sz="800" spc="-45" dirty="0">
                <a:latin typeface="함초롬돋움"/>
                <a:cs typeface="함초롬돋움"/>
              </a:rPr>
              <a:t>잘못 </a:t>
            </a:r>
            <a:r>
              <a:rPr sz="800" spc="-35" dirty="0">
                <a:latin typeface="함초롬돋움"/>
                <a:cs typeface="함초롬돋움"/>
              </a:rPr>
              <a:t>입력하면 </a:t>
            </a:r>
            <a:r>
              <a:rPr sz="800" spc="-50" dirty="0">
                <a:latin typeface="함초롬돋움"/>
                <a:cs typeface="함초롬돋움"/>
              </a:rPr>
              <a:t>기기가 </a:t>
            </a:r>
            <a:r>
              <a:rPr sz="800" spc="-25" dirty="0">
                <a:latin typeface="함초롬돋움"/>
                <a:cs typeface="함초롬돋움"/>
              </a:rPr>
              <a:t>이전 </a:t>
            </a:r>
            <a:r>
              <a:rPr sz="800" spc="-10" dirty="0">
                <a:latin typeface="함초롬돋움"/>
                <a:cs typeface="함초롬돋움"/>
              </a:rPr>
              <a:t>상태로 </a:t>
            </a:r>
            <a:r>
              <a:rPr sz="800" spc="-50" dirty="0">
                <a:latin typeface="함초롬돋움"/>
                <a:cs typeface="함초롬돋움"/>
              </a:rPr>
              <a:t>돌아갑니다</a:t>
            </a:r>
            <a:r>
              <a:rPr sz="800" spc="-10" dirty="0">
                <a:latin typeface="함초롬돋움"/>
                <a:cs typeface="함초롬돋움"/>
              </a:rPr>
              <a:t>.)</a:t>
            </a:r>
            <a:endParaRPr sz="800">
              <a:latin typeface="함초롬돋움"/>
              <a:cs typeface="함초롬돋움"/>
            </a:endParaRPr>
          </a:p>
          <a:p>
            <a:pPr marL="228600" marR="213360" indent="-216535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228600" algn="l"/>
                <a:tab pos="229235" algn="l"/>
              </a:tabLst>
            </a:pPr>
            <a:r>
              <a:rPr sz="800" spc="-30" dirty="0">
                <a:latin typeface="함초롬돋움"/>
                <a:cs typeface="함초롬돋움"/>
              </a:rPr>
              <a:t>'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40" dirty="0">
                <a:latin typeface="함초롬돋움"/>
                <a:cs typeface="함초롬돋움"/>
              </a:rPr>
              <a:t>시리즈 </a:t>
            </a:r>
            <a:r>
              <a:rPr sz="800" spc="-30" dirty="0">
                <a:latin typeface="함초롬돋움"/>
                <a:cs typeface="함초롬돋움"/>
              </a:rPr>
              <a:t>표시</a:t>
            </a:r>
            <a:r>
              <a:rPr sz="800" spc="-40" dirty="0">
                <a:latin typeface="함초롬돋움"/>
                <a:cs typeface="함초롬돋움"/>
              </a:rPr>
              <a:t>' </a:t>
            </a:r>
            <a:r>
              <a:rPr sz="800" spc="-30" dirty="0">
                <a:latin typeface="함초롬돋움"/>
                <a:cs typeface="함초롬돋움"/>
              </a:rPr>
              <a:t>하위 메뉴가 </a:t>
            </a:r>
            <a:r>
              <a:rPr sz="800" spc="-10" dirty="0">
                <a:latin typeface="함초롬돋움"/>
                <a:cs typeface="함초롬돋움"/>
              </a:rPr>
              <a:t>화면에 </a:t>
            </a:r>
            <a:r>
              <a:rPr sz="800" spc="-20" dirty="0">
                <a:latin typeface="함초롬돋움"/>
                <a:cs typeface="함초롬돋움"/>
              </a:rPr>
              <a:t>나타납니다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28600" marR="72390" indent="-216535" algn="just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229235" algn="l"/>
              </a:tabLst>
            </a:pPr>
            <a:r>
              <a:rPr sz="800" spc="-40" dirty="0">
                <a:latin typeface="함초롬돋움"/>
                <a:cs typeface="함초롬돋움"/>
              </a:rPr>
              <a:t>이제 </a:t>
            </a:r>
            <a:r>
              <a:rPr sz="800" spc="-10" dirty="0">
                <a:latin typeface="함초롬돋움"/>
                <a:cs typeface="함초롬돋움"/>
              </a:rPr>
              <a:t>리모컨을 </a:t>
            </a:r>
            <a:r>
              <a:rPr sz="800" spc="-20" dirty="0">
                <a:latin typeface="함초롬돋움"/>
                <a:cs typeface="함초롬돋움"/>
              </a:rPr>
              <a:t>사용하여 </a:t>
            </a:r>
            <a:r>
              <a:rPr sz="800" spc="-10" dirty="0">
                <a:latin typeface="함초롬돋움"/>
                <a:cs typeface="함초롬돋움"/>
              </a:rPr>
              <a:t>키패드와 </a:t>
            </a:r>
            <a:r>
              <a:rPr sz="800" spc="-25" dirty="0">
                <a:latin typeface="함초롬돋움"/>
                <a:cs typeface="함초롬돋움"/>
              </a:rPr>
              <a:t>동일한 </a:t>
            </a:r>
            <a:r>
              <a:rPr sz="800" dirty="0">
                <a:latin typeface="함초롬돋움"/>
                <a:cs typeface="함초롬돋움"/>
              </a:rPr>
              <a:t>방식으로 </a:t>
            </a:r>
            <a:r>
              <a:rPr sz="800" spc="-40" dirty="0">
                <a:latin typeface="함초롬돋움"/>
                <a:cs typeface="함초롬돋움"/>
              </a:rPr>
              <a:t>기기를</a:t>
            </a:r>
            <a:r>
              <a:rPr sz="800" spc="-30" dirty="0">
                <a:latin typeface="함초롬돋움"/>
                <a:cs typeface="함초롬돋움"/>
              </a:rPr>
              <a:t> 조작할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737688" y="6802146"/>
            <a:ext cx="2037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끄기 </a:t>
            </a:r>
            <a:r>
              <a:rPr sz="800" dirty="0">
                <a:latin typeface="함초롬돋움"/>
                <a:cs typeface="함초롬돋움"/>
              </a:rPr>
              <a:t>키를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40" dirty="0">
                <a:latin typeface="함초롬돋움"/>
                <a:cs typeface="함초롬돋움"/>
              </a:rPr>
              <a:t>기기를 </a:t>
            </a:r>
            <a:r>
              <a:rPr sz="800" spc="-55" dirty="0">
                <a:latin typeface="함초롬돋움"/>
                <a:cs typeface="함초롬돋움"/>
              </a:rPr>
              <a:t>끄거나 </a:t>
            </a:r>
            <a:r>
              <a:rPr sz="800" dirty="0">
                <a:latin typeface="함초롬돋움"/>
                <a:cs typeface="함초롬돋움"/>
              </a:rPr>
              <a:t>켜기 키를 </a:t>
            </a:r>
            <a:r>
              <a:rPr sz="800" spc="-25" dirty="0">
                <a:latin typeface="함초롬돋움"/>
                <a:cs typeface="함초롬돋움"/>
              </a:rPr>
              <a:t>눌러 </a:t>
            </a:r>
            <a:r>
              <a:rPr sz="800" spc="-10" dirty="0">
                <a:latin typeface="함초롬돋움"/>
                <a:cs typeface="함초롬돋움"/>
              </a:rPr>
              <a:t>장치에 </a:t>
            </a:r>
            <a:r>
              <a:rPr sz="800" spc="-20" dirty="0">
                <a:latin typeface="함초롬돋움"/>
                <a:cs typeface="함초롬돋움"/>
              </a:rPr>
              <a:t>액세스합니다</a:t>
            </a:r>
            <a:r>
              <a:rPr sz="800" spc="-4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altLang="ko-KR" sz="800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5" y="765835"/>
            <a:ext cx="3960495" cy="3175"/>
            <a:chOff x="467995" y="765835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5" y="767423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1799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7991" y="76742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05685" y="477025"/>
            <a:ext cx="19386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ID </a:t>
            </a:r>
            <a:r>
              <a:rPr sz="800" spc="-25" dirty="0">
                <a:latin typeface="함초롬돋움"/>
                <a:cs typeface="함초롬돋움"/>
              </a:rPr>
              <a:t>화면으로 </a:t>
            </a:r>
            <a:r>
              <a:rPr sz="800" spc="-55" dirty="0">
                <a:latin typeface="함초롬돋움"/>
                <a:cs typeface="함초롬돋움"/>
              </a:rPr>
              <a:t>이동하여 </a:t>
            </a:r>
            <a:r>
              <a:rPr sz="800" spc="-30" dirty="0">
                <a:latin typeface="함초롬돋움"/>
                <a:cs typeface="함초롬돋움"/>
              </a:rPr>
              <a:t>다른 </a:t>
            </a:r>
            <a:r>
              <a:rPr sz="800" spc="-10" dirty="0">
                <a:latin typeface="함초롬돋움"/>
                <a:cs typeface="함초롬돋움"/>
              </a:rPr>
              <a:t>계측기를 </a:t>
            </a:r>
            <a:r>
              <a:rPr sz="800" spc="-35" dirty="0">
                <a:latin typeface="함초롬돋움"/>
                <a:cs typeface="함초롬돋움"/>
              </a:rPr>
              <a:t>계속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294" y="954646"/>
            <a:ext cx="163263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4.7.1 </a:t>
            </a:r>
            <a:r>
              <a:rPr sz="900" b="1" spc="-10" dirty="0">
                <a:latin typeface="함초롬돋움"/>
                <a:cs typeface="함초롬돋움"/>
              </a:rPr>
              <a:t>공지사항</a:t>
            </a:r>
            <a:endParaRPr sz="900">
              <a:latin typeface="함초롬돋움"/>
              <a:cs typeface="함초롬돋움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4819" y="1261376"/>
            <a:ext cx="723265" cy="614680"/>
            <a:chOff x="464819" y="1261376"/>
            <a:chExt cx="723265" cy="614680"/>
          </a:xfrm>
        </p:grpSpPr>
        <p:sp>
          <p:nvSpPr>
            <p:cNvPr id="25" name="object 25"/>
            <p:cNvSpPr/>
            <p:nvPr/>
          </p:nvSpPr>
          <p:spPr>
            <a:xfrm>
              <a:off x="464807" y="1261389"/>
              <a:ext cx="723265" cy="614680"/>
            </a:xfrm>
            <a:custGeom>
              <a:avLst/>
              <a:gdLst/>
              <a:ahLst/>
              <a:cxnLst/>
              <a:rect l="l" t="t" r="r" b="b"/>
              <a:pathLst>
                <a:path w="723265" h="614680">
                  <a:moveTo>
                    <a:pt x="723176" y="0"/>
                  </a:moveTo>
                  <a:lnTo>
                    <a:pt x="12" y="0"/>
                  </a:lnTo>
                  <a:lnTo>
                    <a:pt x="12" y="614540"/>
                  </a:lnTo>
                  <a:lnTo>
                    <a:pt x="723163" y="614553"/>
                  </a:lnTo>
                  <a:lnTo>
                    <a:pt x="723163" y="608203"/>
                  </a:lnTo>
                  <a:lnTo>
                    <a:pt x="6362" y="608203"/>
                  </a:lnTo>
                  <a:lnTo>
                    <a:pt x="6362" y="6350"/>
                  </a:lnTo>
                  <a:lnTo>
                    <a:pt x="723176" y="6350"/>
                  </a:lnTo>
                  <a:lnTo>
                    <a:pt x="723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5852" y="1355624"/>
              <a:ext cx="48895" cy="283210"/>
            </a:xfrm>
            <a:custGeom>
              <a:avLst/>
              <a:gdLst/>
              <a:ahLst/>
              <a:cxnLst/>
              <a:rect l="l" t="t" r="r" b="b"/>
              <a:pathLst>
                <a:path w="48894" h="283210">
                  <a:moveTo>
                    <a:pt x="37270" y="198210"/>
                  </a:moveTo>
                  <a:lnTo>
                    <a:pt x="10139" y="198210"/>
                  </a:lnTo>
                  <a:lnTo>
                    <a:pt x="4235" y="0"/>
                  </a:lnTo>
                  <a:lnTo>
                    <a:pt x="42352" y="0"/>
                  </a:lnTo>
                  <a:lnTo>
                    <a:pt x="37270" y="198210"/>
                  </a:lnTo>
                  <a:close/>
                </a:path>
                <a:path w="48894" h="283210">
                  <a:moveTo>
                    <a:pt x="10164" y="199057"/>
                  </a:moveTo>
                  <a:lnTo>
                    <a:pt x="10139" y="198210"/>
                  </a:lnTo>
                  <a:lnTo>
                    <a:pt x="10164" y="199057"/>
                  </a:lnTo>
                  <a:close/>
                </a:path>
                <a:path w="48894" h="283210">
                  <a:moveTo>
                    <a:pt x="23717" y="282915"/>
                  </a:moveTo>
                  <a:lnTo>
                    <a:pt x="16940" y="282068"/>
                  </a:lnTo>
                  <a:lnTo>
                    <a:pt x="11011" y="279527"/>
                  </a:lnTo>
                  <a:lnTo>
                    <a:pt x="1694" y="270209"/>
                  </a:lnTo>
                  <a:lnTo>
                    <a:pt x="0" y="264280"/>
                  </a:lnTo>
                  <a:lnTo>
                    <a:pt x="0" y="249880"/>
                  </a:lnTo>
                  <a:lnTo>
                    <a:pt x="2541" y="243103"/>
                  </a:lnTo>
                  <a:lnTo>
                    <a:pt x="7623" y="238021"/>
                  </a:lnTo>
                  <a:lnTo>
                    <a:pt x="11011" y="232939"/>
                  </a:lnTo>
                  <a:lnTo>
                    <a:pt x="16941" y="231245"/>
                  </a:lnTo>
                  <a:lnTo>
                    <a:pt x="32187" y="231245"/>
                  </a:lnTo>
                  <a:lnTo>
                    <a:pt x="38117" y="233786"/>
                  </a:lnTo>
                  <a:lnTo>
                    <a:pt x="46587" y="242256"/>
                  </a:lnTo>
                  <a:lnTo>
                    <a:pt x="48281" y="249033"/>
                  </a:lnTo>
                  <a:lnTo>
                    <a:pt x="48281" y="263433"/>
                  </a:lnTo>
                  <a:lnTo>
                    <a:pt x="46587" y="270209"/>
                  </a:lnTo>
                  <a:lnTo>
                    <a:pt x="42352" y="274444"/>
                  </a:lnTo>
                  <a:lnTo>
                    <a:pt x="36423" y="279527"/>
                  </a:lnTo>
                  <a:lnTo>
                    <a:pt x="30493" y="282068"/>
                  </a:lnTo>
                  <a:lnTo>
                    <a:pt x="23717" y="2829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7517" y="1648701"/>
            <a:ext cx="3575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주목!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87983" y="1261389"/>
            <a:ext cx="3243580" cy="614680"/>
          </a:xfrm>
          <a:custGeom>
            <a:avLst/>
            <a:gdLst/>
            <a:ahLst/>
            <a:cxnLst/>
            <a:rect l="l" t="t" r="r" b="b"/>
            <a:pathLst>
              <a:path w="3243579" h="614680">
                <a:moveTo>
                  <a:pt x="3243161" y="0"/>
                </a:moveTo>
                <a:lnTo>
                  <a:pt x="0" y="0"/>
                </a:lnTo>
                <a:lnTo>
                  <a:pt x="0" y="6350"/>
                </a:lnTo>
                <a:lnTo>
                  <a:pt x="3236823" y="6350"/>
                </a:lnTo>
                <a:lnTo>
                  <a:pt x="3243161" y="0"/>
                </a:lnTo>
                <a:close/>
              </a:path>
              <a:path w="3243579" h="614680">
                <a:moveTo>
                  <a:pt x="3243173" y="0"/>
                </a:moveTo>
                <a:lnTo>
                  <a:pt x="3236823" y="6350"/>
                </a:lnTo>
                <a:lnTo>
                  <a:pt x="3236823" y="608203"/>
                </a:lnTo>
                <a:lnTo>
                  <a:pt x="0" y="608203"/>
                </a:lnTo>
                <a:lnTo>
                  <a:pt x="0" y="614553"/>
                </a:lnTo>
                <a:lnTo>
                  <a:pt x="3243173" y="614553"/>
                </a:lnTo>
                <a:lnTo>
                  <a:pt x="3243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59979" y="1312748"/>
            <a:ext cx="3025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화학물질의 </a:t>
            </a:r>
            <a:r>
              <a:rPr sz="800" spc="-40" dirty="0">
                <a:latin typeface="함초롬돋움"/>
                <a:cs typeface="함초롬돋움"/>
              </a:rPr>
              <a:t>안전보건자료에는 </a:t>
            </a:r>
            <a:r>
              <a:rPr sz="800" spc="-20" dirty="0">
                <a:latin typeface="함초롬돋움"/>
                <a:cs typeface="함초롬돋움"/>
              </a:rPr>
              <a:t>안전한 </a:t>
            </a:r>
            <a:r>
              <a:rPr sz="800" spc="-30" dirty="0">
                <a:latin typeface="함초롬돋움"/>
                <a:cs typeface="함초롬돋움"/>
              </a:rPr>
              <a:t>취급, </a:t>
            </a:r>
            <a:r>
              <a:rPr sz="800" spc="-45" dirty="0">
                <a:latin typeface="함초롬돋움"/>
                <a:cs typeface="함초롬돋움"/>
              </a:rPr>
              <a:t>발생 가능한 </a:t>
            </a:r>
            <a:r>
              <a:rPr sz="800" spc="-25" dirty="0">
                <a:latin typeface="함초롬돋움"/>
                <a:cs typeface="함초롬돋움"/>
              </a:rPr>
              <a:t>위험, 예방 </a:t>
            </a:r>
            <a:r>
              <a:rPr sz="800" spc="-35" dirty="0">
                <a:latin typeface="함초롬돋움"/>
                <a:cs typeface="함초롬돋움"/>
              </a:rPr>
              <a:t>조치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0" dirty="0">
                <a:latin typeface="함초롬돋움"/>
                <a:cs typeface="함초롬돋움"/>
              </a:rPr>
              <a:t>위험 </a:t>
            </a:r>
            <a:r>
              <a:rPr sz="800" spc="-10" dirty="0">
                <a:latin typeface="함초롬돋움"/>
                <a:cs typeface="함초롬돋움"/>
              </a:rPr>
              <a:t>상황에서 </a:t>
            </a:r>
            <a:r>
              <a:rPr sz="800" spc="-45" dirty="0">
                <a:latin typeface="함초롬돋움"/>
                <a:cs typeface="함초롬돋움"/>
              </a:rPr>
              <a:t>취해야 </a:t>
            </a:r>
            <a:r>
              <a:rPr sz="800" spc="-25" dirty="0">
                <a:latin typeface="함초롬돋움"/>
                <a:cs typeface="함초롬돋움"/>
              </a:rPr>
              <a:t>할 </a:t>
            </a:r>
            <a:r>
              <a:rPr sz="800" spc="-50" dirty="0">
                <a:latin typeface="함초롬돋움"/>
                <a:cs typeface="함초롬돋움"/>
              </a:rPr>
              <a:t>조치에 </a:t>
            </a:r>
            <a:r>
              <a:rPr sz="800" spc="-25" dirty="0">
                <a:latin typeface="함초롬돋움"/>
                <a:cs typeface="함초롬돋움"/>
              </a:rPr>
              <a:t>대한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45" dirty="0">
                <a:latin typeface="함초롬돋움"/>
                <a:cs typeface="함초롬돋움"/>
              </a:rPr>
              <a:t>지침이 </a:t>
            </a:r>
            <a:r>
              <a:rPr sz="800" spc="-35" dirty="0">
                <a:latin typeface="함초롬돋움"/>
                <a:cs typeface="함초롬돋움"/>
              </a:rPr>
              <a:t>포함되어 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4495" y="2089482"/>
            <a:ext cx="4114800" cy="2122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4.7.2 </a:t>
            </a:r>
            <a:r>
              <a:rPr sz="900" b="1" spc="-10" dirty="0">
                <a:latin typeface="함초롬돋움"/>
                <a:cs typeface="함초롬돋움"/>
              </a:rPr>
              <a:t>초기 단계</a:t>
            </a:r>
            <a:endParaRPr sz="900" dirty="0">
              <a:latin typeface="함초롬돋움"/>
              <a:cs typeface="함초롬돋움"/>
            </a:endParaRPr>
          </a:p>
          <a:p>
            <a:pPr marL="63500" marR="104775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함초롬돋움"/>
                <a:cs typeface="함초롬돋움"/>
              </a:rPr>
              <a:t>랙과 </a:t>
            </a: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20" dirty="0">
                <a:latin typeface="함초롬돋움"/>
                <a:cs typeface="함초롬돋움"/>
              </a:rPr>
              <a:t>교반판으로 </a:t>
            </a:r>
            <a:r>
              <a:rPr sz="800" spc="-30" dirty="0">
                <a:latin typeface="함초롬돋움"/>
                <a:cs typeface="함초롬돋움"/>
              </a:rPr>
              <a:t>구성된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시스템을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35" dirty="0">
                <a:latin typeface="함초롬돋움"/>
                <a:cs typeface="함초롬돋움"/>
              </a:rPr>
              <a:t>조절을 </a:t>
            </a:r>
            <a:r>
              <a:rPr sz="800" spc="-25" dirty="0">
                <a:latin typeface="함초롬돋움"/>
                <a:cs typeface="함초롬돋움"/>
              </a:rPr>
              <a:t>위해 </a:t>
            </a:r>
            <a:r>
              <a:rPr sz="800" spc="-45" dirty="0">
                <a:latin typeface="함초롬돋움"/>
                <a:cs typeface="함초롬돋움"/>
              </a:rPr>
              <a:t>인큐베이터에 </a:t>
            </a:r>
            <a:r>
              <a:rPr sz="800" spc="-40" dirty="0">
                <a:latin typeface="함초롬돋움"/>
                <a:cs typeface="함초롬돋움"/>
              </a:rPr>
              <a:t>넣습니다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인큐베이터의 온도를 </a:t>
            </a:r>
            <a:r>
              <a:rPr sz="800" dirty="0">
                <a:latin typeface="함초롬돋움"/>
                <a:cs typeface="함초롬돋움"/>
              </a:rPr>
              <a:t>EN 1899에 </a:t>
            </a:r>
            <a:r>
              <a:rPr sz="800" spc="-30" dirty="0">
                <a:latin typeface="함초롬돋움"/>
                <a:cs typeface="함초롬돋움"/>
              </a:rPr>
              <a:t>따라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45" dirty="0">
                <a:latin typeface="함초롬돋움"/>
                <a:cs typeface="함초롬돋움"/>
              </a:rPr>
              <a:t>측정에 </a:t>
            </a:r>
            <a:r>
              <a:rPr sz="800" spc="-10" dirty="0">
                <a:latin typeface="함초롬돋움"/>
                <a:cs typeface="함초롬돋움"/>
              </a:rPr>
              <a:t>권장되는 </a:t>
            </a:r>
            <a:r>
              <a:rPr sz="800" dirty="0">
                <a:latin typeface="함초롬돋움"/>
                <a:cs typeface="함초롬돋움"/>
              </a:rPr>
              <a:t>20 </a:t>
            </a:r>
            <a:r>
              <a:rPr sz="800" spc="-170" dirty="0">
                <a:latin typeface="함초롬돋움"/>
                <a:cs typeface="함초롬돋움"/>
              </a:rPr>
              <a:t>± </a:t>
            </a:r>
            <a:r>
              <a:rPr sz="800" dirty="0">
                <a:latin typeface="함초롬돋움"/>
                <a:cs typeface="함초롬돋움"/>
              </a:rPr>
              <a:t>1°C로 </a:t>
            </a:r>
            <a:r>
              <a:rPr sz="800" spc="-10" dirty="0">
                <a:latin typeface="함초롬돋움"/>
                <a:cs typeface="함초롬돋움"/>
              </a:rPr>
              <a:t>설정합니다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dirty="0">
                <a:latin typeface="함초롬돋움"/>
                <a:cs typeface="함초롬돋움"/>
              </a:rPr>
              <a:t>전원에 </a:t>
            </a:r>
            <a:r>
              <a:rPr sz="800" spc="-20" dirty="0">
                <a:latin typeface="함초롬돋움"/>
                <a:cs typeface="함초롬돋움"/>
              </a:rPr>
              <a:t>연결합니다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함초롬돋움"/>
              <a:cs typeface="함초롬돋움"/>
            </a:endParaRPr>
          </a:p>
          <a:p>
            <a:pPr marL="63500">
              <a:lnSpc>
                <a:spcPct val="100000"/>
              </a:lnSpc>
            </a:pPr>
            <a:r>
              <a:rPr sz="900" b="1" dirty="0">
                <a:latin typeface="함초롬돋움"/>
                <a:cs typeface="함초롬돋움"/>
              </a:rPr>
              <a:t>4.7.3 샘플 </a:t>
            </a:r>
            <a:r>
              <a:rPr sz="900" b="1" spc="-10" dirty="0">
                <a:latin typeface="함초롬돋움"/>
                <a:cs typeface="함초롬돋움"/>
              </a:rPr>
              <a:t>볼륨 </a:t>
            </a:r>
            <a:r>
              <a:rPr sz="900" b="1" dirty="0">
                <a:latin typeface="함초롬돋움"/>
                <a:cs typeface="함초롬돋움"/>
              </a:rPr>
              <a:t>선택</a:t>
            </a:r>
            <a:endParaRPr sz="900" dirty="0">
              <a:latin typeface="함초롬돋움"/>
              <a:cs typeface="함초롬돋움"/>
            </a:endParaRPr>
          </a:p>
          <a:p>
            <a:pPr marL="63500" marR="55880">
              <a:lnSpc>
                <a:spcPct val="100000"/>
              </a:lnSpc>
              <a:spcBef>
                <a:spcPts val="300"/>
              </a:spcBef>
            </a:pP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20" dirty="0">
                <a:latin typeface="함초롬돋움"/>
                <a:cs typeface="함초롬돋움"/>
              </a:rPr>
              <a:t>예상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값은 </a:t>
            </a:r>
            <a:r>
              <a:rPr sz="800" spc="-35" dirty="0">
                <a:latin typeface="함초롬돋움"/>
                <a:cs typeface="함초롬돋움"/>
              </a:rPr>
              <a:t>실험에 </a:t>
            </a:r>
            <a:r>
              <a:rPr sz="800" spc="-25" dirty="0">
                <a:latin typeface="함초롬돋움"/>
                <a:cs typeface="함초롬돋움"/>
              </a:rPr>
              <a:t>필요한 시료의 양을 </a:t>
            </a:r>
            <a:r>
              <a:rPr sz="800" spc="-30" dirty="0">
                <a:latin typeface="함초롬돋움"/>
                <a:cs typeface="함초롬돋움"/>
              </a:rPr>
              <a:t>정의합니다</a:t>
            </a:r>
            <a:r>
              <a:rPr sz="800" spc="-35" dirty="0">
                <a:latin typeface="함초롬돋움"/>
                <a:cs typeface="함초롬돋움"/>
              </a:rPr>
              <a:t>. 측정 </a:t>
            </a:r>
            <a:r>
              <a:rPr sz="800" spc="-10" dirty="0">
                <a:latin typeface="함초롬돋움"/>
                <a:cs typeface="함초롬돋움"/>
              </a:rPr>
              <a:t>범위의 </a:t>
            </a:r>
            <a:r>
              <a:rPr sz="800" spc="-25" dirty="0">
                <a:latin typeface="함초롬돋움"/>
                <a:cs typeface="함초롬돋움"/>
              </a:rPr>
              <a:t>상위 </a:t>
            </a:r>
            <a:r>
              <a:rPr sz="800" spc="-30" dirty="0">
                <a:latin typeface="함초롬돋움"/>
                <a:cs typeface="함초롬돋움"/>
              </a:rPr>
              <a:t>절반에 </a:t>
            </a:r>
            <a:r>
              <a:rPr sz="800" dirty="0">
                <a:latin typeface="함초롬돋움"/>
                <a:cs typeface="함초롬돋움"/>
              </a:rPr>
              <a:t>해당하는 BOD </a:t>
            </a:r>
            <a:r>
              <a:rPr sz="800" spc="-10" dirty="0">
                <a:latin typeface="함초롬돋움"/>
                <a:cs typeface="함초롬돋움"/>
              </a:rPr>
              <a:t>값을 </a:t>
            </a:r>
            <a:r>
              <a:rPr sz="800" spc="-50" dirty="0">
                <a:latin typeface="함초롬돋움"/>
                <a:cs typeface="함초롬돋움"/>
              </a:rPr>
              <a:t>생성하는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범위를 </a:t>
            </a:r>
            <a:r>
              <a:rPr sz="800" spc="-20" dirty="0">
                <a:latin typeface="함초롬돋움"/>
                <a:cs typeface="함초롬돋움"/>
              </a:rPr>
              <a:t>선택합니다(</a:t>
            </a:r>
            <a:r>
              <a:rPr sz="800" dirty="0">
                <a:latin typeface="함초롬돋움"/>
                <a:cs typeface="함초롬돋움"/>
              </a:rPr>
              <a:t>예: BOD가 150 </a:t>
            </a:r>
            <a:r>
              <a:rPr sz="800" spc="-40" dirty="0">
                <a:latin typeface="함초롬돋움"/>
                <a:cs typeface="함초롬돋움"/>
              </a:rPr>
              <a:t>mg/L인 </a:t>
            </a:r>
            <a:r>
              <a:rPr sz="800" spc="-60" dirty="0">
                <a:latin typeface="함초롬돋움"/>
                <a:cs typeface="함초롬돋움"/>
              </a:rPr>
              <a:t>경우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범위 </a:t>
            </a:r>
            <a:r>
              <a:rPr sz="800" dirty="0">
                <a:latin typeface="함초롬돋움"/>
                <a:cs typeface="함초롬돋움"/>
              </a:rPr>
              <a:t>0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dirty="0">
                <a:latin typeface="함초롬돋움"/>
                <a:cs typeface="함초롬돋움"/>
              </a:rPr>
              <a:t>200 </a:t>
            </a:r>
            <a:r>
              <a:rPr sz="800" spc="-25" dirty="0">
                <a:latin typeface="함초롬돋움"/>
                <a:cs typeface="함초롬돋움"/>
              </a:rPr>
              <a:t>mg/ 선택</a:t>
            </a:r>
            <a:r>
              <a:rPr sz="800" spc="-20" dirty="0">
                <a:latin typeface="함초롬돋움"/>
                <a:cs typeface="함초롬돋움"/>
              </a:rPr>
              <a:t>)</a:t>
            </a:r>
            <a:r>
              <a:rPr sz="800" dirty="0">
                <a:latin typeface="함초롬돋움"/>
                <a:cs typeface="함초롬돋움"/>
              </a:rPr>
              <a:t>.</a:t>
            </a:r>
          </a:p>
          <a:p>
            <a:pPr marL="63500" marR="135255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L. </a:t>
            </a:r>
            <a:r>
              <a:rPr sz="800" spc="-20" dirty="0">
                <a:latin typeface="함초롬돋움"/>
                <a:cs typeface="함초롬돋움"/>
              </a:rPr>
              <a:t>예상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값을 </a:t>
            </a:r>
            <a:r>
              <a:rPr sz="800" spc="-35" dirty="0">
                <a:latin typeface="함초롬돋움"/>
                <a:cs typeface="함초롬돋움"/>
              </a:rPr>
              <a:t>알 </a:t>
            </a:r>
            <a:r>
              <a:rPr sz="800" spc="-40" dirty="0">
                <a:latin typeface="함초롬돋움"/>
                <a:cs typeface="함초롬돋움"/>
              </a:rPr>
              <a:t>수</a:t>
            </a:r>
            <a:r>
              <a:rPr sz="800" spc="-35" dirty="0">
                <a:latin typeface="함초롬돋움"/>
                <a:cs typeface="함초롬돋움"/>
              </a:rPr>
              <a:t> 없는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50" dirty="0">
                <a:latin typeface="함초롬돋움"/>
                <a:cs typeface="함초롬돋움"/>
              </a:rPr>
              <a:t>COD </a:t>
            </a:r>
            <a:r>
              <a:rPr sz="800" spc="-10" dirty="0">
                <a:latin typeface="함초롬돋움"/>
                <a:cs typeface="함초롬돋움"/>
              </a:rPr>
              <a:t>값</a:t>
            </a:r>
            <a:r>
              <a:rPr sz="800" dirty="0">
                <a:latin typeface="함초롬돋움"/>
                <a:cs typeface="함초롬돋움"/>
              </a:rPr>
              <a:t>(COD = </a:t>
            </a:r>
            <a:r>
              <a:rPr sz="800" spc="-30" dirty="0">
                <a:latin typeface="함초롬돋움"/>
                <a:cs typeface="함초롬돋움"/>
              </a:rPr>
              <a:t>화학적 </a:t>
            </a:r>
            <a:r>
              <a:rPr sz="800" spc="-10" dirty="0">
                <a:latin typeface="함초롬돋움"/>
                <a:cs typeface="함초롬돋움"/>
              </a:rPr>
              <a:t>산소 </a:t>
            </a:r>
            <a:r>
              <a:rPr sz="800" spc="-25" dirty="0">
                <a:latin typeface="함초롬돋움"/>
                <a:cs typeface="함초롬돋움"/>
              </a:rPr>
              <a:t>요구량</a:t>
            </a:r>
            <a:r>
              <a:rPr sz="800" dirty="0">
                <a:latin typeface="함초롬돋움"/>
                <a:cs typeface="함초롬돋움"/>
              </a:rPr>
              <a:t>)</a:t>
            </a:r>
            <a:r>
              <a:rPr sz="800" spc="-40" dirty="0">
                <a:latin typeface="함초롬돋움"/>
                <a:cs typeface="함초롬돋움"/>
              </a:rPr>
              <a:t>을</a:t>
            </a:r>
            <a:r>
              <a:rPr sz="800" spc="-25" dirty="0">
                <a:latin typeface="함초롬돋움"/>
                <a:cs typeface="함초롬돋움"/>
              </a:rPr>
              <a:t> 기준으로 추정할 </a:t>
            </a:r>
            <a:r>
              <a:rPr sz="800" spc="-10" dirty="0">
                <a:latin typeface="함초롬돋움"/>
                <a:cs typeface="함초롬돋움"/>
              </a:rPr>
              <a:t>수 있습니다(</a:t>
            </a:r>
            <a:r>
              <a:rPr sz="800" dirty="0">
                <a:latin typeface="함초롬돋움"/>
                <a:cs typeface="함초롬돋움"/>
              </a:rPr>
              <a:t>예: </a:t>
            </a:r>
            <a:r>
              <a:rPr sz="800" spc="-35" dirty="0">
                <a:latin typeface="함초롬돋움"/>
                <a:cs typeface="함초롬돋움"/>
              </a:rPr>
              <a:t>가정용 </a:t>
            </a:r>
            <a:r>
              <a:rPr sz="800" spc="-50" dirty="0">
                <a:latin typeface="함초롬돋움"/>
                <a:cs typeface="함초롬돋움"/>
              </a:rPr>
              <a:t>폐수의 </a:t>
            </a:r>
            <a:r>
              <a:rPr sz="800" spc="-60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BOD</a:t>
            </a:r>
            <a:r>
              <a:rPr sz="600" spc="-30" baseline="-13888" dirty="0">
                <a:latin typeface="함초롬돋움"/>
                <a:cs typeface="함초롬돋움"/>
              </a:rPr>
              <a:t>5</a:t>
            </a:r>
            <a:endParaRPr sz="600" baseline="-13888" dirty="0">
              <a:latin typeface="함초롬돋움"/>
              <a:cs typeface="함초롬돋움"/>
            </a:endParaRPr>
          </a:p>
          <a:p>
            <a:pPr marL="63500">
              <a:lnSpc>
                <a:spcPct val="100000"/>
              </a:lnSpc>
              <a:spcBef>
                <a:spcPts val="35"/>
              </a:spcBef>
            </a:pPr>
            <a:r>
              <a:rPr sz="800" spc="-20" dirty="0">
                <a:latin typeface="함초롬돋움"/>
                <a:cs typeface="함초롬돋움"/>
              </a:rPr>
              <a:t>는 </a:t>
            </a:r>
            <a:r>
              <a:rPr sz="800" spc="50" dirty="0">
                <a:latin typeface="함초롬돋움"/>
                <a:cs typeface="함초롬돋움"/>
              </a:rPr>
              <a:t>COD </a:t>
            </a:r>
            <a:r>
              <a:rPr sz="800" spc="-10" dirty="0">
                <a:latin typeface="함초롬돋움"/>
                <a:cs typeface="함초롬돋움"/>
              </a:rPr>
              <a:t>값의 </a:t>
            </a:r>
            <a:r>
              <a:rPr sz="800" spc="-20" dirty="0">
                <a:latin typeface="함초롬돋움"/>
                <a:cs typeface="함초롬돋움"/>
              </a:rPr>
              <a:t>약 </a:t>
            </a:r>
            <a:r>
              <a:rPr sz="800" dirty="0">
                <a:latin typeface="함초롬돋움"/>
                <a:cs typeface="함초롬돋움"/>
              </a:rPr>
              <a:t>80%입니다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600" dirty="0">
              <a:latin typeface="함초롬돋움"/>
              <a:cs typeface="함초롬돋움"/>
            </a:endParaRPr>
          </a:p>
          <a:p>
            <a:pPr marL="1553845">
              <a:lnSpc>
                <a:spcPct val="100000"/>
              </a:lnSpc>
              <a:tabLst>
                <a:tab pos="2633345" algn="l"/>
              </a:tabLst>
            </a:pPr>
            <a:r>
              <a:rPr sz="800" b="1" spc="-10" dirty="0">
                <a:latin typeface="함초롬돋움"/>
                <a:cs typeface="함초롬돋움"/>
              </a:rPr>
              <a:t>질산화 </a:t>
            </a:r>
            <a:r>
              <a:rPr sz="800" b="1" dirty="0">
                <a:latin typeface="함초롬돋움"/>
                <a:cs typeface="함초롬돋움"/>
              </a:rPr>
              <a:t>억제제 </a:t>
            </a:r>
            <a:r>
              <a:rPr sz="800" b="1" spc="-25" dirty="0">
                <a:latin typeface="함초롬돋움"/>
                <a:cs typeface="함초롬돋움"/>
              </a:rPr>
              <a:t>ATH의 </a:t>
            </a:r>
            <a:r>
              <a:rPr sz="800" b="1" dirty="0">
                <a:latin typeface="함초롬돋움"/>
                <a:cs typeface="함초롬돋움"/>
              </a:rPr>
              <a:t>샘플 볼륨</a:t>
            </a:r>
            <a:endParaRPr sz="800" dirty="0">
              <a:latin typeface="함초롬돋움"/>
              <a:cs typeface="함초롬돋움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64819" y="4191498"/>
          <a:ext cx="3967478" cy="176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BOD 범위(</a:t>
                      </a:r>
                      <a:r>
                        <a:rPr sz="800" b="1" spc="-20" dirty="0">
                          <a:latin typeface="함초롬돋움"/>
                          <a:cs typeface="함초롬돋움"/>
                        </a:rPr>
                        <a:t>mg/L</a:t>
                      </a:r>
                      <a:r>
                        <a:rPr sz="800" b="1" dirty="0">
                          <a:latin typeface="함초롬돋움"/>
                          <a:cs typeface="함초롬돋움"/>
                        </a:rPr>
                        <a:t>)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25" dirty="0">
                          <a:latin typeface="함초롬돋움"/>
                          <a:cs typeface="함초롬돋움"/>
                        </a:rPr>
                        <a:t>mL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latin typeface="함초롬돋움"/>
                          <a:cs typeface="함초롬돋움"/>
                        </a:rPr>
                        <a:t>복용량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40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428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10방울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80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360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10방울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200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244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5방울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400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157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5방울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800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94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3방울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2000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56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3방울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0 </a:t>
                      </a:r>
                      <a:r>
                        <a:rPr sz="800" spc="114" dirty="0">
                          <a:latin typeface="함초롬돋움"/>
                          <a:cs typeface="함초롬돋움"/>
                        </a:rPr>
                        <a:t>-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4000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21.7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0" dirty="0">
                          <a:latin typeface="함초롬돋움"/>
                          <a:cs typeface="함초롬돋움"/>
                        </a:rPr>
                        <a:t>1방울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ts val="1045"/>
                        </a:lnSpc>
                      </a:pPr>
                      <a:r>
                        <a:rPr sz="900" b="1" dirty="0">
                          <a:latin typeface="함초롬돋움"/>
                          <a:cs typeface="함초롬돋움"/>
                        </a:rPr>
                        <a:t>4.7.4 샘플 </a:t>
                      </a:r>
                      <a:r>
                        <a:rPr sz="900" b="1" spc="-10" dirty="0">
                          <a:latin typeface="함초롬돋움"/>
                          <a:cs typeface="함초롬돋움"/>
                        </a:rPr>
                        <a:t>준비</a:t>
                      </a:r>
                      <a:endParaRPr sz="900">
                        <a:latin typeface="함초롬돋움"/>
                        <a:cs typeface="함초롬돋움"/>
                      </a:endParaRPr>
                    </a:p>
                  </a:txBody>
                  <a:tcPr marL="0" marR="0" marT="254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455294" y="5944616"/>
            <a:ext cx="3940810" cy="9550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3040" algn="l"/>
              </a:tabLst>
            </a:pPr>
            <a:r>
              <a:rPr sz="800" spc="-10" dirty="0">
                <a:latin typeface="함초롬돋움"/>
                <a:cs typeface="함초롬돋움"/>
              </a:rPr>
              <a:t>샘플링에는 </a:t>
            </a:r>
            <a:r>
              <a:rPr sz="800" spc="-20" dirty="0">
                <a:latin typeface="함초롬돋움"/>
                <a:cs typeface="함초롬돋움"/>
              </a:rPr>
              <a:t>깨끗한 </a:t>
            </a:r>
            <a:r>
              <a:rPr sz="800" spc="-35" dirty="0">
                <a:latin typeface="함초롬돋움"/>
                <a:cs typeface="함초롬돋움"/>
              </a:rPr>
              <a:t>장비를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193040" algn="l"/>
              </a:tabLst>
            </a:pPr>
            <a:r>
              <a:rPr sz="800" spc="-30" dirty="0">
                <a:latin typeface="함초롬돋움"/>
                <a:cs typeface="함초롬돋움"/>
              </a:rPr>
              <a:t>대표적인 </a:t>
            </a:r>
            <a:r>
              <a:rPr sz="800" spc="-10" dirty="0">
                <a:latin typeface="함초롬돋움"/>
                <a:cs typeface="함초롬돋움"/>
              </a:rPr>
              <a:t>샘플을 </a:t>
            </a:r>
            <a:r>
              <a:rPr sz="800" spc="-20" dirty="0">
                <a:latin typeface="함초롬돋움"/>
                <a:cs typeface="함초롬돋움"/>
              </a:rPr>
              <a:t>사용해야 </a:t>
            </a:r>
            <a:r>
              <a:rPr sz="800" spc="-10" dirty="0">
                <a:latin typeface="함초롬돋움"/>
                <a:cs typeface="함초롬돋움"/>
              </a:rPr>
              <a:t>합니다.</a:t>
            </a:r>
            <a:endParaRPr sz="800">
              <a:latin typeface="함초롬돋움"/>
              <a:cs typeface="함초롬돋움"/>
            </a:endParaRPr>
          </a:p>
          <a:p>
            <a:pPr marL="192405" marR="5080" indent="-18034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193040" algn="l"/>
              </a:tabLst>
            </a:pPr>
            <a:r>
              <a:rPr sz="800" spc="-20" dirty="0">
                <a:latin typeface="함초롬돋움"/>
                <a:cs typeface="함초롬돋움"/>
              </a:rPr>
              <a:t>시료의 </a:t>
            </a:r>
            <a:r>
              <a:rPr sz="800" dirty="0">
                <a:latin typeface="함초롬돋움"/>
                <a:cs typeface="함초롬돋움"/>
              </a:rPr>
              <a:t>pH </a:t>
            </a:r>
            <a:r>
              <a:rPr sz="800" spc="-10" dirty="0">
                <a:latin typeface="함초롬돋움"/>
                <a:cs typeface="함초롬돋움"/>
              </a:rPr>
              <a:t>값을 </a:t>
            </a:r>
            <a:r>
              <a:rPr sz="800" spc="-40" dirty="0">
                <a:latin typeface="함초롬돋움"/>
                <a:cs typeface="함초롬돋움"/>
              </a:rPr>
              <a:t>테스트합니다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이상적인 </a:t>
            </a:r>
            <a:r>
              <a:rPr sz="800" dirty="0">
                <a:latin typeface="함초롬돋움"/>
                <a:cs typeface="함초롬돋움"/>
              </a:rPr>
              <a:t>pH </a:t>
            </a:r>
            <a:r>
              <a:rPr sz="800" spc="-10" dirty="0">
                <a:latin typeface="함초롬돋움"/>
                <a:cs typeface="함초롬돋움"/>
              </a:rPr>
              <a:t>값은 </a:t>
            </a:r>
            <a:r>
              <a:rPr sz="800" spc="-40" dirty="0">
                <a:latin typeface="함초롬돋움"/>
                <a:cs typeface="함초롬돋움"/>
              </a:rPr>
              <a:t>미생물의 </a:t>
            </a:r>
            <a:r>
              <a:rPr sz="800" spc="-10" dirty="0">
                <a:latin typeface="함초롬돋움"/>
                <a:cs typeface="함초롬돋움"/>
              </a:rPr>
              <a:t>생리적 </a:t>
            </a:r>
            <a:r>
              <a:rPr sz="800" spc="-25" dirty="0">
                <a:latin typeface="함초롬돋움"/>
                <a:cs typeface="함초롬돋움"/>
              </a:rPr>
              <a:t>범위</a:t>
            </a:r>
            <a:r>
              <a:rPr sz="800" spc="-35" dirty="0">
                <a:latin typeface="함초롬돋움"/>
                <a:cs typeface="함초롬돋움"/>
              </a:rPr>
              <a:t>(</a:t>
            </a:r>
            <a:r>
              <a:rPr sz="800" spc="-25" dirty="0">
                <a:latin typeface="함초롬돋움"/>
                <a:cs typeface="함초롬돋움"/>
              </a:rPr>
              <a:t>일반적으로 </a:t>
            </a:r>
            <a:r>
              <a:rPr sz="800" dirty="0">
                <a:latin typeface="함초롬돋움"/>
                <a:cs typeface="함초롬돋움"/>
              </a:rPr>
              <a:t>pH 6.</a:t>
            </a:r>
            <a:r>
              <a:rPr sz="800" spc="-20" dirty="0">
                <a:latin typeface="함초롬돋움"/>
                <a:cs typeface="함초롬돋움"/>
              </a:rPr>
              <a:t>5에서 </a:t>
            </a:r>
            <a:r>
              <a:rPr sz="800" dirty="0">
                <a:latin typeface="함초롬돋움"/>
                <a:cs typeface="함초롬돋움"/>
              </a:rPr>
              <a:t>7.5 </a:t>
            </a:r>
            <a:r>
              <a:rPr sz="800" spc="-35" dirty="0">
                <a:latin typeface="함초롬돋움"/>
                <a:cs typeface="함초롬돋움"/>
              </a:rPr>
              <a:t>사이</a:t>
            </a:r>
            <a:r>
              <a:rPr sz="800" spc="-20" dirty="0">
                <a:latin typeface="함초롬돋움"/>
                <a:cs typeface="함초롬돋움"/>
              </a:rPr>
              <a:t>)</a:t>
            </a:r>
            <a:r>
              <a:rPr sz="800" spc="-40" dirty="0">
                <a:latin typeface="함초롬돋움"/>
                <a:cs typeface="함초롬돋움"/>
              </a:rPr>
              <a:t>에</a:t>
            </a:r>
            <a:r>
              <a:rPr sz="800" spc="-50" dirty="0">
                <a:latin typeface="함초롬돋움"/>
                <a:cs typeface="함초롬돋움"/>
              </a:rPr>
              <a:t> 있어야 합니다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편차가 </a:t>
            </a:r>
            <a:r>
              <a:rPr sz="800" spc="-10" dirty="0">
                <a:latin typeface="함초롬돋움"/>
                <a:cs typeface="함초롬돋움"/>
              </a:rPr>
              <a:t>클수록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값이 </a:t>
            </a:r>
            <a:r>
              <a:rPr sz="800" spc="-45" dirty="0">
                <a:latin typeface="함초롬돋움"/>
                <a:cs typeface="함초롬돋움"/>
              </a:rPr>
              <a:t>낮아집니다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20" dirty="0">
                <a:latin typeface="함초롬돋움"/>
                <a:cs typeface="함초롬돋움"/>
              </a:rPr>
              <a:t>pH가 </a:t>
            </a:r>
            <a:r>
              <a:rPr sz="800" spc="-45" dirty="0">
                <a:latin typeface="함초롬돋움"/>
                <a:cs typeface="함초롬돋움"/>
              </a:rPr>
              <a:t>너무 </a:t>
            </a:r>
            <a:r>
              <a:rPr sz="800" spc="-20" dirty="0">
                <a:latin typeface="함초롬돋움"/>
                <a:cs typeface="함초롬돋움"/>
              </a:rPr>
              <a:t>높으면 </a:t>
            </a:r>
            <a:r>
              <a:rPr sz="800" spc="-10" dirty="0">
                <a:latin typeface="함초롬돋움"/>
                <a:cs typeface="함초롬돋움"/>
              </a:rPr>
              <a:t>희석된 </a:t>
            </a:r>
            <a:r>
              <a:rPr sz="800" spc="-20" dirty="0">
                <a:latin typeface="함초롬돋움"/>
                <a:cs typeface="함초롬돋움"/>
              </a:rPr>
              <a:t>염산</a:t>
            </a:r>
            <a:r>
              <a:rPr sz="800" dirty="0">
                <a:latin typeface="함초롬돋움"/>
                <a:cs typeface="함초롬돋움"/>
              </a:rPr>
              <a:t>(1M</a:t>
            </a:r>
            <a:r>
              <a:rPr sz="800" spc="-55" dirty="0">
                <a:latin typeface="함초롬돋움"/>
                <a:cs typeface="함초롬돋움"/>
              </a:rPr>
              <a:t>) 또는 </a:t>
            </a:r>
            <a:r>
              <a:rPr sz="800" spc="-35" dirty="0">
                <a:latin typeface="함초롬돋움"/>
                <a:cs typeface="함초롬돋움"/>
              </a:rPr>
              <a:t>희석된 </a:t>
            </a:r>
            <a:r>
              <a:rPr sz="800" spc="-20" dirty="0">
                <a:latin typeface="함초롬돋움"/>
                <a:cs typeface="함초롬돋움"/>
              </a:rPr>
              <a:t>황산</a:t>
            </a:r>
            <a:r>
              <a:rPr sz="800" dirty="0">
                <a:latin typeface="함초롬돋움"/>
                <a:cs typeface="함초롬돋움"/>
              </a:rPr>
              <a:t>(1M)</a:t>
            </a:r>
            <a:r>
              <a:rPr sz="800" spc="-50" dirty="0">
                <a:latin typeface="함초롬돋움"/>
                <a:cs typeface="함초롬돋움"/>
              </a:rPr>
              <a:t>을</a:t>
            </a:r>
            <a:r>
              <a:rPr sz="800" spc="-20" dirty="0">
                <a:latin typeface="함초롬돋움"/>
                <a:cs typeface="함초롬돋움"/>
              </a:rPr>
              <a:t> 사용하여 </a:t>
            </a:r>
            <a:r>
              <a:rPr sz="800" dirty="0">
                <a:latin typeface="함초롬돋움"/>
                <a:cs typeface="함초롬돋움"/>
              </a:rPr>
              <a:t>pH를 </a:t>
            </a:r>
            <a:r>
              <a:rPr sz="800" spc="-30" dirty="0">
                <a:latin typeface="함초롬돋움"/>
                <a:cs typeface="함초롬돋움"/>
              </a:rPr>
              <a:t>조정합니다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pH </a:t>
            </a:r>
            <a:r>
              <a:rPr sz="800" spc="-10" dirty="0">
                <a:latin typeface="함초롬돋움"/>
                <a:cs typeface="함초롬돋움"/>
              </a:rPr>
              <a:t>값이 </a:t>
            </a:r>
            <a:r>
              <a:rPr sz="800" spc="-45" dirty="0">
                <a:latin typeface="함초롬돋움"/>
                <a:cs typeface="함초롬돋움"/>
              </a:rPr>
              <a:t>너무 </a:t>
            </a:r>
            <a:r>
              <a:rPr sz="800" spc="-20" dirty="0">
                <a:latin typeface="함초롬돋움"/>
                <a:cs typeface="함초롬돋움"/>
              </a:rPr>
              <a:t>낮으면 </a:t>
            </a:r>
            <a:r>
              <a:rPr sz="800" spc="-30" dirty="0">
                <a:latin typeface="함초롬돋움"/>
                <a:cs typeface="함초롬돋움"/>
              </a:rPr>
              <a:t>수산화나트륨 </a:t>
            </a:r>
            <a:r>
              <a:rPr sz="800" spc="-35" dirty="0">
                <a:latin typeface="함초롬돋움"/>
                <a:cs typeface="함초롬돋움"/>
              </a:rPr>
              <a:t>용액</a:t>
            </a:r>
            <a:r>
              <a:rPr sz="800" dirty="0">
                <a:latin typeface="함초롬돋움"/>
                <a:cs typeface="함초롬돋움"/>
              </a:rPr>
              <a:t>(1 M)</a:t>
            </a:r>
            <a:r>
              <a:rPr sz="800" spc="-50" dirty="0">
                <a:latin typeface="함초롬돋움"/>
                <a:cs typeface="함초롬돋움"/>
              </a:rPr>
              <a:t>을</a:t>
            </a:r>
            <a:r>
              <a:rPr sz="800" spc="-20" dirty="0">
                <a:latin typeface="함초롬돋움"/>
                <a:cs typeface="함초롬돋움"/>
              </a:rPr>
              <a:t> 사용하여 </a:t>
            </a:r>
            <a:r>
              <a:rPr sz="800" spc="-25" dirty="0">
                <a:latin typeface="함초롬돋움"/>
                <a:cs typeface="함초롬돋움"/>
              </a:rPr>
              <a:t>pH를 </a:t>
            </a:r>
            <a:r>
              <a:rPr sz="800" spc="-30" dirty="0">
                <a:latin typeface="함초롬돋움"/>
                <a:cs typeface="함초롬돋움"/>
              </a:rPr>
              <a:t>조정합니다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27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77025"/>
            <a:ext cx="3973829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93040" algn="l"/>
              </a:tabLst>
            </a:pPr>
            <a:r>
              <a:rPr sz="800" spc="-25" dirty="0">
                <a:latin typeface="함초롬돋움"/>
                <a:cs typeface="함초롬돋움"/>
              </a:rPr>
              <a:t>각 </a:t>
            </a:r>
            <a:r>
              <a:rPr sz="800" spc="-40" dirty="0">
                <a:latin typeface="함초롬돋움"/>
                <a:cs typeface="함초롬돋움"/>
              </a:rPr>
              <a:t>표준 요건에 </a:t>
            </a:r>
            <a:r>
              <a:rPr sz="800" spc="-30" dirty="0">
                <a:latin typeface="함초롬돋움"/>
                <a:cs typeface="함초롬돋움"/>
              </a:rPr>
              <a:t>따라 </a:t>
            </a:r>
            <a:r>
              <a:rPr sz="800" spc="-25" dirty="0">
                <a:latin typeface="함초롬돋움"/>
                <a:cs typeface="함초롬돋움"/>
              </a:rPr>
              <a:t>시료를 </a:t>
            </a:r>
            <a:r>
              <a:rPr sz="800" spc="-55" dirty="0">
                <a:latin typeface="함초롬돋움"/>
                <a:cs typeface="함초롬돋움"/>
              </a:rPr>
              <a:t>준비하여 </a:t>
            </a:r>
            <a:r>
              <a:rPr sz="800" spc="-25" dirty="0">
                <a:latin typeface="함초롬돋움"/>
                <a:cs typeface="함초롬돋움"/>
              </a:rPr>
              <a:t>침전, </a:t>
            </a:r>
            <a:r>
              <a:rPr sz="800" spc="-35" dirty="0">
                <a:latin typeface="함초롬돋움"/>
                <a:cs typeface="함초롬돋움"/>
              </a:rPr>
              <a:t>교반, </a:t>
            </a:r>
            <a:r>
              <a:rPr sz="800" spc="-45" dirty="0">
                <a:latin typeface="함초롬돋움"/>
                <a:cs typeface="함초롬돋움"/>
              </a:rPr>
              <a:t>여과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0" dirty="0">
                <a:latin typeface="함초롬돋움"/>
                <a:cs typeface="함초롬돋움"/>
              </a:rPr>
              <a:t>블렌더로 균질화하여 </a:t>
            </a:r>
            <a:r>
              <a:rPr sz="800" spc="-20" dirty="0">
                <a:latin typeface="함초롬돋움"/>
                <a:cs typeface="함초롬돋움"/>
              </a:rPr>
              <a:t>사용할 </a:t>
            </a:r>
            <a:r>
              <a:rPr sz="800" spc="-10" dirty="0">
                <a:latin typeface="함초롬돋움"/>
                <a:cs typeface="함초롬돋움"/>
              </a:rPr>
              <a:t>수 있도록 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10" dirty="0">
                <a:latin typeface="함초롬돋움"/>
                <a:cs typeface="함초롬돋움"/>
              </a:rPr>
              <a:t>2~3회 </a:t>
            </a:r>
            <a:r>
              <a:rPr sz="800" spc="-45" dirty="0">
                <a:latin typeface="함초롬돋움"/>
                <a:cs typeface="함초롬돋움"/>
              </a:rPr>
              <a:t>테스트하는 </a:t>
            </a:r>
            <a:r>
              <a:rPr sz="800" spc="-40" dirty="0">
                <a:latin typeface="함초롬돋움"/>
                <a:cs typeface="함초롬돋움"/>
              </a:rPr>
              <a:t>것이 좋습니다.</a:t>
            </a:r>
            <a:endParaRPr sz="800">
              <a:latin typeface="함초롬돋움"/>
              <a:cs typeface="함초롬돋움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AutoNum type="arabicPeriod" startAt="4"/>
              <a:tabLst>
                <a:tab pos="193040" algn="l"/>
              </a:tabLst>
            </a:pPr>
            <a:r>
              <a:rPr sz="800" spc="-25" dirty="0">
                <a:latin typeface="함초롬돋움"/>
                <a:cs typeface="함초롬돋움"/>
              </a:rPr>
              <a:t>샘플은 </a:t>
            </a:r>
            <a:r>
              <a:rPr sz="800" spc="-35" dirty="0">
                <a:latin typeface="함초롬돋움"/>
                <a:cs typeface="함초롬돋움"/>
              </a:rPr>
              <a:t>원하는 측정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170" dirty="0">
                <a:latin typeface="함초롬돋움"/>
                <a:cs typeface="함초롬돋움"/>
              </a:rPr>
              <a:t>± </a:t>
            </a:r>
            <a:r>
              <a:rPr sz="800" spc="-25" dirty="0">
                <a:latin typeface="함초롬돋움"/>
                <a:cs typeface="함초롬돋움"/>
              </a:rPr>
              <a:t>1°C로 </a:t>
            </a:r>
            <a:r>
              <a:rPr sz="800" spc="-45" dirty="0">
                <a:latin typeface="함초롬돋움"/>
                <a:cs typeface="함초롬돋움"/>
              </a:rPr>
              <a:t>가져와야</a:t>
            </a:r>
            <a:r>
              <a:rPr sz="800" spc="-50" dirty="0">
                <a:latin typeface="함초롬돋움"/>
                <a:cs typeface="함초롬돋움"/>
              </a:rPr>
              <a:t> 합니다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AutoNum type="arabicPeriod" startAt="4"/>
              <a:tabLst>
                <a:tab pos="193040" algn="l"/>
              </a:tabLst>
            </a:pPr>
            <a:r>
              <a:rPr sz="800" spc="-20" dirty="0">
                <a:latin typeface="함초롬돋움"/>
                <a:cs typeface="함초롬돋움"/>
              </a:rPr>
              <a:t>깨끗한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40" dirty="0">
                <a:latin typeface="함초롬돋움"/>
                <a:cs typeface="함초롬돋움"/>
              </a:rPr>
              <a:t>교반</a:t>
            </a:r>
            <a:r>
              <a:rPr sz="800" spc="-55" dirty="0">
                <a:latin typeface="함초롬돋움"/>
                <a:cs typeface="함초롬돋움"/>
              </a:rPr>
              <a:t> 막대를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45" dirty="0">
                <a:latin typeface="함초롬돋움"/>
                <a:cs typeface="함초롬돋움"/>
              </a:rPr>
              <a:t>병에 </a:t>
            </a:r>
            <a:r>
              <a:rPr sz="800" spc="-60" dirty="0">
                <a:latin typeface="함초롬돋움"/>
                <a:cs typeface="함초롬돋움"/>
              </a:rPr>
              <a:t>추가하여 </a:t>
            </a:r>
            <a:r>
              <a:rPr sz="800" spc="-35" dirty="0">
                <a:latin typeface="함초롬돋움"/>
                <a:cs typeface="함초롬돋움"/>
              </a:rPr>
              <a:t>지속적으로 </a:t>
            </a:r>
            <a:r>
              <a:rPr sz="800" spc="-10" dirty="0">
                <a:latin typeface="함초롬돋움"/>
                <a:cs typeface="함초롬돋움"/>
              </a:rPr>
              <a:t>교반합니다.</a:t>
            </a:r>
            <a:endParaRPr sz="800">
              <a:latin typeface="함초롬돋움"/>
              <a:cs typeface="함초롬돋움"/>
            </a:endParaRPr>
          </a:p>
          <a:p>
            <a:pPr marL="192405" marR="53340" indent="-180340">
              <a:lnSpc>
                <a:spcPct val="100000"/>
              </a:lnSpc>
              <a:spcBef>
                <a:spcPts val="200"/>
              </a:spcBef>
              <a:buAutoNum type="arabicPeriod" startAt="4"/>
              <a:tabLst>
                <a:tab pos="193040" algn="l"/>
              </a:tabLst>
            </a:pPr>
            <a:r>
              <a:rPr sz="800" spc="-20" dirty="0">
                <a:latin typeface="함초롬돋움"/>
                <a:cs typeface="함초롬돋움"/>
              </a:rPr>
              <a:t>예상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범위</a:t>
            </a:r>
            <a:r>
              <a:rPr sz="800" dirty="0">
                <a:latin typeface="함초롬돋움"/>
                <a:cs typeface="함초롬돋움"/>
              </a:rPr>
              <a:t>("4.7.3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40" dirty="0">
                <a:latin typeface="함초롬돋움"/>
                <a:cs typeface="함초롬돋움"/>
              </a:rPr>
              <a:t>부피의 </a:t>
            </a:r>
            <a:r>
              <a:rPr sz="800" spc="-25" dirty="0">
                <a:latin typeface="함초롬돋움"/>
                <a:cs typeface="함초롬돋움"/>
              </a:rPr>
              <a:t>선택</a:t>
            </a:r>
            <a:r>
              <a:rPr sz="800" dirty="0">
                <a:latin typeface="함초롬돋움"/>
                <a:cs typeface="함초롬돋움"/>
              </a:rPr>
              <a:t>" 참조)</a:t>
            </a:r>
            <a:r>
              <a:rPr sz="800" spc="-50" dirty="0">
                <a:latin typeface="함초롬돋움"/>
                <a:cs typeface="함초롬돋움"/>
              </a:rPr>
              <a:t>에</a:t>
            </a:r>
            <a:r>
              <a:rPr sz="800" spc="-25" dirty="0">
                <a:latin typeface="함초롬돋움"/>
                <a:cs typeface="함초롬돋움"/>
              </a:rPr>
              <a:t> 따라 </a:t>
            </a:r>
            <a:r>
              <a:rPr sz="800" spc="-35" dirty="0">
                <a:latin typeface="함초롬돋움"/>
                <a:cs typeface="함초롬돋움"/>
              </a:rPr>
              <a:t>필요한 </a:t>
            </a:r>
            <a:r>
              <a:rPr sz="800" spc="-25" dirty="0">
                <a:latin typeface="함초롬돋움"/>
                <a:cs typeface="함초롬돋움"/>
              </a:rPr>
              <a:t>시료 부피를 </a:t>
            </a:r>
            <a:r>
              <a:rPr sz="800" spc="-35" dirty="0">
                <a:latin typeface="함초롬돋움"/>
                <a:cs typeface="함초롬돋움"/>
              </a:rPr>
              <a:t>해당 </a:t>
            </a:r>
            <a:r>
              <a:rPr sz="800" spc="-10" dirty="0">
                <a:latin typeface="함초롬돋움"/>
                <a:cs typeface="함초롬돋움"/>
              </a:rPr>
              <a:t>오버플로로 </a:t>
            </a:r>
            <a:r>
              <a:rPr sz="800" spc="-40" dirty="0">
                <a:latin typeface="함초롬돋움"/>
                <a:cs typeface="함초롬돋움"/>
              </a:rPr>
              <a:t>측정합니다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92405" marR="147955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플라스크에 </a:t>
            </a:r>
            <a:r>
              <a:rPr sz="800" spc="-20" dirty="0">
                <a:latin typeface="함초롬돋움"/>
                <a:cs typeface="함초롬돋움"/>
              </a:rPr>
              <a:t>정확한 </a:t>
            </a:r>
            <a:r>
              <a:rPr sz="800" spc="-25" dirty="0">
                <a:latin typeface="함초롬돋움"/>
                <a:cs typeface="함초롬돋움"/>
              </a:rPr>
              <a:t>샘플 양을 </a:t>
            </a:r>
            <a:r>
              <a:rPr sz="800" spc="-45" dirty="0">
                <a:latin typeface="함초롬돋움"/>
                <a:cs typeface="함초롬돋움"/>
              </a:rPr>
              <a:t>채우고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35" dirty="0">
                <a:latin typeface="함초롬돋움"/>
                <a:cs typeface="함초롬돋움"/>
              </a:rPr>
              <a:t>병에 </a:t>
            </a:r>
            <a:r>
              <a:rPr sz="800" spc="-45" dirty="0">
                <a:latin typeface="함초롬돋움"/>
                <a:cs typeface="함초롬돋움"/>
              </a:rPr>
              <a:t>채웁니다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필요한 </a:t>
            </a:r>
            <a:r>
              <a:rPr sz="800" spc="-25" dirty="0">
                <a:latin typeface="함초롬돋움"/>
                <a:cs typeface="함초롬돋움"/>
              </a:rPr>
              <a:t>경우 </a:t>
            </a:r>
            <a:r>
              <a:rPr sz="800" spc="-35" dirty="0">
                <a:latin typeface="함초롬돋움"/>
                <a:cs typeface="함초롬돋움"/>
              </a:rPr>
              <a:t>깔때기를 </a:t>
            </a:r>
            <a:r>
              <a:rPr sz="800" dirty="0">
                <a:latin typeface="함초롬돋움"/>
                <a:cs typeface="함초롬돋움"/>
              </a:rPr>
              <a:t>사용합니다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92405" marR="202565" indent="-180340">
              <a:lnSpc>
                <a:spcPct val="100000"/>
              </a:lnSpc>
              <a:spcBef>
                <a:spcPts val="200"/>
              </a:spcBef>
              <a:buAutoNum type="arabicPeriod" startAt="8"/>
              <a:tabLst>
                <a:tab pos="193040" algn="l"/>
              </a:tabLst>
            </a:pPr>
            <a:r>
              <a:rPr sz="800" spc="-25" dirty="0">
                <a:latin typeface="함초롬돋움"/>
                <a:cs typeface="함초롬돋움"/>
              </a:rPr>
              <a:t>시료 용량에 따라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45" dirty="0">
                <a:latin typeface="함초롬돋움"/>
                <a:cs typeface="함초롬돋움"/>
              </a:rPr>
              <a:t>병에 </a:t>
            </a:r>
            <a:r>
              <a:rPr sz="800" spc="-40" dirty="0">
                <a:latin typeface="함초롬돋움"/>
                <a:cs typeface="함초롬돋움"/>
              </a:rPr>
              <a:t>권장되는 </a:t>
            </a:r>
            <a:r>
              <a:rPr sz="800" spc="10" dirty="0">
                <a:latin typeface="함초롬돋움"/>
                <a:cs typeface="함초롬돋움"/>
              </a:rPr>
              <a:t>질산화 </a:t>
            </a:r>
            <a:r>
              <a:rPr sz="800" spc="-50" dirty="0">
                <a:latin typeface="함초롬돋움"/>
                <a:cs typeface="함초롬돋움"/>
              </a:rPr>
              <a:t>억제제</a:t>
            </a:r>
            <a:r>
              <a:rPr sz="800" dirty="0">
                <a:latin typeface="함초롬돋움"/>
                <a:cs typeface="함초롬돋움"/>
              </a:rPr>
              <a:t>(ATH) </a:t>
            </a:r>
            <a:r>
              <a:rPr sz="800" spc="-30" dirty="0">
                <a:latin typeface="함초롬돋움"/>
                <a:cs typeface="함초롬돋움"/>
              </a:rPr>
              <a:t>방울 </a:t>
            </a:r>
            <a:r>
              <a:rPr sz="800" spc="-45" dirty="0">
                <a:latin typeface="함초롬돋움"/>
                <a:cs typeface="함초롬돋움"/>
              </a:rPr>
              <a:t>수를 </a:t>
            </a:r>
            <a:r>
              <a:rPr sz="800" spc="-10" dirty="0">
                <a:latin typeface="함초롬돋움"/>
                <a:cs typeface="함초롬돋움"/>
              </a:rPr>
              <a:t>추가합니다</a:t>
            </a:r>
            <a:r>
              <a:rPr sz="800" dirty="0">
                <a:latin typeface="함초롬돋움"/>
                <a:cs typeface="함초롬돋움"/>
              </a:rPr>
              <a:t>("4.7</a:t>
            </a:r>
            <a:r>
              <a:rPr sz="800" spc="-45" dirty="0">
                <a:latin typeface="함초롬돋움"/>
                <a:cs typeface="함초롬돋움"/>
              </a:rPr>
              <a:t>.</a:t>
            </a:r>
            <a:r>
              <a:rPr sz="800" dirty="0">
                <a:latin typeface="함초롬돋움"/>
                <a:cs typeface="함초롬돋움"/>
              </a:rPr>
              <a:t>3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10" dirty="0">
                <a:latin typeface="함초롬돋움"/>
                <a:cs typeface="함초롬돋움"/>
              </a:rPr>
              <a:t>용량 </a:t>
            </a:r>
            <a:r>
              <a:rPr sz="800" spc="-25" dirty="0">
                <a:latin typeface="함초롬돋움"/>
                <a:cs typeface="함초롬돋움"/>
              </a:rPr>
              <a:t>선택</a:t>
            </a:r>
            <a:r>
              <a:rPr sz="800" spc="-10" dirty="0">
                <a:latin typeface="함초롬돋움"/>
                <a:cs typeface="함초롬돋움"/>
              </a:rPr>
              <a:t>" </a:t>
            </a:r>
            <a:r>
              <a:rPr sz="800" dirty="0">
                <a:latin typeface="함초롬돋움"/>
                <a:cs typeface="함초롬돋움"/>
              </a:rPr>
              <a:t>참조</a:t>
            </a:r>
            <a:r>
              <a:rPr sz="800" spc="-10" dirty="0">
                <a:latin typeface="함초롬돋움"/>
                <a:cs typeface="함초롬돋움"/>
              </a:rPr>
              <a:t>).</a:t>
            </a:r>
            <a:endParaRPr sz="800">
              <a:latin typeface="함초롬돋움"/>
              <a:cs typeface="함초롬돋움"/>
            </a:endParaRPr>
          </a:p>
          <a:p>
            <a:pPr marL="192405" marR="196215" indent="-180340">
              <a:lnSpc>
                <a:spcPct val="100000"/>
              </a:lnSpc>
              <a:spcBef>
                <a:spcPts val="200"/>
              </a:spcBef>
              <a:buAutoNum type="arabicPeriod" startAt="8"/>
              <a:tabLst>
                <a:tab pos="193040" algn="l"/>
              </a:tabLst>
            </a:pPr>
            <a:r>
              <a:rPr sz="800" spc="-30" dirty="0">
                <a:latin typeface="함초롬돋움"/>
                <a:cs typeface="함초롬돋움"/>
              </a:rPr>
              <a:t>마른 </a:t>
            </a:r>
            <a:r>
              <a:rPr sz="800" spc="-45" dirty="0">
                <a:latin typeface="함초롬돋움"/>
                <a:cs typeface="함초롬돋움"/>
              </a:rPr>
              <a:t>고무 </a:t>
            </a:r>
            <a:r>
              <a:rPr sz="800" spc="-30" dirty="0">
                <a:latin typeface="함초롬돋움"/>
                <a:cs typeface="함초롬돋움"/>
              </a:rPr>
              <a:t>개스킷에 </a:t>
            </a:r>
            <a:r>
              <a:rPr sz="800" dirty="0">
                <a:latin typeface="함초롬돋움"/>
                <a:cs typeface="함초롬돋움"/>
              </a:rPr>
              <a:t>45% </a:t>
            </a:r>
            <a:r>
              <a:rPr sz="800" spc="-30" dirty="0">
                <a:latin typeface="함초롬돋움"/>
                <a:cs typeface="함초롬돋움"/>
              </a:rPr>
              <a:t>수산화칼륨 </a:t>
            </a:r>
            <a:r>
              <a:rPr sz="800" spc="-10" dirty="0">
                <a:latin typeface="함초롬돋움"/>
                <a:cs typeface="함초롬돋움"/>
              </a:rPr>
              <a:t>용액 </a:t>
            </a:r>
            <a:r>
              <a:rPr sz="800" spc="-45" dirty="0">
                <a:latin typeface="함초롬돋움"/>
                <a:cs typeface="함초롬돋움"/>
              </a:rPr>
              <a:t>3~4방울을 </a:t>
            </a:r>
            <a:r>
              <a:rPr sz="800" spc="-35" dirty="0">
                <a:latin typeface="함초롬돋움"/>
                <a:cs typeface="함초롬돋움"/>
              </a:rPr>
              <a:t>채웁니다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그런 다음 </a:t>
            </a:r>
            <a:r>
              <a:rPr sz="800" spc="-45" dirty="0">
                <a:latin typeface="함초롬돋움"/>
                <a:cs typeface="함초롬돋움"/>
              </a:rPr>
              <a:t>고무 </a:t>
            </a:r>
            <a:r>
              <a:rPr sz="800" spc="-40" dirty="0">
                <a:latin typeface="함초롬돋움"/>
                <a:cs typeface="함초롬돋움"/>
              </a:rPr>
              <a:t>개스킷을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10" dirty="0">
                <a:latin typeface="함초롬돋움"/>
                <a:cs typeface="함초롬돋움"/>
              </a:rPr>
              <a:t>병에 놓습니다.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798" y="2336305"/>
            <a:ext cx="4100829" cy="468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249554" indent="-18034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56540" algn="l"/>
              </a:tabLst>
            </a:pP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헤드를 </a:t>
            </a:r>
            <a:r>
              <a:rPr sz="800" spc="-55" dirty="0">
                <a:latin typeface="함초롬돋움"/>
                <a:cs typeface="함초롬돋움"/>
              </a:rPr>
              <a:t>손으로 단단히 </a:t>
            </a:r>
            <a:r>
              <a:rPr sz="800" spc="-30" dirty="0">
                <a:latin typeface="함초롬돋움"/>
                <a:cs typeface="함초롬돋움"/>
              </a:rPr>
              <a:t>조입니다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고무 </a:t>
            </a:r>
            <a:r>
              <a:rPr sz="800" spc="-30" dirty="0">
                <a:latin typeface="함초롬돋움"/>
                <a:cs typeface="함초롬돋움"/>
              </a:rPr>
              <a:t>개스킷이 </a:t>
            </a:r>
            <a:r>
              <a:rPr sz="800" spc="-10" dirty="0">
                <a:latin typeface="함초롬돋움"/>
                <a:cs typeface="함초롬돋움"/>
              </a:rPr>
              <a:t>필요한 </a:t>
            </a:r>
            <a:r>
              <a:rPr sz="800" spc="-20" dirty="0">
                <a:latin typeface="함초롬돋움"/>
                <a:cs typeface="함초롬돋움"/>
              </a:rPr>
              <a:t>밀봉을 </a:t>
            </a:r>
            <a:r>
              <a:rPr sz="800" spc="-30" dirty="0">
                <a:latin typeface="함초롬돋움"/>
                <a:cs typeface="함초롬돋움"/>
              </a:rPr>
              <a:t>보장합니다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(</a:t>
            </a:r>
            <a:r>
              <a:rPr sz="800" spc="-55" dirty="0">
                <a:latin typeface="함초롬돋움"/>
                <a:cs typeface="함초롬돋움"/>
              </a:rPr>
              <a:t>그리스나 </a:t>
            </a:r>
            <a:r>
              <a:rPr sz="800" spc="-45" dirty="0">
                <a:latin typeface="함초롬돋움"/>
                <a:cs typeface="함초롬돋움"/>
              </a:rPr>
              <a:t>기타 </a:t>
            </a:r>
            <a:r>
              <a:rPr sz="800" spc="-10" dirty="0">
                <a:latin typeface="함초롬돋움"/>
                <a:cs typeface="함초롬돋움"/>
              </a:rPr>
              <a:t>윤활제를 </a:t>
            </a:r>
            <a:r>
              <a:rPr sz="800" spc="-20" dirty="0">
                <a:latin typeface="함초롬돋움"/>
                <a:cs typeface="함초롬돋움"/>
              </a:rPr>
              <a:t>사용하지 </a:t>
            </a:r>
            <a:r>
              <a:rPr sz="800" spc="-45" dirty="0">
                <a:latin typeface="함초롬돋움"/>
                <a:cs typeface="함초롬돋움"/>
              </a:rPr>
              <a:t>마세요</a:t>
            </a:r>
            <a:r>
              <a:rPr sz="800" spc="-10" dirty="0">
                <a:latin typeface="함초롬돋움"/>
                <a:cs typeface="함초롬돋움"/>
              </a:rPr>
              <a:t>!).</a:t>
            </a:r>
            <a:endParaRPr sz="800">
              <a:latin typeface="함초롬돋움"/>
              <a:cs typeface="함초롬돋움"/>
            </a:endParaRPr>
          </a:p>
          <a:p>
            <a:pPr marL="255904" marR="97155" indent="-180340">
              <a:lnSpc>
                <a:spcPct val="100000"/>
              </a:lnSpc>
              <a:spcBef>
                <a:spcPts val="200"/>
              </a:spcBef>
              <a:buAutoNum type="arabicPeriod" startAt="10"/>
              <a:tabLst>
                <a:tab pos="256540" algn="l"/>
              </a:tabLst>
            </a:pPr>
            <a:r>
              <a:rPr sz="800" spc="-30" dirty="0">
                <a:latin typeface="함초롬돋움"/>
                <a:cs typeface="함초롬돋움"/>
              </a:rPr>
              <a:t>준비된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45" dirty="0">
                <a:latin typeface="함초롬돋움"/>
                <a:cs typeface="함초롬돋움"/>
              </a:rPr>
              <a:t>병을 </a:t>
            </a:r>
            <a:r>
              <a:rPr sz="800" dirty="0">
                <a:latin typeface="함초롬돋움"/>
                <a:cs typeface="함초롬돋움"/>
              </a:rPr>
              <a:t>20 </a:t>
            </a:r>
            <a:r>
              <a:rPr sz="800" spc="-170" dirty="0">
                <a:latin typeface="함초롬돋움"/>
                <a:cs typeface="함초롬돋움"/>
              </a:rPr>
              <a:t>± </a:t>
            </a:r>
            <a:r>
              <a:rPr sz="800" spc="65" dirty="0">
                <a:latin typeface="함초롬돋움"/>
                <a:cs typeface="함초롬돋움"/>
              </a:rPr>
              <a:t>1°C의 </a:t>
            </a:r>
            <a:r>
              <a:rPr sz="800" spc="-45" dirty="0">
                <a:latin typeface="함초롬돋움"/>
                <a:cs typeface="함초롬돋움"/>
              </a:rPr>
              <a:t>인큐베이터 </a:t>
            </a:r>
            <a:r>
              <a:rPr sz="800" spc="-30" dirty="0">
                <a:latin typeface="함초롬돋움"/>
                <a:cs typeface="함초롬돋움"/>
              </a:rPr>
              <a:t>내부의 </a:t>
            </a:r>
            <a:r>
              <a:rPr sz="800" spc="-50" dirty="0">
                <a:latin typeface="함초롬돋움"/>
                <a:cs typeface="함초롬돋움"/>
              </a:rPr>
              <a:t>사전 템퍼링된 </a:t>
            </a:r>
            <a:r>
              <a:rPr sz="800" spc="-45" dirty="0">
                <a:latin typeface="함초롬돋움"/>
                <a:cs typeface="함초롬돋움"/>
              </a:rPr>
              <a:t>랙에 </a:t>
            </a:r>
            <a:r>
              <a:rPr sz="800" spc="-20" dirty="0">
                <a:latin typeface="함초롬돋움"/>
                <a:cs typeface="함초롬돋움"/>
              </a:rPr>
              <a:t>넣습니다</a:t>
            </a:r>
            <a:r>
              <a:rPr sz="800" dirty="0">
                <a:latin typeface="함초롬돋움"/>
                <a:cs typeface="함초롬돋움"/>
              </a:rPr>
              <a:t>("4.7.2 </a:t>
            </a:r>
            <a:r>
              <a:rPr sz="800" spc="-50" dirty="0">
                <a:latin typeface="함초롬돋움"/>
                <a:cs typeface="함초롬돋움"/>
              </a:rPr>
              <a:t>초기 </a:t>
            </a:r>
            <a:r>
              <a:rPr sz="800" dirty="0">
                <a:latin typeface="함초롬돋움"/>
                <a:cs typeface="함초롬돋움"/>
              </a:rPr>
              <a:t>단계" 참조). </a:t>
            </a:r>
            <a:r>
              <a:rPr sz="800" spc="-20" dirty="0">
                <a:latin typeface="함초롬돋움"/>
                <a:cs typeface="함초롬돋움"/>
              </a:rPr>
              <a:t>(참고: </a:t>
            </a:r>
            <a:r>
              <a:rPr sz="800" dirty="0">
                <a:latin typeface="함초롬돋움"/>
                <a:cs typeface="함초롬돋움"/>
              </a:rPr>
              <a:t>BD 600에는 </a:t>
            </a:r>
            <a:r>
              <a:rPr sz="800" spc="-25" dirty="0">
                <a:latin typeface="함초롬돋움"/>
                <a:cs typeface="함초롬돋움"/>
              </a:rPr>
              <a:t>15~21°C의 시료를 </a:t>
            </a:r>
            <a:r>
              <a:rPr sz="800" spc="-45" dirty="0">
                <a:latin typeface="함초롬돋움"/>
                <a:cs typeface="함초롬돋움"/>
              </a:rPr>
              <a:t>사용할 </a:t>
            </a:r>
            <a:r>
              <a:rPr sz="800" spc="-30" dirty="0">
                <a:latin typeface="함초롬돋움"/>
                <a:cs typeface="함초롬돋움"/>
              </a:rPr>
              <a:t>수 </a:t>
            </a:r>
            <a:r>
              <a:rPr sz="800" spc="-40" dirty="0">
                <a:latin typeface="함초롬돋움"/>
                <a:cs typeface="함초롬돋움"/>
              </a:rPr>
              <a:t>있는 </a:t>
            </a:r>
            <a:r>
              <a:rPr sz="800" spc="-45" dirty="0">
                <a:latin typeface="함초롬돋움"/>
                <a:cs typeface="함초롬돋움"/>
              </a:rPr>
              <a:t>자동 시작 </a:t>
            </a:r>
            <a:r>
              <a:rPr sz="800" spc="-40" dirty="0">
                <a:latin typeface="함초롬돋움"/>
                <a:cs typeface="함초롬돋움"/>
              </a:rPr>
              <a:t>기능</a:t>
            </a:r>
            <a:r>
              <a:rPr sz="800" spc="-10" dirty="0">
                <a:latin typeface="함초롬돋움"/>
                <a:cs typeface="함초롬돋움"/>
              </a:rPr>
              <a:t>(옵션)이</a:t>
            </a:r>
            <a:r>
              <a:rPr sz="800" spc="-20" dirty="0">
                <a:latin typeface="함초롬돋움"/>
                <a:cs typeface="함초롬돋움"/>
              </a:rPr>
              <a:t> 있습니다.</a:t>
            </a:r>
            <a:endParaRPr sz="800">
              <a:latin typeface="함초롬돋움"/>
              <a:cs typeface="함초롬돋움"/>
            </a:endParaRPr>
          </a:p>
          <a:p>
            <a:pPr marL="255904" marR="98425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°C. </a:t>
            </a:r>
            <a:r>
              <a:rPr sz="800" spc="-40" dirty="0">
                <a:latin typeface="함초롬돋움"/>
                <a:cs typeface="함초롬돋움"/>
              </a:rPr>
              <a:t>자동 </a:t>
            </a:r>
            <a:r>
              <a:rPr sz="800" spc="-50" dirty="0">
                <a:latin typeface="함초롬돋움"/>
                <a:cs typeface="함초롬돋움"/>
              </a:rPr>
              <a:t>시작 </a:t>
            </a:r>
            <a:r>
              <a:rPr sz="800" spc="-40" dirty="0">
                <a:latin typeface="함초롬돋움"/>
                <a:cs typeface="함초롬돋움"/>
              </a:rPr>
              <a:t>기능이 </a:t>
            </a:r>
            <a:r>
              <a:rPr sz="800" spc="-10" dirty="0">
                <a:latin typeface="함초롬돋움"/>
                <a:cs typeface="함초롬돋움"/>
              </a:rPr>
              <a:t>켜진 </a:t>
            </a:r>
            <a:r>
              <a:rPr sz="800" spc="-35" dirty="0">
                <a:latin typeface="함초롬돋움"/>
                <a:cs typeface="함초롬돋움"/>
              </a:rPr>
              <a:t>상태에서 </a:t>
            </a:r>
            <a:r>
              <a:rPr sz="800" spc="-25" dirty="0">
                <a:latin typeface="함초롬돋움"/>
                <a:cs typeface="함초롬돋움"/>
              </a:rPr>
              <a:t>시스템은 </a:t>
            </a:r>
            <a:r>
              <a:rPr sz="800" spc="-60" dirty="0">
                <a:latin typeface="함초롬돋움"/>
                <a:cs typeface="함초롬돋움"/>
              </a:rPr>
              <a:t>처음 </a:t>
            </a:r>
            <a:r>
              <a:rPr sz="800" spc="-40" dirty="0">
                <a:latin typeface="함초롬돋움"/>
                <a:cs typeface="함초롬돋움"/>
              </a:rPr>
              <a:t>3시간 이내에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헤드에서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40" dirty="0">
                <a:latin typeface="함초롬돋움"/>
                <a:cs typeface="함초롬돋움"/>
              </a:rPr>
              <a:t>강하가 </a:t>
            </a:r>
            <a:r>
              <a:rPr sz="800" spc="-25" dirty="0">
                <a:latin typeface="함초롬돋움"/>
                <a:cs typeface="함초롬돋움"/>
              </a:rPr>
              <a:t>인식되는지 확인합니다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그렇다면 </a:t>
            </a:r>
            <a:r>
              <a:rPr sz="800" spc="-40" dirty="0">
                <a:latin typeface="함초롬돋움"/>
                <a:cs typeface="함초롬돋움"/>
              </a:rPr>
              <a:t>즉시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10" dirty="0">
                <a:latin typeface="함초롬돋움"/>
                <a:cs typeface="함초롬돋움"/>
              </a:rPr>
              <a:t>3시간 </a:t>
            </a:r>
            <a:r>
              <a:rPr sz="800" spc="-45" dirty="0">
                <a:latin typeface="함초롬돋움"/>
                <a:cs typeface="함초롬돋움"/>
              </a:rPr>
              <a:t>후에 </a:t>
            </a:r>
            <a:r>
              <a:rPr sz="800" spc="-10" dirty="0">
                <a:latin typeface="함초롬돋움"/>
                <a:cs typeface="함초롬돋움"/>
              </a:rPr>
              <a:t>측정이 </a:t>
            </a:r>
            <a:r>
              <a:rPr sz="800" spc="-50" dirty="0">
                <a:latin typeface="함초롬돋움"/>
                <a:cs typeface="함초롬돋움"/>
              </a:rPr>
              <a:t>시작됩니다</a:t>
            </a:r>
            <a:r>
              <a:rPr sz="800" spc="-10" dirty="0">
                <a:latin typeface="함초롬돋움"/>
                <a:cs typeface="함초롬돋움"/>
              </a:rPr>
              <a:t>.)</a:t>
            </a:r>
            <a:endParaRPr sz="800">
              <a:latin typeface="함초롬돋움"/>
              <a:cs typeface="함초롬돋움"/>
            </a:endParaRPr>
          </a:p>
          <a:p>
            <a:pPr marL="255904" marR="530860" indent="-180340">
              <a:lnSpc>
                <a:spcPct val="100000"/>
              </a:lnSpc>
              <a:spcBef>
                <a:spcPts val="200"/>
              </a:spcBef>
              <a:buAutoNum type="arabicPeriod" startAt="12"/>
              <a:tabLst>
                <a:tab pos="256540" algn="l"/>
              </a:tabLst>
            </a:pP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25" dirty="0">
                <a:latin typeface="함초롬돋움"/>
                <a:cs typeface="함초롬돋움"/>
              </a:rPr>
              <a:t>시스템에서 인식되는지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25" dirty="0">
                <a:latin typeface="함초롬돋움"/>
                <a:cs typeface="함초롬돋움"/>
              </a:rPr>
              <a:t>시료가 </a:t>
            </a:r>
            <a:r>
              <a:rPr sz="800" spc="-30" dirty="0">
                <a:latin typeface="함초롬돋움"/>
                <a:cs typeface="함초롬돋움"/>
              </a:rPr>
              <a:t>계속 </a:t>
            </a:r>
            <a:r>
              <a:rPr sz="800" spc="-40" dirty="0">
                <a:latin typeface="함초롬돋움"/>
                <a:cs typeface="함초롬돋움"/>
              </a:rPr>
              <a:t>교반되는지 </a:t>
            </a:r>
            <a:r>
              <a:rPr sz="800" spc="-10" dirty="0">
                <a:latin typeface="함초롬돋움"/>
                <a:cs typeface="함초롬돋움"/>
              </a:rPr>
              <a:t>확인합니다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필요한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10" dirty="0">
                <a:latin typeface="함초롬돋움"/>
                <a:cs typeface="함초롬돋움"/>
              </a:rPr>
              <a:t>랙의 </a:t>
            </a:r>
            <a:r>
              <a:rPr sz="800" spc="-25" dirty="0">
                <a:latin typeface="함초롬돋움"/>
                <a:cs typeface="함초롬돋움"/>
              </a:rPr>
              <a:t>볼 나사 </a:t>
            </a:r>
            <a:r>
              <a:rPr sz="800" dirty="0">
                <a:latin typeface="함초롬돋움"/>
                <a:cs typeface="함초롬돋움"/>
              </a:rPr>
              <a:t>4개를 </a:t>
            </a:r>
            <a:r>
              <a:rPr sz="800" spc="-30" dirty="0">
                <a:latin typeface="함초롬돋움"/>
                <a:cs typeface="함초롬돋움"/>
              </a:rPr>
              <a:t>조정합니다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255904" indent="-180340">
              <a:lnSpc>
                <a:spcPct val="100000"/>
              </a:lnSpc>
              <a:spcBef>
                <a:spcPts val="200"/>
              </a:spcBef>
              <a:buAutoNum type="arabicPeriod" startAt="12"/>
              <a:tabLst>
                <a:tab pos="256540" algn="l"/>
              </a:tabLst>
            </a:pP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시리즈 </a:t>
            </a:r>
            <a:r>
              <a:rPr sz="800" spc="-45" dirty="0">
                <a:latin typeface="함초롬돋움"/>
                <a:cs typeface="함초롬돋움"/>
              </a:rPr>
              <a:t>시작</a:t>
            </a:r>
            <a:r>
              <a:rPr sz="800" dirty="0">
                <a:latin typeface="함초롬돋움"/>
                <a:cs typeface="함초롬돋움"/>
              </a:rPr>
              <a:t>("4.5.1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시리즈 </a:t>
            </a:r>
            <a:r>
              <a:rPr sz="800" spc="-45" dirty="0">
                <a:latin typeface="함초롬돋움"/>
                <a:cs typeface="함초롬돋움"/>
              </a:rPr>
              <a:t>시작</a:t>
            </a:r>
            <a:r>
              <a:rPr sz="800" dirty="0">
                <a:latin typeface="함초롬돋움"/>
                <a:cs typeface="함초롬돋움"/>
              </a:rPr>
              <a:t>" 참조)</a:t>
            </a:r>
            <a:endParaRPr sz="800">
              <a:latin typeface="함초롬돋움"/>
              <a:cs typeface="함초롬돋움"/>
            </a:endParaRPr>
          </a:p>
          <a:p>
            <a:pPr marL="255904" marR="68580" indent="-180340">
              <a:lnSpc>
                <a:spcPct val="100000"/>
              </a:lnSpc>
              <a:spcBef>
                <a:spcPts val="200"/>
              </a:spcBef>
              <a:buAutoNum type="arabicPeriod" startAt="12"/>
              <a:tabLst>
                <a:tab pos="256540" algn="l"/>
              </a:tabLst>
            </a:pPr>
            <a:r>
              <a:rPr sz="800" spc="-25" dirty="0">
                <a:latin typeface="함초롬돋움"/>
                <a:cs typeface="함초롬돋움"/>
              </a:rPr>
              <a:t>각 </a:t>
            </a:r>
            <a:r>
              <a:rPr sz="800" spc="-40" dirty="0">
                <a:latin typeface="함초롬돋움"/>
                <a:cs typeface="함초롬돋움"/>
              </a:rPr>
              <a:t>규범 요건에 </a:t>
            </a:r>
            <a:r>
              <a:rPr sz="800" spc="-30" dirty="0">
                <a:latin typeface="함초롬돋움"/>
                <a:cs typeface="함초롬돋움"/>
              </a:rPr>
              <a:t>따라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30" dirty="0">
                <a:latin typeface="함초롬돋움"/>
                <a:cs typeface="함초롬돋움"/>
              </a:rPr>
              <a:t>배양합니다</a:t>
            </a:r>
            <a:r>
              <a:rPr sz="800" spc="-10" dirty="0">
                <a:latin typeface="함초롬돋움"/>
                <a:cs typeface="함초롬돋움"/>
              </a:rPr>
              <a:t>(예: </a:t>
            </a:r>
            <a:r>
              <a:rPr sz="800" spc="65" dirty="0">
                <a:latin typeface="함초롬돋움"/>
                <a:cs typeface="함초롬돋움"/>
              </a:rPr>
              <a:t>20°C에서 </a:t>
            </a:r>
            <a:r>
              <a:rPr sz="800" dirty="0">
                <a:latin typeface="함초롬돋움"/>
                <a:cs typeface="함초롬돋움"/>
              </a:rPr>
              <a:t>5일간 BOD</a:t>
            </a:r>
            <a:r>
              <a:rPr sz="600" baseline="-13888" dirty="0">
                <a:latin typeface="함초롬돋움"/>
                <a:cs typeface="함초롬돋움"/>
              </a:rPr>
              <a:t>5</a:t>
            </a:r>
            <a:r>
              <a:rPr sz="600" spc="179" baseline="-13888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 ).</a:t>
            </a:r>
            <a:endParaRPr sz="800">
              <a:latin typeface="함초롬돋움"/>
              <a:cs typeface="함초롬돋움"/>
            </a:endParaRPr>
          </a:p>
          <a:p>
            <a:pPr marL="76200">
              <a:lnSpc>
                <a:spcPct val="100000"/>
              </a:lnSpc>
              <a:spcBef>
                <a:spcPts val="860"/>
              </a:spcBef>
            </a:pPr>
            <a:r>
              <a:rPr sz="800" b="1" dirty="0">
                <a:latin typeface="함초롬돋움"/>
                <a:cs typeface="함초롬돋움"/>
              </a:rPr>
              <a:t>추가 </a:t>
            </a:r>
            <a:r>
              <a:rPr sz="800" b="1" spc="-10" dirty="0">
                <a:latin typeface="함초롬돋움"/>
                <a:cs typeface="함초롬돋움"/>
              </a:rPr>
              <a:t>정보: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함초롬돋움"/>
              <a:cs typeface="함초롬돋움"/>
            </a:endParaRPr>
          </a:p>
          <a:p>
            <a:pPr marL="76200">
              <a:lnSpc>
                <a:spcPct val="100000"/>
              </a:lnSpc>
            </a:pPr>
            <a:r>
              <a:rPr sz="900" b="1" dirty="0">
                <a:latin typeface="함초롬돋움"/>
                <a:cs typeface="함초롬돋움"/>
              </a:rPr>
              <a:t>샘플 </a:t>
            </a:r>
            <a:r>
              <a:rPr sz="900" b="1" spc="-10" dirty="0">
                <a:latin typeface="함초롬돋움"/>
                <a:cs typeface="함초롬돋움"/>
              </a:rPr>
              <a:t>물</a:t>
            </a:r>
            <a:endParaRPr sz="900">
              <a:latin typeface="함초롬돋움"/>
              <a:cs typeface="함초롬돋움"/>
            </a:endParaRPr>
          </a:p>
          <a:p>
            <a:pPr marL="184150" marR="428625" lvl="1" indent="-108585">
              <a:lnSpc>
                <a:spcPct val="100000"/>
              </a:lnSpc>
              <a:spcBef>
                <a:spcPts val="295"/>
              </a:spcBef>
              <a:buChar char="•"/>
              <a:tabLst>
                <a:tab pos="184785" algn="l"/>
              </a:tabLst>
            </a:pPr>
            <a:r>
              <a:rPr sz="800" spc="-25" dirty="0">
                <a:latin typeface="함초롬돋움"/>
                <a:cs typeface="함초롬돋움"/>
              </a:rPr>
              <a:t>일반적으로 </a:t>
            </a:r>
            <a:r>
              <a:rPr sz="800" spc="-35" dirty="0">
                <a:latin typeface="함초롬돋움"/>
                <a:cs typeface="함초롬돋움"/>
              </a:rPr>
              <a:t>가정용 </a:t>
            </a:r>
            <a:r>
              <a:rPr sz="800" spc="-40" dirty="0">
                <a:latin typeface="함초롬돋움"/>
                <a:cs typeface="함초롬돋움"/>
              </a:rPr>
              <a:t>폐수에는 충분한 </a:t>
            </a:r>
            <a:r>
              <a:rPr sz="800" spc="-20" dirty="0">
                <a:latin typeface="함초롬돋움"/>
                <a:cs typeface="함초롬돋움"/>
              </a:rPr>
              <a:t>영양염류와 </a:t>
            </a:r>
            <a:r>
              <a:rPr sz="800" spc="-10" dirty="0">
                <a:latin typeface="함초롬돋움"/>
                <a:cs typeface="함초롬돋움"/>
              </a:rPr>
              <a:t>적합한 </a:t>
            </a:r>
            <a:r>
              <a:rPr sz="800" spc="-40" dirty="0">
                <a:latin typeface="함초롬돋움"/>
                <a:cs typeface="함초롬돋움"/>
              </a:rPr>
              <a:t>미생물이 </a:t>
            </a:r>
            <a:r>
              <a:rPr sz="800" spc="-30" dirty="0">
                <a:latin typeface="함초롬돋움"/>
                <a:cs typeface="함초롬돋움"/>
              </a:rPr>
              <a:t>포함되어 </a:t>
            </a:r>
            <a:r>
              <a:rPr sz="800" spc="-20" dirty="0">
                <a:latin typeface="함초롬돋움"/>
                <a:cs typeface="함초롬돋움"/>
              </a:rPr>
              <a:t>있으며 </a:t>
            </a:r>
            <a:r>
              <a:rPr sz="800" spc="-30" dirty="0">
                <a:latin typeface="함초롬돋움"/>
                <a:cs typeface="함초롬돋움"/>
              </a:rPr>
              <a:t>독성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40" dirty="0">
                <a:latin typeface="함초롬돋움"/>
                <a:cs typeface="함초롬돋움"/>
              </a:rPr>
              <a:t>지연 </a:t>
            </a:r>
            <a:r>
              <a:rPr sz="800" spc="-25" dirty="0">
                <a:latin typeface="함초롬돋움"/>
                <a:cs typeface="함초롬돋움"/>
              </a:rPr>
              <a:t>물질이 </a:t>
            </a:r>
            <a:r>
              <a:rPr sz="800" spc="-30" dirty="0">
                <a:latin typeface="함초롬돋움"/>
                <a:cs typeface="함초롬돋움"/>
              </a:rPr>
              <a:t>없습니다. 따라서 </a:t>
            </a:r>
            <a:r>
              <a:rPr sz="800" spc="-10" dirty="0">
                <a:latin typeface="함초롬돋움"/>
                <a:cs typeface="함초롬돋움"/>
              </a:rPr>
              <a:t>샘플은 </a:t>
            </a:r>
            <a:r>
              <a:rPr sz="800" spc="-40" dirty="0">
                <a:latin typeface="함초롬돋움"/>
                <a:cs typeface="함초롬돋움"/>
              </a:rPr>
              <a:t>추가 </a:t>
            </a:r>
            <a:r>
              <a:rPr sz="800" spc="-55" dirty="0">
                <a:latin typeface="함초롬돋움"/>
                <a:cs typeface="함초롬돋움"/>
              </a:rPr>
              <a:t>영양분이나 </a:t>
            </a:r>
            <a:r>
              <a:rPr sz="800" spc="-10" dirty="0">
                <a:latin typeface="함초롬돋움"/>
                <a:cs typeface="함초롬돋움"/>
              </a:rPr>
              <a:t>미생물에 </a:t>
            </a:r>
            <a:r>
              <a:rPr sz="800" spc="-25" dirty="0">
                <a:latin typeface="함초롬돋움"/>
                <a:cs typeface="함초롬돋움"/>
              </a:rPr>
              <a:t>의한 시딩 </a:t>
            </a:r>
            <a:r>
              <a:rPr sz="800" spc="-40" dirty="0">
                <a:latin typeface="함초롬돋움"/>
                <a:cs typeface="함초롬돋움"/>
              </a:rPr>
              <a:t>없이 </a:t>
            </a:r>
            <a:r>
              <a:rPr sz="800" spc="-60" dirty="0">
                <a:latin typeface="함초롬돋움"/>
                <a:cs typeface="함초롬돋움"/>
              </a:rPr>
              <a:t>희석하지 </a:t>
            </a:r>
            <a:r>
              <a:rPr sz="800" spc="-20" dirty="0">
                <a:latin typeface="함초롬돋움"/>
                <a:cs typeface="함초롬돋움"/>
              </a:rPr>
              <a:t>않고 </a:t>
            </a:r>
            <a:r>
              <a:rPr sz="800" spc="-40" dirty="0">
                <a:latin typeface="함초롬돋움"/>
                <a:cs typeface="함초롬돋움"/>
              </a:rPr>
              <a:t>그대로 </a:t>
            </a:r>
            <a:r>
              <a:rPr sz="800" spc="-20" dirty="0">
                <a:latin typeface="함초롬돋움"/>
                <a:cs typeface="함초롬돋움"/>
              </a:rPr>
              <a:t>사용할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84150" marR="167640" lvl="1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84785" algn="l"/>
              </a:tabLst>
            </a:pPr>
            <a:r>
              <a:rPr sz="800" spc="-45" dirty="0">
                <a:latin typeface="함초롬돋움"/>
                <a:cs typeface="함초롬돋움"/>
              </a:rPr>
              <a:t>산업 </a:t>
            </a:r>
            <a:r>
              <a:rPr sz="800" spc="-40" dirty="0">
                <a:latin typeface="함초롬돋움"/>
                <a:cs typeface="함초롬돋움"/>
              </a:rPr>
              <a:t>폐수에는 </a:t>
            </a:r>
            <a:r>
              <a:rPr sz="800" spc="-35" dirty="0">
                <a:latin typeface="함초롬돋움"/>
                <a:cs typeface="함초롬돋움"/>
              </a:rPr>
              <a:t>부적절한 </a:t>
            </a:r>
            <a:r>
              <a:rPr sz="800" spc="-40" dirty="0">
                <a:latin typeface="함초롬돋움"/>
                <a:cs typeface="함초롬돋움"/>
              </a:rPr>
              <a:t>미생물, </a:t>
            </a:r>
            <a:r>
              <a:rPr sz="800" spc="-30" dirty="0">
                <a:latin typeface="함초롬돋움"/>
                <a:cs typeface="함초롬돋움"/>
              </a:rPr>
              <a:t>독성 </a:t>
            </a:r>
            <a:r>
              <a:rPr sz="800" spc="-25" dirty="0">
                <a:latin typeface="함초롬돋움"/>
                <a:cs typeface="함초롬돋움"/>
              </a:rPr>
              <a:t>및 </a:t>
            </a:r>
            <a:r>
              <a:rPr sz="800" spc="-45" dirty="0">
                <a:latin typeface="함초롬돋움"/>
                <a:cs typeface="함초롬돋움"/>
              </a:rPr>
              <a:t>억제 </a:t>
            </a:r>
            <a:r>
              <a:rPr sz="800" spc="-25" dirty="0">
                <a:latin typeface="함초롬돋움"/>
                <a:cs typeface="함초롬돋움"/>
              </a:rPr>
              <a:t>물질뿐만 </a:t>
            </a:r>
            <a:r>
              <a:rPr sz="800" dirty="0">
                <a:latin typeface="함초롬돋움"/>
                <a:cs typeface="함초롬돋움"/>
              </a:rPr>
              <a:t>아니라 </a:t>
            </a:r>
            <a:r>
              <a:rPr sz="800" spc="-45" dirty="0">
                <a:latin typeface="함초롬돋움"/>
                <a:cs typeface="함초롬돋움"/>
              </a:rPr>
              <a:t>불충분한 </a:t>
            </a:r>
            <a:r>
              <a:rPr sz="800" spc="-50" dirty="0">
                <a:latin typeface="함초롬돋움"/>
                <a:cs typeface="함초롬돋움"/>
              </a:rPr>
              <a:t>영양소 </a:t>
            </a:r>
            <a:r>
              <a:rPr sz="800" spc="-30" dirty="0">
                <a:latin typeface="함초롬돋움"/>
                <a:cs typeface="함초롬돋움"/>
              </a:rPr>
              <a:t>함량도 </a:t>
            </a:r>
            <a:r>
              <a:rPr sz="800" spc="-35" dirty="0">
                <a:latin typeface="함초롬돋움"/>
                <a:cs typeface="함초롬돋움"/>
              </a:rPr>
              <a:t>포함될 </a:t>
            </a:r>
            <a:r>
              <a:rPr sz="800" spc="-20" dirty="0">
                <a:latin typeface="함초롬돋움"/>
                <a:cs typeface="함초롬돋움"/>
              </a:rPr>
              <a:t>수 있습니다. </a:t>
            </a:r>
            <a:r>
              <a:rPr sz="800" spc="-10" dirty="0">
                <a:latin typeface="함초롬돋움"/>
                <a:cs typeface="함초롬돋움"/>
              </a:rPr>
              <a:t>이러한 </a:t>
            </a:r>
            <a:r>
              <a:rPr sz="800" spc="-25" dirty="0">
                <a:latin typeface="함초롬돋움"/>
                <a:cs typeface="함초롬돋움"/>
              </a:rPr>
              <a:t>샘플은 </a:t>
            </a:r>
            <a:r>
              <a:rPr sz="800" spc="-40" dirty="0">
                <a:latin typeface="함초롬돋움"/>
                <a:cs typeface="함초롬돋움"/>
              </a:rPr>
              <a:t>충분한 </a:t>
            </a:r>
            <a:r>
              <a:rPr sz="800" spc="-45" dirty="0">
                <a:latin typeface="함초롬돋움"/>
                <a:cs typeface="함초롬돋움"/>
              </a:rPr>
              <a:t>양의 영양소가 </a:t>
            </a:r>
            <a:r>
              <a:rPr sz="800" spc="-30" dirty="0">
                <a:latin typeface="함초롬돋움"/>
                <a:cs typeface="함초롬돋움"/>
              </a:rPr>
              <a:t>포함된 </a:t>
            </a:r>
            <a:r>
              <a:rPr sz="800" spc="-50" dirty="0">
                <a:latin typeface="함초롬돋움"/>
                <a:cs typeface="함초롬돋움"/>
              </a:rPr>
              <a:t>희석수로 희석하여 </a:t>
            </a:r>
            <a:r>
              <a:rPr sz="800" spc="-25" dirty="0">
                <a:latin typeface="함초롬돋움"/>
                <a:cs typeface="함초롬돋움"/>
              </a:rPr>
              <a:t>적절한 </a:t>
            </a:r>
            <a:r>
              <a:rPr sz="800" dirty="0">
                <a:latin typeface="함초롬돋움"/>
                <a:cs typeface="함초롬돋움"/>
              </a:rPr>
              <a:t>BOD:N:P </a:t>
            </a:r>
            <a:r>
              <a:rPr sz="800" spc="-50" dirty="0">
                <a:latin typeface="함초롬돋움"/>
                <a:cs typeface="함초롬돋움"/>
              </a:rPr>
              <a:t>비율을 </a:t>
            </a:r>
            <a:r>
              <a:rPr sz="800" spc="-20" dirty="0">
                <a:latin typeface="함초롬돋움"/>
                <a:cs typeface="함초롬돋움"/>
              </a:rPr>
              <a:t>달성하고 </a:t>
            </a:r>
            <a:r>
              <a:rPr sz="800" spc="-30" dirty="0">
                <a:latin typeface="함초롬돋움"/>
                <a:cs typeface="함초롬돋움"/>
              </a:rPr>
              <a:t>독성 </a:t>
            </a:r>
            <a:r>
              <a:rPr sz="800" spc="-10" dirty="0">
                <a:latin typeface="함초롬돋움"/>
                <a:cs typeface="함초롬돋움"/>
              </a:rPr>
              <a:t>물질의 </a:t>
            </a:r>
            <a:r>
              <a:rPr sz="800" spc="-45" dirty="0">
                <a:latin typeface="함초롬돋움"/>
                <a:cs typeface="함초롬돋움"/>
              </a:rPr>
              <a:t>억제 효과를 </a:t>
            </a:r>
            <a:r>
              <a:rPr sz="800" spc="-40" dirty="0">
                <a:latin typeface="함초롬돋움"/>
                <a:cs typeface="함초롬돋움"/>
              </a:rPr>
              <a:t>제거해야 </a:t>
            </a:r>
            <a:r>
              <a:rPr sz="800" spc="-10" dirty="0">
                <a:latin typeface="함초롬돋움"/>
                <a:cs typeface="함초롬돋움"/>
              </a:rPr>
              <a:t>합니다.</a:t>
            </a:r>
            <a:endParaRPr sz="800">
              <a:latin typeface="함초롬돋움"/>
              <a:cs typeface="함초롬돋움"/>
            </a:endParaRPr>
          </a:p>
          <a:p>
            <a:pPr marL="184150" marR="94615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또한, </a:t>
            </a:r>
            <a:r>
              <a:rPr sz="800" spc="-40" dirty="0">
                <a:latin typeface="함초롬돋움"/>
                <a:cs typeface="함초롬돋움"/>
              </a:rPr>
              <a:t>미생물 </a:t>
            </a:r>
            <a:r>
              <a:rPr sz="800" spc="-30" dirty="0">
                <a:latin typeface="함초롬돋움"/>
                <a:cs typeface="함초롬돋움"/>
              </a:rPr>
              <a:t>공급원</a:t>
            </a:r>
            <a:r>
              <a:rPr sz="800" spc="-25" dirty="0">
                <a:latin typeface="함초롬돋움"/>
                <a:cs typeface="함초롬돋움"/>
              </a:rPr>
              <a:t>(접종액)</a:t>
            </a:r>
            <a:r>
              <a:rPr sz="800" dirty="0">
                <a:latin typeface="함초롬돋움"/>
                <a:cs typeface="함초롬돋움"/>
              </a:rPr>
              <a:t>에 의한 </a:t>
            </a:r>
            <a:r>
              <a:rPr sz="800" spc="-40" dirty="0">
                <a:latin typeface="함초롬돋움"/>
                <a:cs typeface="함초롬돋움"/>
              </a:rPr>
              <a:t>추가 </a:t>
            </a:r>
            <a:r>
              <a:rPr sz="800" spc="-20" dirty="0">
                <a:latin typeface="함초롬돋움"/>
                <a:cs typeface="함초롬돋움"/>
              </a:rPr>
              <a:t>시딩이 </a:t>
            </a:r>
            <a:r>
              <a:rPr sz="800" spc="-10" dirty="0">
                <a:latin typeface="함초롬돋움"/>
                <a:cs typeface="함초롬돋움"/>
              </a:rPr>
              <a:t>필요한 </a:t>
            </a:r>
            <a:r>
              <a:rPr sz="800" spc="-40" dirty="0">
                <a:latin typeface="함초롬돋움"/>
                <a:cs typeface="함초롬돋움"/>
              </a:rPr>
              <a:t>경우가 많습니다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고농도 </a:t>
            </a:r>
            <a:r>
              <a:rPr sz="800" spc="-35" dirty="0">
                <a:latin typeface="함초롬돋움"/>
                <a:cs typeface="함초롬돋움"/>
              </a:rPr>
              <a:t>유기성 </a:t>
            </a:r>
            <a:r>
              <a:rPr sz="800" spc="-50" dirty="0">
                <a:latin typeface="함초롬돋움"/>
                <a:cs typeface="함초롬돋움"/>
              </a:rPr>
              <a:t>폐수에 </a:t>
            </a:r>
            <a:r>
              <a:rPr sz="800" spc="-30" dirty="0">
                <a:latin typeface="함초롬돋움"/>
                <a:cs typeface="함초롬돋움"/>
              </a:rPr>
              <a:t>대한 응용 </a:t>
            </a:r>
            <a:r>
              <a:rPr sz="800" spc="-20" dirty="0">
                <a:latin typeface="함초롬돋움"/>
                <a:cs typeface="함초롬돋움"/>
              </a:rPr>
              <a:t>논문은 </a:t>
            </a:r>
            <a:r>
              <a:rPr sz="800" spc="-10" dirty="0">
                <a:latin typeface="함초롬돋움"/>
                <a:cs typeface="함초롬돋움"/>
                <a:hlinkClick r:id="rId6"/>
              </a:rPr>
              <a:t>www.lovibond.com </a:t>
            </a:r>
            <a:r>
              <a:rPr sz="800" spc="-25" dirty="0">
                <a:latin typeface="함초롬돋움"/>
                <a:cs typeface="함초롬돋움"/>
              </a:rPr>
              <a:t>에서 </a:t>
            </a:r>
            <a:r>
              <a:rPr sz="800" spc="-30" dirty="0">
                <a:latin typeface="함초롬돋움"/>
                <a:cs typeface="함초롬돋움"/>
              </a:rPr>
              <a:t>다운로드할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함초롬돋움"/>
              <a:cs typeface="함초롬돋움"/>
            </a:endParaRPr>
          </a:p>
          <a:p>
            <a:pPr marL="76200">
              <a:lnSpc>
                <a:spcPct val="100000"/>
              </a:lnSpc>
            </a:pPr>
            <a:r>
              <a:rPr sz="900" b="1" spc="-10" dirty="0">
                <a:latin typeface="함초롬돋움"/>
                <a:cs typeface="함초롬돋움"/>
              </a:rPr>
              <a:t>수산화칼륨</a:t>
            </a:r>
            <a:endParaRPr sz="900">
              <a:latin typeface="함초롬돋움"/>
              <a:cs typeface="함초롬돋움"/>
            </a:endParaRPr>
          </a:p>
          <a:p>
            <a:pPr marL="76200" marR="174625">
              <a:lnSpc>
                <a:spcPct val="100000"/>
              </a:lnSpc>
              <a:spcBef>
                <a:spcPts val="295"/>
              </a:spcBef>
            </a:pPr>
            <a:r>
              <a:rPr sz="800" spc="-35" dirty="0">
                <a:latin typeface="함초롬돋움"/>
                <a:cs typeface="함초롬돋움"/>
              </a:rPr>
              <a:t>유기 </a:t>
            </a:r>
            <a:r>
              <a:rPr sz="800" spc="-25" dirty="0">
                <a:latin typeface="함초롬돋움"/>
                <a:cs typeface="함초롬돋움"/>
              </a:rPr>
              <a:t>화합물이 </a:t>
            </a:r>
            <a:r>
              <a:rPr sz="800" spc="-35" dirty="0">
                <a:latin typeface="함초롬돋움"/>
                <a:cs typeface="함초롬돋움"/>
              </a:rPr>
              <a:t>분해되는 </a:t>
            </a:r>
            <a:r>
              <a:rPr sz="800" spc="-50" dirty="0">
                <a:latin typeface="함초롬돋움"/>
                <a:cs typeface="함초롬돋움"/>
              </a:rPr>
              <a:t>동안 </a:t>
            </a:r>
            <a:r>
              <a:rPr sz="800" spc="-40" dirty="0">
                <a:latin typeface="함초롬돋움"/>
                <a:cs typeface="함초롬돋움"/>
              </a:rPr>
              <a:t>미생물에 </a:t>
            </a:r>
            <a:r>
              <a:rPr sz="800" dirty="0">
                <a:latin typeface="함초롬돋움"/>
                <a:cs typeface="함초롬돋움"/>
              </a:rPr>
              <a:t>의해 </a:t>
            </a:r>
            <a:r>
              <a:rPr sz="800" spc="-10" dirty="0">
                <a:latin typeface="함초롬돋움"/>
                <a:cs typeface="함초롬돋움"/>
              </a:rPr>
              <a:t>산소가 </a:t>
            </a:r>
            <a:r>
              <a:rPr sz="800" spc="-50" dirty="0">
                <a:latin typeface="함초롬돋움"/>
                <a:cs typeface="함초롬돋움"/>
              </a:rPr>
              <a:t>소비되어 </a:t>
            </a:r>
            <a:r>
              <a:rPr sz="800" spc="-25" dirty="0">
                <a:latin typeface="함초롬돋움"/>
                <a:cs typeface="함초롬돋움"/>
              </a:rPr>
              <a:t>이산화탄소가 </a:t>
            </a:r>
            <a:r>
              <a:rPr sz="800" spc="-65" dirty="0">
                <a:latin typeface="함초롬돋움"/>
                <a:cs typeface="함초롬돋움"/>
              </a:rPr>
              <a:t>형성되면 </a:t>
            </a:r>
            <a:r>
              <a:rPr sz="800" spc="-30" dirty="0">
                <a:latin typeface="함초롬돋움"/>
                <a:cs typeface="함초롬돋움"/>
              </a:rPr>
              <a:t>압력에는 </a:t>
            </a:r>
            <a:r>
              <a:rPr sz="800" spc="-50" dirty="0">
                <a:latin typeface="함초롬돋움"/>
                <a:cs typeface="함초롬돋움"/>
              </a:rPr>
              <a:t>직접적인 </a:t>
            </a:r>
            <a:r>
              <a:rPr sz="800" spc="-20" dirty="0">
                <a:latin typeface="함초롬돋움"/>
                <a:cs typeface="함초롬돋움"/>
              </a:rPr>
              <a:t>변화가 </a:t>
            </a:r>
            <a:r>
              <a:rPr sz="800" spc="-30" dirty="0">
                <a:latin typeface="함초롬돋움"/>
                <a:cs typeface="함초롬돋움"/>
              </a:rPr>
              <a:t>없습니다. </a:t>
            </a:r>
            <a:r>
              <a:rPr sz="800" spc="-45" dirty="0">
                <a:latin typeface="함초롬돋움"/>
                <a:cs typeface="함초롬돋움"/>
              </a:rPr>
              <a:t>고무 </a:t>
            </a:r>
            <a:r>
              <a:rPr sz="800" spc="-30" dirty="0">
                <a:latin typeface="함초롬돋움"/>
                <a:cs typeface="함초롬돋움"/>
              </a:rPr>
              <a:t>개스킷의 </a:t>
            </a:r>
            <a:r>
              <a:rPr sz="800" spc="-20" dirty="0">
                <a:latin typeface="함초롬돋움"/>
                <a:cs typeface="함초롬돋움"/>
              </a:rPr>
              <a:t>수산화칼륨과 </a:t>
            </a:r>
            <a:r>
              <a:rPr sz="800" spc="-25" dirty="0">
                <a:latin typeface="함초롬돋움"/>
                <a:cs typeface="함초롬돋움"/>
              </a:rPr>
              <a:t>이산화탄소가 화학적으로 </a:t>
            </a:r>
            <a:r>
              <a:rPr sz="800" spc="-50" dirty="0">
                <a:latin typeface="함초롬돋움"/>
                <a:cs typeface="함초롬돋움"/>
              </a:rPr>
              <a:t>반응하여 </a:t>
            </a:r>
            <a:r>
              <a:rPr sz="800" spc="-10" dirty="0">
                <a:latin typeface="함초롬돋움"/>
                <a:cs typeface="함초롬돋움"/>
              </a:rPr>
              <a:t>탄산칼륨을 </a:t>
            </a:r>
            <a:r>
              <a:rPr sz="800" spc="-65" dirty="0">
                <a:latin typeface="함초롬돋움"/>
                <a:cs typeface="함초롬돋움"/>
              </a:rPr>
              <a:t>형성합니다</a:t>
            </a:r>
            <a:r>
              <a:rPr sz="800" spc="-30" dirty="0">
                <a:latin typeface="함초롬돋움"/>
                <a:cs typeface="함초롬돋움"/>
              </a:rPr>
              <a:t>: </a:t>
            </a:r>
            <a:r>
              <a:rPr sz="800" dirty="0">
                <a:latin typeface="함초롬돋움"/>
                <a:cs typeface="함초롬돋움"/>
              </a:rPr>
              <a:t>2 KOH + CO</a:t>
            </a:r>
            <a:r>
              <a:rPr sz="600" baseline="-13888" dirty="0">
                <a:latin typeface="함초롬돋움"/>
                <a:cs typeface="함초롬돋움"/>
              </a:rPr>
              <a:t>2</a:t>
            </a:r>
            <a:r>
              <a:rPr sz="600" spc="232" baseline="-13888" dirty="0">
                <a:latin typeface="함초롬돋움"/>
                <a:cs typeface="함초롬돋움"/>
              </a:rPr>
              <a:t> </a:t>
            </a:r>
            <a:r>
              <a:rPr sz="800" spc="-215" dirty="0">
                <a:latin typeface="함초롬돋움"/>
                <a:cs typeface="함초롬돋움"/>
              </a:rPr>
              <a:t> → </a:t>
            </a:r>
            <a:r>
              <a:rPr sz="800" dirty="0">
                <a:latin typeface="함초롬돋움"/>
                <a:cs typeface="함초롬돋움"/>
              </a:rPr>
              <a:t>K</a:t>
            </a:r>
            <a:r>
              <a:rPr sz="600" baseline="-13888" dirty="0">
                <a:latin typeface="함초롬돋움"/>
                <a:cs typeface="함초롬돋움"/>
              </a:rPr>
              <a:t>2</a:t>
            </a:r>
            <a:r>
              <a:rPr sz="800" dirty="0">
                <a:latin typeface="함초롬돋움"/>
                <a:cs typeface="함초롬돋움"/>
              </a:rPr>
              <a:t> CO</a:t>
            </a:r>
            <a:r>
              <a:rPr sz="600" baseline="-13888" dirty="0">
                <a:latin typeface="함초롬돋움"/>
                <a:cs typeface="함초롬돋움"/>
              </a:rPr>
              <a:t>3</a:t>
            </a:r>
            <a:r>
              <a:rPr sz="600" spc="232" baseline="-13888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 + H O</a:t>
            </a:r>
            <a:r>
              <a:rPr sz="600" spc="-37" baseline="-13888" dirty="0">
                <a:latin typeface="함초롬돋움"/>
                <a:cs typeface="함초롬돋움"/>
              </a:rPr>
              <a:t>2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754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77025"/>
            <a:ext cx="3907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이렇게 하면 </a:t>
            </a:r>
            <a:r>
              <a:rPr sz="800" spc="-40" dirty="0">
                <a:latin typeface="함초롬돋움"/>
                <a:cs typeface="함초롬돋움"/>
              </a:rPr>
              <a:t>기체상에서 </a:t>
            </a:r>
            <a:r>
              <a:rPr sz="800" spc="-55" dirty="0">
                <a:latin typeface="함초롬돋움"/>
                <a:cs typeface="함초롬돋움"/>
              </a:rPr>
              <a:t>형성된 </a:t>
            </a:r>
            <a:r>
              <a:rPr sz="800" spc="-25" dirty="0">
                <a:latin typeface="함초롬돋움"/>
                <a:cs typeface="함초롬돋움"/>
              </a:rPr>
              <a:t>이산화탄소가 </a:t>
            </a:r>
            <a:r>
              <a:rPr sz="800" spc="-40" dirty="0">
                <a:latin typeface="함초롬돋움"/>
                <a:cs typeface="함초롬돋움"/>
              </a:rPr>
              <a:t>제거되어 </a:t>
            </a:r>
            <a:r>
              <a:rPr sz="800" spc="-10" dirty="0">
                <a:latin typeface="함초롬돋움"/>
                <a:cs typeface="함초롬돋움"/>
              </a:rPr>
              <a:t>측정 가능한 </a:t>
            </a:r>
            <a:r>
              <a:rPr sz="800" spc="-40" dirty="0">
                <a:latin typeface="함초롬돋움"/>
                <a:cs typeface="함초롬돋움"/>
              </a:rPr>
              <a:t>음압이 </a:t>
            </a:r>
            <a:r>
              <a:rPr sz="800" spc="-35" dirty="0">
                <a:latin typeface="함초롬돋움"/>
                <a:cs typeface="함초롬돋움"/>
              </a:rPr>
              <a:t>생성되며, 이는 </a:t>
            </a:r>
            <a:r>
              <a:rPr sz="800" spc="-30" dirty="0">
                <a:latin typeface="함초롬돋움"/>
                <a:cs typeface="함초롬돋움"/>
              </a:rPr>
              <a:t>미생물의 </a:t>
            </a:r>
            <a:r>
              <a:rPr sz="800" spc="-10" dirty="0">
                <a:latin typeface="함초롬돋움"/>
                <a:cs typeface="함초롬돋움"/>
              </a:rPr>
              <a:t>산소 </a:t>
            </a:r>
            <a:r>
              <a:rPr sz="800" spc="-35" dirty="0">
                <a:latin typeface="함초롬돋움"/>
                <a:cs typeface="함초롬돋움"/>
              </a:rPr>
              <a:t>소비량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궁극적으로 </a:t>
            </a:r>
            <a:r>
              <a:rPr sz="800" spc="-30" dirty="0">
                <a:latin typeface="함초롬돋움"/>
                <a:cs typeface="함초롬돋움"/>
              </a:rPr>
              <a:t>측정된 </a:t>
            </a:r>
            <a:r>
              <a:rPr sz="800" spc="-20" dirty="0">
                <a:latin typeface="함초롬돋움"/>
                <a:cs typeface="함초롬돋움"/>
              </a:rPr>
              <a:t>BOD와 </a:t>
            </a:r>
            <a:r>
              <a:rPr sz="800" spc="-35" dirty="0">
                <a:latin typeface="함초롬돋움"/>
                <a:cs typeface="함초롬돋움"/>
              </a:rPr>
              <a:t>상관관계가 </a:t>
            </a:r>
            <a:r>
              <a:rPr sz="800" spc="-20" dirty="0">
                <a:latin typeface="함초롬돋움"/>
                <a:cs typeface="함초롬돋움"/>
              </a:rPr>
              <a:t>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294" y="1014477"/>
            <a:ext cx="3958590" cy="1218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spc="-10" dirty="0">
                <a:latin typeface="함초롬돋움"/>
                <a:cs typeface="함초롬돋움"/>
              </a:rPr>
              <a:t>질산화 억제제</a:t>
            </a:r>
            <a:endParaRPr sz="9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800" spc="-40" dirty="0">
                <a:latin typeface="함초롬돋움"/>
                <a:cs typeface="함초롬돋움"/>
              </a:rPr>
              <a:t>질산화 </a:t>
            </a:r>
            <a:r>
              <a:rPr sz="800" spc="-20" dirty="0">
                <a:latin typeface="함초롬돋움"/>
                <a:cs typeface="함초롬돋움"/>
              </a:rPr>
              <a:t>박테리아도 </a:t>
            </a:r>
            <a:r>
              <a:rPr sz="800" spc="-10" dirty="0">
                <a:latin typeface="함초롬돋움"/>
                <a:cs typeface="함초롬돋움"/>
              </a:rPr>
              <a:t>산소를 </a:t>
            </a:r>
            <a:r>
              <a:rPr sz="800" spc="-30" dirty="0">
                <a:latin typeface="함초롬돋움"/>
                <a:cs typeface="함초롬돋움"/>
              </a:rPr>
              <a:t>소비합니다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이러한 </a:t>
            </a:r>
            <a:r>
              <a:rPr sz="800" spc="-35" dirty="0">
                <a:latin typeface="함초롬돋움"/>
                <a:cs typeface="함초롬돋움"/>
              </a:rPr>
              <a:t>소비는 </a:t>
            </a:r>
            <a:r>
              <a:rPr sz="800" spc="-25" dirty="0">
                <a:latin typeface="함초롬돋움"/>
                <a:cs typeface="함초롬돋움"/>
              </a:rPr>
              <a:t>특히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값이 </a:t>
            </a:r>
            <a:r>
              <a:rPr sz="800" spc="-35" dirty="0">
                <a:latin typeface="함초롬돋움"/>
                <a:cs typeface="함초롬돋움"/>
              </a:rPr>
              <a:t>낮은 </a:t>
            </a:r>
            <a:r>
              <a:rPr sz="800" spc="-25" dirty="0">
                <a:latin typeface="함초롬돋움"/>
                <a:cs typeface="함초롬돋움"/>
              </a:rPr>
              <a:t>샘플에서 </a:t>
            </a:r>
            <a:r>
              <a:rPr sz="800" spc="-60" dirty="0">
                <a:latin typeface="함초롬돋움"/>
                <a:cs typeface="함초롬돋움"/>
              </a:rPr>
              <a:t>처음 </a:t>
            </a:r>
            <a:r>
              <a:rPr sz="800" dirty="0">
                <a:latin typeface="함초롬돋움"/>
                <a:cs typeface="함초롬돋움"/>
              </a:rPr>
              <a:t>5일 </a:t>
            </a:r>
            <a:r>
              <a:rPr sz="800" spc="-25" dirty="0">
                <a:latin typeface="함초롬돋움"/>
                <a:cs typeface="함초롬돋움"/>
              </a:rPr>
              <a:t>이내에 이미 </a:t>
            </a:r>
            <a:r>
              <a:rPr sz="800" spc="-45" dirty="0">
                <a:latin typeface="함초롬돋움"/>
                <a:cs typeface="함초롬돋움"/>
              </a:rPr>
              <a:t>발생할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40" dirty="0">
                <a:latin typeface="함초롬돋움"/>
                <a:cs typeface="함초롬돋움"/>
              </a:rPr>
              <a:t>폐수 </a:t>
            </a:r>
            <a:r>
              <a:rPr sz="800" spc="-10" dirty="0">
                <a:latin typeface="함초롬돋움"/>
                <a:cs typeface="함초롬돋움"/>
              </a:rPr>
              <a:t>모니터링에서는 </a:t>
            </a:r>
            <a:r>
              <a:rPr sz="800" spc="-30" dirty="0">
                <a:latin typeface="함초롬돋움"/>
                <a:cs typeface="함초롬돋움"/>
              </a:rPr>
              <a:t>탄소 </a:t>
            </a:r>
            <a:r>
              <a:rPr sz="800" spc="-25" dirty="0">
                <a:latin typeface="함초롬돋움"/>
                <a:cs typeface="함초롬돋움"/>
              </a:rPr>
              <a:t>화합물의 </a:t>
            </a:r>
            <a:r>
              <a:rPr sz="800" spc="-35" dirty="0">
                <a:latin typeface="함초롬돋움"/>
                <a:cs typeface="함초롬돋움"/>
              </a:rPr>
              <a:t>분해로 </a:t>
            </a:r>
            <a:r>
              <a:rPr sz="800" spc="-40" dirty="0">
                <a:latin typeface="함초롬돋움"/>
                <a:cs typeface="함초롬돋움"/>
              </a:rPr>
              <a:t>인한 </a:t>
            </a:r>
            <a:r>
              <a:rPr sz="800" dirty="0">
                <a:latin typeface="함초롬돋움"/>
                <a:cs typeface="함초롬돋움"/>
              </a:rPr>
              <a:t>BOD만 </a:t>
            </a:r>
            <a:r>
              <a:rPr sz="800" spc="-45" dirty="0">
                <a:latin typeface="함초롬돋움"/>
                <a:cs typeface="함초롬돋움"/>
              </a:rPr>
              <a:t>측정하는 </a:t>
            </a:r>
            <a:r>
              <a:rPr sz="800" spc="-40" dirty="0">
                <a:latin typeface="함초롬돋움"/>
                <a:cs typeface="함초롬돋움"/>
              </a:rPr>
              <a:t>경우가 많으며</a:t>
            </a:r>
            <a:r>
              <a:rPr sz="800" spc="-10" dirty="0">
                <a:latin typeface="함초롬돋움"/>
                <a:cs typeface="함초롬돋움"/>
              </a:rPr>
              <a:t>(탄소 </a:t>
            </a:r>
            <a:r>
              <a:rPr sz="800" dirty="0">
                <a:latin typeface="함초롬돋움"/>
                <a:cs typeface="함초롬돋움"/>
              </a:rPr>
              <a:t>BOD), </a:t>
            </a:r>
            <a:r>
              <a:rPr sz="800" spc="-40" dirty="0">
                <a:latin typeface="함초롬돋움"/>
                <a:cs typeface="함초롬돋움"/>
              </a:rPr>
              <a:t>질소 </a:t>
            </a:r>
            <a:r>
              <a:rPr sz="800" spc="-25" dirty="0">
                <a:latin typeface="함초롬돋움"/>
                <a:cs typeface="함초롬돋움"/>
              </a:rPr>
              <a:t>화합물의 </a:t>
            </a:r>
            <a:r>
              <a:rPr sz="800" spc="-35" dirty="0">
                <a:latin typeface="함초롬돋움"/>
                <a:cs typeface="함초롬돋움"/>
              </a:rPr>
              <a:t>분해로</a:t>
            </a:r>
            <a:r>
              <a:rPr sz="800" spc="-65" dirty="0">
                <a:latin typeface="함초롬돋움"/>
                <a:cs typeface="함초롬돋움"/>
              </a:rPr>
              <a:t> 인한 </a:t>
            </a:r>
            <a:r>
              <a:rPr sz="800" spc="-10" dirty="0">
                <a:latin typeface="함초롬돋움"/>
                <a:cs typeface="함초롬돋움"/>
              </a:rPr>
              <a:t>산소 </a:t>
            </a:r>
            <a:r>
              <a:rPr sz="800" spc="-40" dirty="0">
                <a:latin typeface="함초롬돋움"/>
                <a:cs typeface="함초롬돋움"/>
              </a:rPr>
              <a:t>소비를 </a:t>
            </a:r>
            <a:r>
              <a:rPr sz="800" spc="-30" dirty="0">
                <a:latin typeface="함초롬돋움"/>
                <a:cs typeface="함초롬돋움"/>
              </a:rPr>
              <a:t>방지하기 </a:t>
            </a:r>
            <a:r>
              <a:rPr sz="800" spc="-50" dirty="0">
                <a:latin typeface="함초롬돋움"/>
                <a:cs typeface="함초롬돋움"/>
              </a:rPr>
              <a:t>위해 </a:t>
            </a:r>
            <a:r>
              <a:rPr sz="800" spc="-35" dirty="0">
                <a:latin typeface="함초롬돋움"/>
                <a:cs typeface="함초롬돋움"/>
              </a:rPr>
              <a:t>알릴티오우레아</a:t>
            </a:r>
            <a:r>
              <a:rPr sz="800" dirty="0">
                <a:latin typeface="함초롬돋움"/>
                <a:cs typeface="함초롬돋움"/>
              </a:rPr>
              <a:t>(ATH) </a:t>
            </a:r>
            <a:r>
              <a:rPr sz="800" spc="-50" dirty="0">
                <a:latin typeface="함초롬돋움"/>
                <a:cs typeface="함초롬돋움"/>
              </a:rPr>
              <a:t>질화를 </a:t>
            </a:r>
            <a:r>
              <a:rPr sz="800" spc="-45" dirty="0">
                <a:latin typeface="함초롬돋움"/>
                <a:cs typeface="함초롬돋움"/>
              </a:rPr>
              <a:t>추가하여 </a:t>
            </a:r>
            <a:r>
              <a:rPr sz="800" spc="-40" dirty="0">
                <a:latin typeface="함초롬돋움"/>
                <a:cs typeface="함초롬돋움"/>
              </a:rPr>
              <a:t>질산화를 억제합니다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50" dirty="0">
                <a:latin typeface="함초롬돋움"/>
                <a:cs typeface="함초롬돋움"/>
              </a:rPr>
              <a:t>질산화 </a:t>
            </a:r>
            <a:r>
              <a:rPr sz="800" spc="-45" dirty="0">
                <a:latin typeface="함초롬돋움"/>
                <a:cs typeface="함초롬돋움"/>
              </a:rPr>
              <a:t>과정에서의 </a:t>
            </a:r>
            <a:r>
              <a:rPr sz="800" spc="-10" dirty="0">
                <a:latin typeface="함초롬돋움"/>
                <a:cs typeface="함초롬돋움"/>
              </a:rPr>
              <a:t>산소 소비량</a:t>
            </a:r>
            <a:r>
              <a:rPr sz="800" dirty="0">
                <a:latin typeface="함초롬돋움"/>
                <a:cs typeface="함초롬돋움"/>
              </a:rPr>
              <a:t>(N-BOD)</a:t>
            </a:r>
            <a:r>
              <a:rPr sz="800" spc="-35" dirty="0">
                <a:latin typeface="함초롬돋움"/>
                <a:cs typeface="함초롬돋움"/>
              </a:rPr>
              <a:t>을 측정해야</a:t>
            </a:r>
            <a:r>
              <a:rPr sz="800" spc="-25" dirty="0">
                <a:latin typeface="함초롬돋움"/>
                <a:cs typeface="함초롬돋움"/>
              </a:rPr>
              <a:t> 하는 </a:t>
            </a:r>
            <a:r>
              <a:rPr sz="800" spc="-50" dirty="0">
                <a:latin typeface="함초롬돋움"/>
                <a:cs typeface="함초롬돋움"/>
              </a:rPr>
              <a:t>경우 질산화 억제제를 사용한 </a:t>
            </a:r>
            <a:r>
              <a:rPr sz="800" spc="-20" dirty="0">
                <a:latin typeface="함초롬돋움"/>
                <a:cs typeface="함초롬돋움"/>
              </a:rPr>
              <a:t>샘플과 </a:t>
            </a:r>
            <a:r>
              <a:rPr sz="800" spc="-45" dirty="0">
                <a:latin typeface="함초롬돋움"/>
                <a:cs typeface="함초롬돋움"/>
              </a:rPr>
              <a:t>사용하지 않은 </a:t>
            </a:r>
            <a:r>
              <a:rPr sz="800" spc="-10" dirty="0">
                <a:latin typeface="함초롬돋움"/>
                <a:cs typeface="함초롬돋움"/>
              </a:rPr>
              <a:t>샘플을 </a:t>
            </a:r>
            <a:r>
              <a:rPr sz="800" spc="-35" dirty="0">
                <a:latin typeface="함초롬돋움"/>
                <a:cs typeface="함초롬돋움"/>
              </a:rPr>
              <a:t>비교할 </a:t>
            </a:r>
            <a:r>
              <a:rPr sz="800" spc="-10" dirty="0">
                <a:latin typeface="함초롬돋움"/>
                <a:cs typeface="함초롬돋움"/>
              </a:rPr>
              <a:t>수 있습니다</a:t>
            </a:r>
            <a:r>
              <a:rPr sz="800" spc="-20" dirty="0">
                <a:latin typeface="함초롬돋움"/>
                <a:cs typeface="함초롬돋움"/>
              </a:rPr>
              <a:t>. 두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값의 </a:t>
            </a:r>
            <a:r>
              <a:rPr sz="800" spc="-40" dirty="0">
                <a:latin typeface="함초롬돋움"/>
                <a:cs typeface="함초롬돋움"/>
              </a:rPr>
              <a:t>차이는 </a:t>
            </a:r>
            <a:r>
              <a:rPr sz="800" spc="-45" dirty="0">
                <a:latin typeface="함초롬돋움"/>
                <a:cs typeface="함초롬돋움"/>
              </a:rPr>
              <a:t>질산화 </a:t>
            </a:r>
            <a:r>
              <a:rPr sz="800" spc="-10" dirty="0">
                <a:latin typeface="함초롬돋움"/>
                <a:cs typeface="함초롬돋움"/>
              </a:rPr>
              <a:t>박테리아의 산소 </a:t>
            </a:r>
            <a:r>
              <a:rPr sz="800" spc="-40" dirty="0">
                <a:latin typeface="함초롬돋움"/>
                <a:cs typeface="함초롬돋움"/>
              </a:rPr>
              <a:t>요구량에 </a:t>
            </a:r>
            <a:r>
              <a:rPr sz="800" spc="-50" dirty="0">
                <a:latin typeface="함초롬돋움"/>
                <a:cs typeface="함초롬돋움"/>
              </a:rPr>
              <a:t>해당합니다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294" y="2419705"/>
            <a:ext cx="38227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4.8 중요한 </a:t>
            </a:r>
            <a:r>
              <a:rPr sz="1000" b="1" spc="-10" dirty="0">
                <a:latin typeface="함초롬돋움"/>
                <a:cs typeface="함초롬돋움"/>
              </a:rPr>
              <a:t>액세서리의 </a:t>
            </a:r>
            <a:r>
              <a:rPr sz="1000" b="1" dirty="0">
                <a:latin typeface="함초롬돋움"/>
                <a:cs typeface="함초롬돋움"/>
              </a:rPr>
              <a:t>설정 및 취급에 대한 설명</a:t>
            </a:r>
            <a:endParaRPr sz="10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함초롬돋움"/>
                <a:cs typeface="함초롬돋움"/>
              </a:rPr>
              <a:t>유도 교반 </a:t>
            </a:r>
            <a:r>
              <a:rPr sz="900" b="1" spc="-10" dirty="0">
                <a:latin typeface="함초롬돋움"/>
                <a:cs typeface="함초롬돋움"/>
              </a:rPr>
              <a:t>시스템</a:t>
            </a:r>
            <a:endParaRPr sz="900">
              <a:latin typeface="함초롬돋움"/>
              <a:cs typeface="함초롬돋움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1470" y="3588012"/>
            <a:ext cx="2037714" cy="1877060"/>
            <a:chOff x="521470" y="3588012"/>
            <a:chExt cx="2037714" cy="1877060"/>
          </a:xfrm>
        </p:grpSpPr>
        <p:sp>
          <p:nvSpPr>
            <p:cNvPr id="23" name="object 23"/>
            <p:cNvSpPr/>
            <p:nvPr/>
          </p:nvSpPr>
          <p:spPr>
            <a:xfrm>
              <a:off x="528455" y="3594997"/>
              <a:ext cx="1146810" cy="1626870"/>
            </a:xfrm>
            <a:custGeom>
              <a:avLst/>
              <a:gdLst/>
              <a:ahLst/>
              <a:cxnLst/>
              <a:rect l="l" t="t" r="r" b="b"/>
              <a:pathLst>
                <a:path w="1146810" h="1626870">
                  <a:moveTo>
                    <a:pt x="1031537" y="1626275"/>
                  </a:moveTo>
                  <a:lnTo>
                    <a:pt x="113518" y="1626275"/>
                  </a:lnTo>
                  <a:lnTo>
                    <a:pt x="67671" y="1617040"/>
                  </a:lnTo>
                  <a:lnTo>
                    <a:pt x="31772" y="1592189"/>
                  </a:lnTo>
                  <a:lnTo>
                    <a:pt x="8367" y="1556001"/>
                  </a:lnTo>
                  <a:lnTo>
                    <a:pt x="0" y="1512757"/>
                  </a:lnTo>
                  <a:lnTo>
                    <a:pt x="0" y="113518"/>
                  </a:lnTo>
                  <a:lnTo>
                    <a:pt x="9234" y="67671"/>
                  </a:lnTo>
                  <a:lnTo>
                    <a:pt x="34086" y="31772"/>
                  </a:lnTo>
                  <a:lnTo>
                    <a:pt x="70274" y="8367"/>
                  </a:lnTo>
                  <a:lnTo>
                    <a:pt x="113518" y="0"/>
                  </a:lnTo>
                  <a:lnTo>
                    <a:pt x="1032771" y="0"/>
                  </a:lnTo>
                  <a:lnTo>
                    <a:pt x="1078618" y="9234"/>
                  </a:lnTo>
                  <a:lnTo>
                    <a:pt x="1114516" y="34086"/>
                  </a:lnTo>
                  <a:lnTo>
                    <a:pt x="1137922" y="70274"/>
                  </a:lnTo>
                  <a:lnTo>
                    <a:pt x="1146289" y="113518"/>
                  </a:lnTo>
                  <a:lnTo>
                    <a:pt x="1146289" y="1512756"/>
                  </a:lnTo>
                  <a:lnTo>
                    <a:pt x="1137035" y="1556001"/>
                  </a:lnTo>
                  <a:lnTo>
                    <a:pt x="1112049" y="1592189"/>
                  </a:lnTo>
                  <a:lnTo>
                    <a:pt x="1075494" y="1617040"/>
                  </a:lnTo>
                  <a:lnTo>
                    <a:pt x="1031537" y="1626275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455" y="3594997"/>
              <a:ext cx="1146810" cy="1626870"/>
            </a:xfrm>
            <a:custGeom>
              <a:avLst/>
              <a:gdLst/>
              <a:ahLst/>
              <a:cxnLst/>
              <a:rect l="l" t="t" r="r" b="b"/>
              <a:pathLst>
                <a:path w="1146810" h="1626870">
                  <a:moveTo>
                    <a:pt x="1031537" y="1626275"/>
                  </a:moveTo>
                  <a:lnTo>
                    <a:pt x="113518" y="1626275"/>
                  </a:lnTo>
                  <a:lnTo>
                    <a:pt x="67671" y="1617040"/>
                  </a:lnTo>
                  <a:lnTo>
                    <a:pt x="31772" y="1592189"/>
                  </a:lnTo>
                  <a:lnTo>
                    <a:pt x="8367" y="1556001"/>
                  </a:lnTo>
                  <a:lnTo>
                    <a:pt x="0" y="1512757"/>
                  </a:lnTo>
                  <a:lnTo>
                    <a:pt x="0" y="113518"/>
                  </a:lnTo>
                  <a:lnTo>
                    <a:pt x="9234" y="67671"/>
                  </a:lnTo>
                  <a:lnTo>
                    <a:pt x="34086" y="31772"/>
                  </a:lnTo>
                  <a:lnTo>
                    <a:pt x="70274" y="8367"/>
                  </a:lnTo>
                  <a:lnTo>
                    <a:pt x="113518" y="0"/>
                  </a:lnTo>
                  <a:lnTo>
                    <a:pt x="1032771" y="0"/>
                  </a:lnTo>
                  <a:lnTo>
                    <a:pt x="1078618" y="9234"/>
                  </a:lnTo>
                  <a:lnTo>
                    <a:pt x="1114516" y="34086"/>
                  </a:lnTo>
                  <a:lnTo>
                    <a:pt x="1137922" y="70274"/>
                  </a:lnTo>
                  <a:lnTo>
                    <a:pt x="1146289" y="113518"/>
                  </a:lnTo>
                  <a:lnTo>
                    <a:pt x="1146289" y="1512756"/>
                  </a:lnTo>
                  <a:lnTo>
                    <a:pt x="1137035" y="1556001"/>
                  </a:lnTo>
                  <a:lnTo>
                    <a:pt x="1112049" y="1592189"/>
                  </a:lnTo>
                  <a:lnTo>
                    <a:pt x="1075494" y="1617040"/>
                  </a:lnTo>
                  <a:lnTo>
                    <a:pt x="1031537" y="1626275"/>
                  </a:lnTo>
                  <a:close/>
                </a:path>
              </a:pathLst>
            </a:custGeom>
            <a:ln w="13881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18233" y="4002183"/>
              <a:ext cx="836930" cy="1426210"/>
            </a:xfrm>
            <a:custGeom>
              <a:avLst/>
              <a:gdLst/>
              <a:ahLst/>
              <a:cxnLst/>
              <a:rect l="l" t="t" r="r" b="b"/>
              <a:pathLst>
                <a:path w="836930" h="1426210">
                  <a:moveTo>
                    <a:pt x="836389" y="0"/>
                  </a:moveTo>
                  <a:lnTo>
                    <a:pt x="825592" y="121384"/>
                  </a:lnTo>
                  <a:lnTo>
                    <a:pt x="804114" y="212904"/>
                  </a:lnTo>
                  <a:lnTo>
                    <a:pt x="764822" y="271457"/>
                  </a:lnTo>
                  <a:lnTo>
                    <a:pt x="749276" y="283157"/>
                  </a:lnTo>
                  <a:lnTo>
                    <a:pt x="730733" y="302372"/>
                  </a:lnTo>
                  <a:lnTo>
                    <a:pt x="685819" y="360286"/>
                  </a:lnTo>
                  <a:lnTo>
                    <a:pt x="660028" y="397455"/>
                  </a:lnTo>
                  <a:lnTo>
                    <a:pt x="632401" y="439079"/>
                  </a:lnTo>
                  <a:lnTo>
                    <a:pt x="603226" y="484393"/>
                  </a:lnTo>
                  <a:lnTo>
                    <a:pt x="572795" y="532632"/>
                  </a:lnTo>
                  <a:lnTo>
                    <a:pt x="541397" y="583030"/>
                  </a:lnTo>
                  <a:lnTo>
                    <a:pt x="509321" y="634824"/>
                  </a:lnTo>
                  <a:lnTo>
                    <a:pt x="476858" y="687248"/>
                  </a:lnTo>
                  <a:lnTo>
                    <a:pt x="444297" y="739538"/>
                  </a:lnTo>
                  <a:lnTo>
                    <a:pt x="411928" y="790927"/>
                  </a:lnTo>
                  <a:lnTo>
                    <a:pt x="380365" y="842361"/>
                  </a:lnTo>
                  <a:lnTo>
                    <a:pt x="351158" y="896143"/>
                  </a:lnTo>
                  <a:lnTo>
                    <a:pt x="324168" y="951408"/>
                  </a:lnTo>
                  <a:lnTo>
                    <a:pt x="299259" y="1007294"/>
                  </a:lnTo>
                  <a:lnTo>
                    <a:pt x="276292" y="1062937"/>
                  </a:lnTo>
                  <a:lnTo>
                    <a:pt x="255130" y="1117474"/>
                  </a:lnTo>
                  <a:lnTo>
                    <a:pt x="235635" y="1170042"/>
                  </a:lnTo>
                  <a:lnTo>
                    <a:pt x="217670" y="1219776"/>
                  </a:lnTo>
                  <a:lnTo>
                    <a:pt x="201098" y="1265814"/>
                  </a:lnTo>
                  <a:lnTo>
                    <a:pt x="185780" y="1307293"/>
                  </a:lnTo>
                  <a:lnTo>
                    <a:pt x="171579" y="1343349"/>
                  </a:lnTo>
                  <a:lnTo>
                    <a:pt x="145977" y="1395737"/>
                  </a:lnTo>
                  <a:lnTo>
                    <a:pt x="47890" y="1426172"/>
                  </a:lnTo>
                  <a:lnTo>
                    <a:pt x="9369" y="1361142"/>
                  </a:lnTo>
                  <a:lnTo>
                    <a:pt x="0" y="1276909"/>
                  </a:lnTo>
                  <a:lnTo>
                    <a:pt x="1041" y="1235130"/>
                  </a:lnTo>
                </a:path>
              </a:pathLst>
            </a:custGeom>
            <a:ln w="20575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86" y="3815864"/>
              <a:ext cx="239375" cy="2393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26460" y="4794344"/>
              <a:ext cx="286385" cy="641985"/>
            </a:xfrm>
            <a:custGeom>
              <a:avLst/>
              <a:gdLst/>
              <a:ahLst/>
              <a:cxnLst/>
              <a:rect l="l" t="t" r="r" b="b"/>
              <a:pathLst>
                <a:path w="286385" h="641985">
                  <a:moveTo>
                    <a:pt x="0" y="0"/>
                  </a:moveTo>
                  <a:lnTo>
                    <a:pt x="8463" y="66379"/>
                  </a:lnTo>
                  <a:lnTo>
                    <a:pt x="32544" y="221021"/>
                  </a:lnTo>
                  <a:lnTo>
                    <a:pt x="70274" y="397179"/>
                  </a:lnTo>
                  <a:lnTo>
                    <a:pt x="119687" y="528107"/>
                  </a:lnTo>
                  <a:lnTo>
                    <a:pt x="157167" y="562502"/>
                  </a:lnTo>
                  <a:lnTo>
                    <a:pt x="213155" y="599673"/>
                  </a:lnTo>
                  <a:lnTo>
                    <a:pt x="264053" y="629441"/>
                  </a:lnTo>
                  <a:lnTo>
                    <a:pt x="286263" y="641626"/>
                  </a:lnTo>
                </a:path>
              </a:pathLst>
            </a:custGeom>
            <a:ln w="20575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1930" y="5395316"/>
              <a:ext cx="89739" cy="6953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74310" y="3775146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39" h="38735">
                  <a:moveTo>
                    <a:pt x="53057" y="38250"/>
                  </a:moveTo>
                  <a:lnTo>
                    <a:pt x="0" y="38250"/>
                  </a:lnTo>
                  <a:lnTo>
                    <a:pt x="0" y="0"/>
                  </a:lnTo>
                  <a:lnTo>
                    <a:pt x="53057" y="0"/>
                  </a:lnTo>
                  <a:lnTo>
                    <a:pt x="53057" y="38250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6134" y="379488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379" y="0"/>
                  </a:moveTo>
                  <a:lnTo>
                    <a:pt x="0" y="0"/>
                  </a:lnTo>
                </a:path>
              </a:pathLst>
            </a:custGeom>
            <a:ln w="822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54624" y="3241407"/>
            <a:ext cx="11620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25" dirty="0">
                <a:solidFill>
                  <a:srgbClr val="1D1E1B"/>
                </a:solidFill>
                <a:latin typeface="함초롬돋움"/>
                <a:cs typeface="함초롬돋움"/>
              </a:rPr>
              <a:t>1</a:t>
            </a:r>
            <a:endParaRPr sz="1250">
              <a:latin typeface="함초롬돋움"/>
              <a:cs typeface="함초롬돋움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9069" y="3251630"/>
            <a:ext cx="211183" cy="44932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517752" y="4383747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1D1E1B"/>
                </a:solidFill>
                <a:latin typeface="함초롬돋움"/>
                <a:cs typeface="함초롬돋움"/>
              </a:rPr>
              <a:t>2</a:t>
            </a:r>
            <a:endParaRPr sz="1300">
              <a:latin typeface="함초롬돋움"/>
              <a:cs typeface="함초롬돋움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86974" y="4347365"/>
            <a:ext cx="798830" cy="488315"/>
            <a:chOff x="1886974" y="4347365"/>
            <a:chExt cx="798830" cy="488315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4626" y="4347365"/>
              <a:ext cx="451093" cy="25860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895229" y="4767797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4" h="59689">
                  <a:moveTo>
                    <a:pt x="50036" y="13572"/>
                  </a:moveTo>
                  <a:lnTo>
                    <a:pt x="23508" y="59520"/>
                  </a:lnTo>
                  <a:lnTo>
                    <a:pt x="0" y="45947"/>
                  </a:lnTo>
                  <a:lnTo>
                    <a:pt x="26528" y="0"/>
                  </a:lnTo>
                  <a:lnTo>
                    <a:pt x="50036" y="13572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95229" y="4767797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4" h="59689">
                  <a:moveTo>
                    <a:pt x="0" y="45947"/>
                  </a:moveTo>
                  <a:lnTo>
                    <a:pt x="26528" y="0"/>
                  </a:lnTo>
                  <a:lnTo>
                    <a:pt x="50036" y="13572"/>
                  </a:lnTo>
                  <a:lnTo>
                    <a:pt x="23508" y="59520"/>
                  </a:lnTo>
                  <a:lnTo>
                    <a:pt x="0" y="45947"/>
                  </a:lnTo>
                  <a:close/>
                </a:path>
              </a:pathLst>
            </a:custGeom>
            <a:ln w="16457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233173" y="4832684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1D1E1B"/>
                </a:solidFill>
                <a:latin typeface="함초롬돋움"/>
                <a:cs typeface="함초롬돋움"/>
              </a:rPr>
              <a:t>5</a:t>
            </a:r>
            <a:endParaRPr sz="1300">
              <a:latin typeface="함초롬돋움"/>
              <a:cs typeface="함초롬돋움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954443" y="4793947"/>
            <a:ext cx="446405" cy="265430"/>
            <a:chOff x="1954443" y="4793947"/>
            <a:chExt cx="446405" cy="265430"/>
          </a:xfrm>
        </p:grpSpPr>
        <p:sp>
          <p:nvSpPr>
            <p:cNvPr id="40" name="object 40"/>
            <p:cNvSpPr/>
            <p:nvPr/>
          </p:nvSpPr>
          <p:spPr>
            <a:xfrm>
              <a:off x="1996792" y="4827659"/>
              <a:ext cx="211454" cy="85725"/>
            </a:xfrm>
            <a:custGeom>
              <a:avLst/>
              <a:gdLst/>
              <a:ahLst/>
              <a:cxnLst/>
              <a:rect l="l" t="t" r="r" b="b"/>
              <a:pathLst>
                <a:path w="211455" h="85725">
                  <a:moveTo>
                    <a:pt x="0" y="0"/>
                  </a:moveTo>
                  <a:lnTo>
                    <a:pt x="210996" y="85138"/>
                  </a:lnTo>
                </a:path>
              </a:pathLst>
            </a:custGeom>
            <a:ln w="822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68413" y="4807917"/>
              <a:ext cx="40005" cy="38735"/>
            </a:xfrm>
            <a:custGeom>
              <a:avLst/>
              <a:gdLst/>
              <a:ahLst/>
              <a:cxnLst/>
              <a:rect l="l" t="t" r="r" b="b"/>
              <a:pathLst>
                <a:path w="40005" h="38735">
                  <a:moveTo>
                    <a:pt x="28379" y="38250"/>
                  </a:moveTo>
                  <a:lnTo>
                    <a:pt x="0" y="4935"/>
                  </a:lnTo>
                  <a:lnTo>
                    <a:pt x="39484" y="0"/>
                  </a:lnTo>
                  <a:lnTo>
                    <a:pt x="28379" y="38250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68413" y="4807917"/>
              <a:ext cx="40005" cy="38735"/>
            </a:xfrm>
            <a:custGeom>
              <a:avLst/>
              <a:gdLst/>
              <a:ahLst/>
              <a:cxnLst/>
              <a:rect l="l" t="t" r="r" b="b"/>
              <a:pathLst>
                <a:path w="40005" h="38735">
                  <a:moveTo>
                    <a:pt x="28379" y="38250"/>
                  </a:moveTo>
                  <a:lnTo>
                    <a:pt x="0" y="4935"/>
                  </a:lnTo>
                  <a:lnTo>
                    <a:pt x="39484" y="0"/>
                  </a:lnTo>
                  <a:lnTo>
                    <a:pt x="28379" y="38250"/>
                  </a:lnTo>
                  <a:close/>
                </a:path>
              </a:pathLst>
            </a:custGeom>
            <a:ln w="27762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96683" y="4854805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200025" h="200025">
                  <a:moveTo>
                    <a:pt x="199891" y="99945"/>
                  </a:moveTo>
                  <a:lnTo>
                    <a:pt x="192037" y="138848"/>
                  </a:lnTo>
                  <a:lnTo>
                    <a:pt x="170617" y="170617"/>
                  </a:lnTo>
                  <a:lnTo>
                    <a:pt x="138848" y="192037"/>
                  </a:lnTo>
                  <a:lnTo>
                    <a:pt x="99945" y="199891"/>
                  </a:lnTo>
                  <a:lnTo>
                    <a:pt x="61042" y="192037"/>
                  </a:lnTo>
                  <a:lnTo>
                    <a:pt x="29273" y="170617"/>
                  </a:lnTo>
                  <a:lnTo>
                    <a:pt x="7854" y="138848"/>
                  </a:lnTo>
                  <a:lnTo>
                    <a:pt x="0" y="99945"/>
                  </a:lnTo>
                  <a:lnTo>
                    <a:pt x="7854" y="61042"/>
                  </a:lnTo>
                  <a:lnTo>
                    <a:pt x="29273" y="29273"/>
                  </a:lnTo>
                  <a:lnTo>
                    <a:pt x="61042" y="7854"/>
                  </a:lnTo>
                  <a:lnTo>
                    <a:pt x="99945" y="0"/>
                  </a:lnTo>
                  <a:lnTo>
                    <a:pt x="138848" y="7854"/>
                  </a:lnTo>
                  <a:lnTo>
                    <a:pt x="170617" y="29273"/>
                  </a:lnTo>
                  <a:lnTo>
                    <a:pt x="192037" y="61042"/>
                  </a:lnTo>
                  <a:lnTo>
                    <a:pt x="199891" y="99945"/>
                  </a:lnTo>
                  <a:close/>
                </a:path>
              </a:pathLst>
            </a:custGeom>
            <a:ln w="822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86802" y="4291542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1D1E1B"/>
                </a:solidFill>
                <a:latin typeface="함초롬돋움"/>
                <a:cs typeface="함초롬돋움"/>
              </a:rPr>
              <a:t>4</a:t>
            </a:r>
            <a:endParaRPr sz="1300">
              <a:latin typeface="함초롬돋움"/>
              <a:cs typeface="함초롬돋움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468287" y="4304074"/>
            <a:ext cx="484505" cy="208279"/>
            <a:chOff x="1468287" y="4304074"/>
            <a:chExt cx="484505" cy="208279"/>
          </a:xfrm>
        </p:grpSpPr>
        <p:sp>
          <p:nvSpPr>
            <p:cNvPr id="46" name="object 46"/>
            <p:cNvSpPr/>
            <p:nvPr/>
          </p:nvSpPr>
          <p:spPr>
            <a:xfrm>
              <a:off x="1508169" y="4408134"/>
              <a:ext cx="247015" cy="5080"/>
            </a:xfrm>
            <a:custGeom>
              <a:avLst/>
              <a:gdLst/>
              <a:ahLst/>
              <a:cxnLst/>
              <a:rect l="l" t="t" r="r" b="b"/>
              <a:pathLst>
                <a:path w="247014" h="5079">
                  <a:moveTo>
                    <a:pt x="0" y="4935"/>
                  </a:moveTo>
                  <a:lnTo>
                    <a:pt x="246779" y="0"/>
                  </a:lnTo>
                </a:path>
              </a:pathLst>
            </a:custGeom>
            <a:ln w="822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2257" y="4394562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5" h="41275">
                  <a:moveTo>
                    <a:pt x="33315" y="40718"/>
                  </a:moveTo>
                  <a:lnTo>
                    <a:pt x="0" y="18508"/>
                  </a:lnTo>
                  <a:lnTo>
                    <a:pt x="33315" y="0"/>
                  </a:lnTo>
                  <a:lnTo>
                    <a:pt x="33315" y="40718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82257" y="4394562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5" h="41275">
                  <a:moveTo>
                    <a:pt x="33315" y="40718"/>
                  </a:moveTo>
                  <a:lnTo>
                    <a:pt x="0" y="18508"/>
                  </a:lnTo>
                  <a:lnTo>
                    <a:pt x="33315" y="0"/>
                  </a:lnTo>
                  <a:lnTo>
                    <a:pt x="33315" y="40718"/>
                  </a:lnTo>
                  <a:close/>
                </a:path>
              </a:pathLst>
            </a:custGeom>
            <a:ln w="27762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4665" y="4304074"/>
              <a:ext cx="208120" cy="20812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895598" y="3566483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030405"/>
                </a:solidFill>
                <a:latin typeface="함초롬돋움"/>
                <a:cs typeface="함초롬돋움"/>
              </a:rPr>
              <a:t>3</a:t>
            </a:r>
            <a:endParaRPr sz="1300">
              <a:latin typeface="함초롬돋움"/>
              <a:cs typeface="함초롬돋움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40686" y="3584713"/>
            <a:ext cx="1734185" cy="1407160"/>
            <a:chOff x="740686" y="3584713"/>
            <a:chExt cx="1734185" cy="1407160"/>
          </a:xfrm>
        </p:grpSpPr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5715" y="3584713"/>
              <a:ext cx="208120" cy="2081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262080" y="3722088"/>
              <a:ext cx="212725" cy="266700"/>
            </a:xfrm>
            <a:custGeom>
              <a:avLst/>
              <a:gdLst/>
              <a:ahLst/>
              <a:cxnLst/>
              <a:rect l="l" t="t" r="r" b="b"/>
              <a:pathLst>
                <a:path w="212725" h="266700">
                  <a:moveTo>
                    <a:pt x="159172" y="266521"/>
                  </a:moveTo>
                  <a:lnTo>
                    <a:pt x="53057" y="266521"/>
                  </a:lnTo>
                  <a:lnTo>
                    <a:pt x="33315" y="262916"/>
                  </a:lnTo>
                  <a:lnTo>
                    <a:pt x="16349" y="252486"/>
                  </a:lnTo>
                  <a:lnTo>
                    <a:pt x="4472" y="235809"/>
                  </a:lnTo>
                  <a:lnTo>
                    <a:pt x="0" y="213464"/>
                  </a:lnTo>
                  <a:lnTo>
                    <a:pt x="0" y="53057"/>
                  </a:lnTo>
                  <a:lnTo>
                    <a:pt x="3605" y="33315"/>
                  </a:lnTo>
                  <a:lnTo>
                    <a:pt x="14035" y="16349"/>
                  </a:lnTo>
                  <a:lnTo>
                    <a:pt x="30712" y="4472"/>
                  </a:lnTo>
                  <a:lnTo>
                    <a:pt x="53057" y="0"/>
                  </a:lnTo>
                  <a:lnTo>
                    <a:pt x="159172" y="0"/>
                  </a:lnTo>
                  <a:lnTo>
                    <a:pt x="178915" y="3605"/>
                  </a:lnTo>
                  <a:lnTo>
                    <a:pt x="195881" y="14035"/>
                  </a:lnTo>
                  <a:lnTo>
                    <a:pt x="207757" y="30712"/>
                  </a:lnTo>
                  <a:lnTo>
                    <a:pt x="212230" y="53057"/>
                  </a:lnTo>
                  <a:lnTo>
                    <a:pt x="212230" y="213464"/>
                  </a:lnTo>
                  <a:lnTo>
                    <a:pt x="207410" y="235809"/>
                  </a:lnTo>
                  <a:lnTo>
                    <a:pt x="194955" y="252486"/>
                  </a:lnTo>
                  <a:lnTo>
                    <a:pt x="177873" y="262916"/>
                  </a:lnTo>
                  <a:lnTo>
                    <a:pt x="159172" y="266521"/>
                  </a:lnTo>
                  <a:close/>
                </a:path>
              </a:pathLst>
            </a:custGeom>
            <a:solidFill>
              <a:srgbClr val="1D1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7098" y="3819566"/>
              <a:ext cx="239375" cy="23937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86" y="4285979"/>
              <a:ext cx="239375" cy="2393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631" y="4748690"/>
              <a:ext cx="239375" cy="2393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7098" y="4285979"/>
              <a:ext cx="239375" cy="2393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4387" y="4752392"/>
              <a:ext cx="239375" cy="2393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1102" y="3713274"/>
              <a:ext cx="272605" cy="108497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2795282" y="3155391"/>
            <a:ext cx="1179195" cy="762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2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어댑터</a:t>
            </a:r>
            <a:endParaRPr sz="800">
              <a:latin typeface="함초롬돋움"/>
              <a:cs typeface="함초롬돋움"/>
            </a:endParaRPr>
          </a:p>
          <a:p>
            <a:pPr marL="228600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dirty="0">
                <a:latin typeface="함초롬돋움"/>
                <a:cs typeface="함초롬돋움"/>
              </a:rPr>
              <a:t>DC </a:t>
            </a:r>
            <a:r>
              <a:rPr sz="800" spc="-30" dirty="0">
                <a:latin typeface="함초롬돋움"/>
                <a:cs typeface="함초롬돋움"/>
              </a:rPr>
              <a:t>연결 </a:t>
            </a:r>
            <a:r>
              <a:rPr sz="800" spc="-20" dirty="0">
                <a:latin typeface="함초롬돋움"/>
                <a:cs typeface="함초롬돋움"/>
              </a:rPr>
              <a:t>케이블</a:t>
            </a:r>
            <a:endParaRPr sz="800">
              <a:latin typeface="함초롬돋움"/>
              <a:cs typeface="함초롬돋움"/>
            </a:endParaRPr>
          </a:p>
          <a:p>
            <a:pPr marL="228600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50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드라이브</a:t>
            </a:r>
            <a:endParaRPr sz="800">
              <a:latin typeface="함초롬돋움"/>
              <a:cs typeface="함초롬돋움"/>
            </a:endParaRPr>
          </a:p>
          <a:p>
            <a:pPr marL="228600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10" dirty="0">
                <a:latin typeface="함초롬돋움"/>
                <a:cs typeface="함초롬돋움"/>
              </a:rPr>
              <a:t>위치</a:t>
            </a:r>
            <a:endParaRPr sz="800">
              <a:latin typeface="함초롬돋움"/>
              <a:cs typeface="함초롬돋움"/>
            </a:endParaRPr>
          </a:p>
          <a:p>
            <a:pPr marL="228600" indent="-21653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800" spc="-20" dirty="0">
                <a:latin typeface="함초롬돋움"/>
                <a:cs typeface="함초롬돋움"/>
              </a:rPr>
              <a:t>Y</a:t>
            </a:r>
            <a:r>
              <a:rPr sz="800" spc="-30" dirty="0">
                <a:latin typeface="함초롬돋움"/>
                <a:cs typeface="함초롬돋움"/>
              </a:rPr>
              <a:t> 케이블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5294" y="5764506"/>
            <a:ext cx="3985260" cy="1218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장치 설명 및 기능 </a:t>
            </a:r>
            <a:r>
              <a:rPr sz="900" b="1" spc="-10" dirty="0">
                <a:latin typeface="함초롬돋움"/>
                <a:cs typeface="함초롬돋움"/>
              </a:rPr>
              <a:t>설명</a:t>
            </a:r>
            <a:endParaRPr sz="9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25" dirty="0">
                <a:latin typeface="함초롬돋움"/>
                <a:cs typeface="함초롬돋움"/>
              </a:rPr>
              <a:t>시스템은 </a:t>
            </a:r>
            <a:r>
              <a:rPr sz="800" spc="-20" dirty="0">
                <a:latin typeface="함초롬돋움"/>
                <a:cs typeface="함초롬돋움"/>
              </a:rPr>
              <a:t>특수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병에</a:t>
            </a:r>
            <a:r>
              <a:rPr sz="800" spc="-50" dirty="0">
                <a:latin typeface="함초롬돋움"/>
                <a:cs typeface="함초롬돋움"/>
              </a:rPr>
              <a:t> 담긴 </a:t>
            </a:r>
            <a:r>
              <a:rPr sz="800" spc="-30" dirty="0">
                <a:latin typeface="함초롬돋움"/>
                <a:cs typeface="함초롬돋움"/>
              </a:rPr>
              <a:t>액체를 </a:t>
            </a:r>
            <a:r>
              <a:rPr sz="800" spc="-45" dirty="0">
                <a:latin typeface="함초롬돋움"/>
                <a:cs typeface="함초롬돋움"/>
              </a:rPr>
              <a:t>교반하기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spc="-30" dirty="0">
                <a:latin typeface="함초롬돋움"/>
                <a:cs typeface="함초롬돋움"/>
              </a:rPr>
              <a:t>설계되었습니다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6개의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35" dirty="0">
                <a:latin typeface="함초롬돋움"/>
                <a:cs typeface="함초롬돋움"/>
              </a:rPr>
              <a:t>위치가 </a:t>
            </a:r>
            <a:r>
              <a:rPr sz="800" spc="-50" dirty="0">
                <a:latin typeface="함초롬돋움"/>
                <a:cs typeface="함초롬돋움"/>
              </a:rPr>
              <a:t>있는 </a:t>
            </a:r>
            <a:r>
              <a:rPr sz="800" spc="-35" dirty="0">
                <a:latin typeface="함초롬돋움"/>
                <a:cs typeface="함초롬돋움"/>
              </a:rPr>
              <a:t>슈퍼플레이트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드라이브와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어댑터로 </a:t>
            </a:r>
            <a:r>
              <a:rPr sz="800" spc="-35" dirty="0">
                <a:latin typeface="함초롬돋움"/>
                <a:cs typeface="함초롬돋움"/>
              </a:rPr>
              <a:t>구성됩니다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123189">
              <a:lnSpc>
                <a:spcPct val="100000"/>
              </a:lnSpc>
            </a:pP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드라이브에는 </a:t>
            </a:r>
            <a:r>
              <a:rPr sz="800" spc="-60" dirty="0">
                <a:latin typeface="함초롬돋움"/>
                <a:cs typeface="함초롬돋움"/>
              </a:rPr>
              <a:t>모터가 </a:t>
            </a:r>
            <a:r>
              <a:rPr sz="800" spc="-45" dirty="0">
                <a:latin typeface="함초롬돋움"/>
                <a:cs typeface="함초롬돋움"/>
              </a:rPr>
              <a:t>없으므로 </a:t>
            </a:r>
            <a:r>
              <a:rPr sz="800" spc="-55" dirty="0">
                <a:latin typeface="함초롬돋움"/>
                <a:cs typeface="함초롬돋움"/>
              </a:rPr>
              <a:t>마모가 없습니다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특히 </a:t>
            </a:r>
            <a:r>
              <a:rPr sz="800" spc="-40" dirty="0">
                <a:latin typeface="함초롬돋움"/>
                <a:cs typeface="함초롬돋움"/>
              </a:rPr>
              <a:t>열 캐비닛에서 </a:t>
            </a:r>
            <a:r>
              <a:rPr sz="800" spc="-35" dirty="0">
                <a:latin typeface="함초롬돋움"/>
                <a:cs typeface="함초롬돋움"/>
              </a:rPr>
              <a:t>연속 </a:t>
            </a:r>
            <a:r>
              <a:rPr sz="800" spc="-40" dirty="0">
                <a:latin typeface="함초롬돋움"/>
                <a:cs typeface="함초롬돋움"/>
              </a:rPr>
              <a:t>작동하는 </a:t>
            </a:r>
            <a:r>
              <a:rPr sz="800" spc="-50" dirty="0">
                <a:latin typeface="함초롬돋움"/>
                <a:cs typeface="함초롬돋움"/>
              </a:rPr>
              <a:t>동안 </a:t>
            </a:r>
            <a:r>
              <a:rPr sz="800" spc="-45" dirty="0">
                <a:latin typeface="함초롬돋움"/>
                <a:cs typeface="함초롬돋움"/>
              </a:rPr>
              <a:t>교반하는 </a:t>
            </a:r>
            <a:r>
              <a:rPr sz="800" spc="-60" dirty="0">
                <a:latin typeface="함초롬돋움"/>
                <a:cs typeface="함초롬돋움"/>
              </a:rPr>
              <a:t>데 </a:t>
            </a:r>
            <a:r>
              <a:rPr sz="800" spc="-40" dirty="0">
                <a:latin typeface="함초롬돋움"/>
                <a:cs typeface="함초롬돋움"/>
              </a:rPr>
              <a:t>적합합니다</a:t>
            </a:r>
            <a:r>
              <a:rPr sz="800" spc="-4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밀폐된 </a:t>
            </a:r>
            <a:r>
              <a:rPr sz="800" spc="-30" dirty="0">
                <a:latin typeface="함초롬돋움"/>
                <a:cs typeface="함초롬돋움"/>
              </a:rPr>
              <a:t>캡슐로 </a:t>
            </a:r>
            <a:r>
              <a:rPr sz="800" spc="-20" dirty="0">
                <a:latin typeface="함초롬돋움"/>
                <a:cs typeface="함초롬돋움"/>
              </a:rPr>
              <a:t>인해 </a:t>
            </a:r>
            <a:r>
              <a:rPr sz="800" spc="-50" dirty="0">
                <a:latin typeface="함초롬돋움"/>
                <a:cs typeface="함초롬돋움"/>
              </a:rPr>
              <a:t>물이 </a:t>
            </a:r>
            <a:r>
              <a:rPr sz="800" spc="-35" dirty="0">
                <a:latin typeface="함초롬돋움"/>
                <a:cs typeface="함초롬돋움"/>
              </a:rPr>
              <a:t>떨어지지</a:t>
            </a:r>
            <a:r>
              <a:rPr sz="800" spc="-65" dirty="0">
                <a:latin typeface="함초롬돋움"/>
                <a:cs typeface="함초롬돋움"/>
              </a:rPr>
              <a:t> 않도록 </a:t>
            </a:r>
            <a:r>
              <a:rPr sz="800" spc="-10" dirty="0">
                <a:latin typeface="함초롬돋움"/>
                <a:cs typeface="함초롬돋움"/>
              </a:rPr>
              <a:t>완벽하게 </a:t>
            </a:r>
            <a:r>
              <a:rPr sz="800" spc="-40" dirty="0">
                <a:latin typeface="함초롬돋움"/>
                <a:cs typeface="함초롬돋움"/>
              </a:rPr>
              <a:t>보호됩니다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열악한 환경 </a:t>
            </a:r>
            <a:r>
              <a:rPr sz="800" spc="-10" dirty="0">
                <a:latin typeface="함초롬돋움"/>
                <a:cs typeface="함초롬돋움"/>
              </a:rPr>
              <a:t>조건에서도 </a:t>
            </a:r>
            <a:r>
              <a:rPr sz="800" spc="-20" dirty="0">
                <a:latin typeface="함초롬돋움"/>
                <a:cs typeface="함초롬돋움"/>
              </a:rPr>
              <a:t>사용할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2700" marR="13589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35" dirty="0">
                <a:latin typeface="함초롬돋움"/>
                <a:cs typeface="함초롬돋움"/>
              </a:rPr>
              <a:t>위치 사이에 넓은 </a:t>
            </a:r>
            <a:r>
              <a:rPr sz="800" spc="-20" dirty="0">
                <a:latin typeface="함초롬돋움"/>
                <a:cs typeface="함초롬돋움"/>
              </a:rPr>
              <a:t>홈이 있어 </a:t>
            </a:r>
            <a:r>
              <a:rPr sz="800" spc="-40" dirty="0">
                <a:latin typeface="함초롬돋움"/>
                <a:cs typeface="함초롬돋움"/>
              </a:rPr>
              <a:t>써모캐비닛의 </a:t>
            </a:r>
            <a:r>
              <a:rPr sz="800" spc="-35" dirty="0">
                <a:latin typeface="함초롬돋움"/>
                <a:cs typeface="함초롬돋움"/>
              </a:rPr>
              <a:t>용기가 </a:t>
            </a:r>
            <a:r>
              <a:rPr sz="800" spc="-40" dirty="0">
                <a:latin typeface="함초롬돋움"/>
                <a:cs typeface="함초롬돋움"/>
              </a:rPr>
              <a:t>더 잘 </a:t>
            </a:r>
            <a:r>
              <a:rPr sz="800" spc="-30" dirty="0">
                <a:latin typeface="함초롬돋움"/>
                <a:cs typeface="함초롬돋움"/>
              </a:rPr>
              <a:t>환기되도록 </a:t>
            </a:r>
            <a:r>
              <a:rPr sz="800" spc="-40" dirty="0">
                <a:latin typeface="함초롬돋움"/>
                <a:cs typeface="함초롬돋움"/>
              </a:rPr>
              <a:t>합니다.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드라이브는 </a:t>
            </a:r>
            <a:r>
              <a:rPr sz="800" spc="-10" dirty="0">
                <a:latin typeface="함초롬돋움"/>
                <a:cs typeface="함초롬돋움"/>
              </a:rPr>
              <a:t>주전원을 </a:t>
            </a:r>
            <a:r>
              <a:rPr sz="800" dirty="0">
                <a:latin typeface="함초롬돋움"/>
                <a:cs typeface="함초롬돋움"/>
              </a:rPr>
              <a:t>통해 </a:t>
            </a:r>
            <a:r>
              <a:rPr sz="800" spc="-30" dirty="0">
                <a:latin typeface="함초롬돋움"/>
                <a:cs typeface="함초롬돋움"/>
              </a:rPr>
              <a:t>전원이 </a:t>
            </a:r>
            <a:r>
              <a:rPr sz="800" spc="-20" dirty="0">
                <a:latin typeface="함초롬돋움"/>
                <a:cs typeface="함초롬돋움"/>
              </a:rPr>
              <a:t>공급됩니다.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555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 </a:t>
            </a:r>
            <a:r>
              <a:rPr sz="800" spc="-20" dirty="0">
                <a:latin typeface="함초롬돋움"/>
                <a:cs typeface="함초롬돋움"/>
              </a:rPr>
              <a:t>작동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29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77025"/>
            <a:ext cx="39192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353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어댑터와 </a:t>
            </a:r>
            <a:r>
              <a:rPr sz="800" spc="-40" dirty="0">
                <a:latin typeface="함초롬돋움"/>
                <a:cs typeface="함초롬돋움"/>
              </a:rPr>
              <a:t>통합 제어 </a:t>
            </a:r>
            <a:r>
              <a:rPr sz="800" spc="-35" dirty="0">
                <a:latin typeface="함초롬돋움"/>
                <a:cs typeface="함초롬돋움"/>
              </a:rPr>
              <a:t>전자장치가 </a:t>
            </a:r>
            <a:r>
              <a:rPr sz="800" spc="-20" dirty="0">
                <a:latin typeface="함초롬돋움"/>
                <a:cs typeface="함초롬돋움"/>
              </a:rPr>
              <a:t>있습니다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전원을 </a:t>
            </a:r>
            <a:r>
              <a:rPr sz="800" spc="-10" dirty="0">
                <a:latin typeface="함초롬돋움"/>
                <a:cs typeface="함초롬돋움"/>
              </a:rPr>
              <a:t>켜면 저속에서 </a:t>
            </a:r>
            <a:r>
              <a:rPr sz="800" spc="-55" dirty="0">
                <a:latin typeface="함초롬돋움"/>
                <a:cs typeface="함초롬돋움"/>
              </a:rPr>
              <a:t>소프트 스타트 기능이 </a:t>
            </a:r>
            <a:r>
              <a:rPr sz="800" spc="-5" dirty="0">
                <a:latin typeface="함초롬돋움"/>
                <a:cs typeface="함초롬돋움"/>
              </a:rPr>
              <a:t>작동하여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5" dirty="0">
                <a:latin typeface="함초롬돋움"/>
                <a:cs typeface="함초롬돋움"/>
              </a:rPr>
              <a:t>교반봉이 </a:t>
            </a:r>
            <a:r>
              <a:rPr sz="800" spc="-10" dirty="0">
                <a:latin typeface="함초롬돋움"/>
                <a:cs typeface="함초롬돋움"/>
              </a:rPr>
              <a:t>고르게 </a:t>
            </a:r>
            <a:r>
              <a:rPr sz="800" spc="-20" dirty="0">
                <a:latin typeface="함초롬돋움"/>
                <a:cs typeface="함초롬돋움"/>
              </a:rPr>
              <a:t>시작되고 </a:t>
            </a:r>
            <a:r>
              <a:rPr sz="800" spc="-35" dirty="0">
                <a:latin typeface="함초롬돋움"/>
                <a:cs typeface="함초롬돋움"/>
              </a:rPr>
              <a:t>중심을 잡습니다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5244">
              <a:lnSpc>
                <a:spcPct val="100000"/>
              </a:lnSpc>
            </a:pPr>
            <a:r>
              <a:rPr sz="800" spc="-35" dirty="0">
                <a:latin typeface="함초롬돋움"/>
                <a:cs typeface="함초롬돋움"/>
              </a:rPr>
              <a:t>전자 제어식 </a:t>
            </a:r>
            <a:r>
              <a:rPr sz="800" spc="-40" dirty="0">
                <a:latin typeface="함초롬돋움"/>
                <a:cs typeface="함초롬돋움"/>
              </a:rPr>
              <a:t>자동 </a:t>
            </a:r>
            <a:r>
              <a:rPr sz="800" spc="-45" dirty="0">
                <a:latin typeface="함초롬돋움"/>
                <a:cs typeface="함초롬돋움"/>
              </a:rPr>
              <a:t>모니터링 </a:t>
            </a:r>
            <a:r>
              <a:rPr sz="800" spc="-50" dirty="0">
                <a:latin typeface="함초롬돋움"/>
                <a:cs typeface="함초롬돋움"/>
              </a:rPr>
              <a:t>장치는 </a:t>
            </a:r>
            <a:r>
              <a:rPr sz="800" spc="-35" dirty="0">
                <a:latin typeface="함초롬돋움"/>
                <a:cs typeface="함초롬돋움"/>
              </a:rPr>
              <a:t>약 </a:t>
            </a:r>
            <a:r>
              <a:rPr sz="800" spc="-20" dirty="0">
                <a:latin typeface="함초롬돋움"/>
                <a:cs typeface="함초롬돋움"/>
              </a:rPr>
              <a:t>40초마다 </a:t>
            </a:r>
            <a:r>
              <a:rPr sz="800" spc="-10" dirty="0">
                <a:latin typeface="함초롬돋움"/>
                <a:cs typeface="함초롬돋움"/>
              </a:rPr>
              <a:t>속도를 </a:t>
            </a:r>
            <a:r>
              <a:rPr sz="800" spc="-30" dirty="0">
                <a:latin typeface="함초롬돋움"/>
                <a:cs typeface="함초롬돋움"/>
              </a:rPr>
              <a:t>줄입니다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이 과정에서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40" dirty="0">
                <a:latin typeface="함초롬돋움"/>
                <a:cs typeface="함초롬돋움"/>
              </a:rPr>
              <a:t>교반봉은 </a:t>
            </a:r>
            <a:r>
              <a:rPr sz="800" spc="-45" dirty="0">
                <a:latin typeface="함초롬돋움"/>
                <a:cs typeface="함초롬돋움"/>
              </a:rPr>
              <a:t>병의 중심을 다시 잡습니다</a:t>
            </a:r>
            <a:r>
              <a:rPr sz="800" spc="-5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1701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몇 </a:t>
            </a:r>
            <a:r>
              <a:rPr sz="800" spc="-20" dirty="0">
                <a:latin typeface="함초롬돋움"/>
                <a:cs typeface="함초롬돋움"/>
              </a:rPr>
              <a:t>초면 됩니다. </a:t>
            </a:r>
            <a:r>
              <a:rPr sz="800" spc="-30" dirty="0">
                <a:latin typeface="함초롬돋움"/>
                <a:cs typeface="함초롬돋움"/>
              </a:rPr>
              <a:t>따라서 기기가 </a:t>
            </a:r>
            <a:r>
              <a:rPr sz="800" spc="-25" dirty="0">
                <a:latin typeface="함초롬돋움"/>
                <a:cs typeface="함초롬돋움"/>
              </a:rPr>
              <a:t>켜져 있는</a:t>
            </a:r>
            <a:r>
              <a:rPr sz="800" spc="-30" dirty="0">
                <a:latin typeface="함초롬돋움"/>
                <a:cs typeface="함초롬돋움"/>
              </a:rPr>
              <a:t> 동안 </a:t>
            </a:r>
            <a:r>
              <a:rPr sz="800" spc="-35" dirty="0">
                <a:latin typeface="함초롬돋움"/>
                <a:cs typeface="함초롬돋움"/>
              </a:rPr>
              <a:t>개별 병을 </a:t>
            </a:r>
            <a:r>
              <a:rPr sz="800" spc="-20" dirty="0">
                <a:latin typeface="함초롬돋움"/>
                <a:cs typeface="함초롬돋움"/>
              </a:rPr>
              <a:t>쉽게 교체할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동기식 </a:t>
            </a:r>
            <a:r>
              <a:rPr sz="800" spc="-35" dirty="0">
                <a:latin typeface="함초롬돋움"/>
                <a:cs typeface="함초롬돋움"/>
              </a:rPr>
              <a:t>작동으로 </a:t>
            </a:r>
            <a:r>
              <a:rPr sz="800" dirty="0">
                <a:latin typeface="함초롬돋움"/>
                <a:cs typeface="함초롬돋움"/>
              </a:rPr>
              <a:t>인해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40" dirty="0">
                <a:latin typeface="함초롬돋움"/>
                <a:cs typeface="함초롬돋움"/>
              </a:rPr>
              <a:t>교반봉의 상호 </a:t>
            </a:r>
            <a:r>
              <a:rPr sz="800" spc="-25" dirty="0">
                <a:latin typeface="함초롬돋움"/>
                <a:cs typeface="함초롬돋움"/>
              </a:rPr>
              <a:t>간섭을 </a:t>
            </a:r>
            <a:r>
              <a:rPr sz="800" spc="-35" dirty="0">
                <a:latin typeface="함초롬돋움"/>
                <a:cs typeface="함초롬돋움"/>
              </a:rPr>
              <a:t>실질적으로 </a:t>
            </a:r>
            <a:r>
              <a:rPr sz="800" spc="-10" dirty="0">
                <a:latin typeface="함초롬돋움"/>
                <a:cs typeface="함초롬돋움"/>
              </a:rPr>
              <a:t>완전히 배제할 수 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298" y="1624077"/>
            <a:ext cx="3382010" cy="3651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마그네틱 교반 </a:t>
            </a:r>
            <a:r>
              <a:rPr sz="900" b="1" spc="-20" dirty="0">
                <a:latin typeface="함초롬돋움"/>
                <a:cs typeface="함초롬돋움"/>
              </a:rPr>
              <a:t>바</a:t>
            </a:r>
            <a:endParaRPr sz="9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10" dirty="0">
                <a:latin typeface="함초롬돋움"/>
                <a:cs typeface="함초롬돋움"/>
              </a:rPr>
              <a:t>배송 범위에 </a:t>
            </a:r>
            <a:r>
              <a:rPr sz="800" spc="-30" dirty="0">
                <a:latin typeface="함초롬돋움"/>
                <a:cs typeface="함초롬돋움"/>
              </a:rPr>
              <a:t>포함된 </a:t>
            </a:r>
            <a:r>
              <a:rPr sz="800" dirty="0">
                <a:latin typeface="함초롬돋움"/>
                <a:cs typeface="함초롬돋움"/>
              </a:rPr>
              <a:t>PTFE </a:t>
            </a:r>
            <a:r>
              <a:rPr sz="800" spc="-20" dirty="0">
                <a:latin typeface="함초롬돋움"/>
                <a:cs typeface="함초롬돋움"/>
              </a:rPr>
              <a:t>덮개 </a:t>
            </a:r>
            <a:r>
              <a:rPr sz="800" spc="-35" dirty="0">
                <a:latin typeface="함초롬돋움"/>
                <a:cs typeface="함초롬돋움"/>
              </a:rPr>
              <a:t>자석 </a:t>
            </a:r>
            <a:r>
              <a:rPr sz="800" spc="-40" dirty="0">
                <a:latin typeface="함초롬돋움"/>
                <a:cs typeface="함초롬돋움"/>
              </a:rPr>
              <a:t>교반봉을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9998" y="2619883"/>
            <a:ext cx="3960495" cy="3175"/>
            <a:chOff x="899998" y="2619883"/>
            <a:chExt cx="3960495" cy="3175"/>
          </a:xfrm>
        </p:grpSpPr>
        <p:sp>
          <p:nvSpPr>
            <p:cNvPr id="21" name="object 21"/>
            <p:cNvSpPr/>
            <p:nvPr/>
          </p:nvSpPr>
          <p:spPr>
            <a:xfrm>
              <a:off x="899998" y="2621470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9989" y="2621470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125607" y="2151462"/>
            <a:ext cx="70485" cy="412750"/>
          </a:xfrm>
          <a:custGeom>
            <a:avLst/>
            <a:gdLst/>
            <a:ahLst/>
            <a:cxnLst/>
            <a:rect l="l" t="t" r="r" b="b"/>
            <a:pathLst>
              <a:path w="70484" h="412750">
                <a:moveTo>
                  <a:pt x="54292" y="288736"/>
                </a:moveTo>
                <a:lnTo>
                  <a:pt x="14770" y="288736"/>
                </a:lnTo>
                <a:lnTo>
                  <a:pt x="6169" y="0"/>
                </a:lnTo>
                <a:lnTo>
                  <a:pt x="61695" y="0"/>
                </a:lnTo>
                <a:lnTo>
                  <a:pt x="54292" y="288736"/>
                </a:lnTo>
                <a:close/>
              </a:path>
              <a:path w="70484" h="412750">
                <a:moveTo>
                  <a:pt x="14806" y="289970"/>
                </a:moveTo>
                <a:lnTo>
                  <a:pt x="14770" y="288736"/>
                </a:lnTo>
                <a:lnTo>
                  <a:pt x="14806" y="289970"/>
                </a:lnTo>
                <a:close/>
              </a:path>
              <a:path w="70484" h="412750">
                <a:moveTo>
                  <a:pt x="34549" y="412127"/>
                </a:moveTo>
                <a:lnTo>
                  <a:pt x="2159" y="388991"/>
                </a:lnTo>
                <a:lnTo>
                  <a:pt x="0" y="375110"/>
                </a:lnTo>
                <a:lnTo>
                  <a:pt x="694" y="367032"/>
                </a:lnTo>
                <a:lnTo>
                  <a:pt x="27936" y="337360"/>
                </a:lnTo>
                <a:lnTo>
                  <a:pt x="35783" y="336858"/>
                </a:lnTo>
                <a:lnTo>
                  <a:pt x="43649" y="337533"/>
                </a:lnTo>
                <a:lnTo>
                  <a:pt x="69851" y="365817"/>
                </a:lnTo>
                <a:lnTo>
                  <a:pt x="70333" y="373876"/>
                </a:lnTo>
                <a:lnTo>
                  <a:pt x="69851" y="381222"/>
                </a:lnTo>
                <a:lnTo>
                  <a:pt x="41741" y="410720"/>
                </a:lnTo>
                <a:lnTo>
                  <a:pt x="34549" y="412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77683" y="2107425"/>
            <a:ext cx="2835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주목!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40" dirty="0">
                <a:latin typeface="함초롬돋움"/>
                <a:cs typeface="함초롬돋움"/>
              </a:rPr>
              <a:t>교반봉의 </a:t>
            </a:r>
            <a:r>
              <a:rPr sz="800" spc="-30" dirty="0">
                <a:latin typeface="함초롬돋움"/>
                <a:cs typeface="함초롬돋움"/>
              </a:rPr>
              <a:t>길이는 </a:t>
            </a:r>
            <a:r>
              <a:rPr sz="800" spc="-25" dirty="0">
                <a:latin typeface="함초롬돋움"/>
                <a:cs typeface="함초롬돋움"/>
              </a:rPr>
              <a:t>40mm를 </a:t>
            </a:r>
            <a:r>
              <a:rPr sz="800" spc="-10" dirty="0">
                <a:latin typeface="함초롬돋움"/>
                <a:cs typeface="함초롬돋움"/>
              </a:rPr>
              <a:t>넘지 </a:t>
            </a:r>
            <a:r>
              <a:rPr sz="800" spc="-45" dirty="0">
                <a:latin typeface="함초롬돋움"/>
                <a:cs typeface="함초롬돋움"/>
              </a:rPr>
              <a:t>않아야 </a:t>
            </a:r>
            <a:r>
              <a:rPr sz="800" spc="-25" dirty="0">
                <a:latin typeface="함초롬돋움"/>
                <a:cs typeface="함초롬돋움"/>
              </a:rPr>
              <a:t>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998" y="3830802"/>
            <a:ext cx="3960495" cy="3175"/>
            <a:chOff x="899998" y="3830802"/>
            <a:chExt cx="3960495" cy="3175"/>
          </a:xfrm>
        </p:grpSpPr>
        <p:sp>
          <p:nvSpPr>
            <p:cNvPr id="26" name="object 26"/>
            <p:cNvSpPr/>
            <p:nvPr/>
          </p:nvSpPr>
          <p:spPr>
            <a:xfrm>
              <a:off x="899998" y="3832390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39989" y="3832390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125607" y="2976429"/>
            <a:ext cx="70485" cy="412750"/>
          </a:xfrm>
          <a:custGeom>
            <a:avLst/>
            <a:gdLst/>
            <a:ahLst/>
            <a:cxnLst/>
            <a:rect l="l" t="t" r="r" b="b"/>
            <a:pathLst>
              <a:path w="70484" h="412750">
                <a:moveTo>
                  <a:pt x="54292" y="288736"/>
                </a:moveTo>
                <a:lnTo>
                  <a:pt x="14770" y="288736"/>
                </a:lnTo>
                <a:lnTo>
                  <a:pt x="6169" y="0"/>
                </a:lnTo>
                <a:lnTo>
                  <a:pt x="61695" y="0"/>
                </a:lnTo>
                <a:lnTo>
                  <a:pt x="54292" y="288736"/>
                </a:lnTo>
                <a:close/>
              </a:path>
              <a:path w="70484" h="412750">
                <a:moveTo>
                  <a:pt x="14806" y="289970"/>
                </a:moveTo>
                <a:lnTo>
                  <a:pt x="14770" y="288736"/>
                </a:lnTo>
                <a:lnTo>
                  <a:pt x="14806" y="289970"/>
                </a:lnTo>
                <a:close/>
              </a:path>
              <a:path w="70484" h="412750">
                <a:moveTo>
                  <a:pt x="34549" y="412127"/>
                </a:moveTo>
                <a:lnTo>
                  <a:pt x="2159" y="388991"/>
                </a:lnTo>
                <a:lnTo>
                  <a:pt x="0" y="375110"/>
                </a:lnTo>
                <a:lnTo>
                  <a:pt x="694" y="367032"/>
                </a:lnTo>
                <a:lnTo>
                  <a:pt x="27936" y="337360"/>
                </a:lnTo>
                <a:lnTo>
                  <a:pt x="35783" y="336858"/>
                </a:lnTo>
                <a:lnTo>
                  <a:pt x="43649" y="337533"/>
                </a:lnTo>
                <a:lnTo>
                  <a:pt x="69851" y="365817"/>
                </a:lnTo>
                <a:lnTo>
                  <a:pt x="70333" y="373876"/>
                </a:lnTo>
                <a:lnTo>
                  <a:pt x="69851" y="381222"/>
                </a:lnTo>
                <a:lnTo>
                  <a:pt x="41741" y="410720"/>
                </a:lnTo>
                <a:lnTo>
                  <a:pt x="34549" y="412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77683" y="2932392"/>
            <a:ext cx="32073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주목!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b="1" spc="-10" dirty="0">
                <a:latin typeface="함초롬돋움"/>
                <a:cs typeface="함초롬돋움"/>
              </a:rPr>
              <a:t>교반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드라이브 위에 </a:t>
            </a:r>
            <a:r>
              <a:rPr sz="800" spc="-45" dirty="0">
                <a:latin typeface="함초롬돋움"/>
                <a:cs typeface="함초롬돋움"/>
              </a:rPr>
              <a:t>뜨거운 </a:t>
            </a:r>
            <a:r>
              <a:rPr sz="800" spc="-35" dirty="0">
                <a:latin typeface="함초롬돋움"/>
                <a:cs typeface="함초롬돋움"/>
              </a:rPr>
              <a:t>용기를 </a:t>
            </a:r>
            <a:r>
              <a:rPr sz="800" spc="-10" dirty="0">
                <a:latin typeface="함초롬돋움"/>
                <a:cs typeface="함초롬돋움"/>
              </a:rPr>
              <a:t>올려놓지</a:t>
            </a:r>
            <a:r>
              <a:rPr sz="800" spc="-45" dirty="0">
                <a:latin typeface="함초롬돋움"/>
                <a:cs typeface="함초롬돋움"/>
              </a:rPr>
              <a:t> 마십시오(최대 </a:t>
            </a:r>
            <a:r>
              <a:rPr sz="800" spc="-30" dirty="0">
                <a:latin typeface="함초롬돋움"/>
                <a:cs typeface="함초롬돋움"/>
              </a:rPr>
              <a:t>온도): </a:t>
            </a:r>
            <a:r>
              <a:rPr sz="800" spc="-25" dirty="0">
                <a:latin typeface="함초롬돋움"/>
                <a:cs typeface="함초롬돋움"/>
              </a:rPr>
              <a:t>56 °C.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병을 </a:t>
            </a:r>
            <a:r>
              <a:rPr sz="800" spc="-35" dirty="0">
                <a:latin typeface="함초롬돋움"/>
                <a:cs typeface="함초롬돋움"/>
              </a:rPr>
              <a:t>채웁니다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140970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25" dirty="0">
                <a:latin typeface="함초롬돋움"/>
                <a:cs typeface="함초롬돋움"/>
              </a:rPr>
              <a:t>병에 </a:t>
            </a:r>
            <a:r>
              <a:rPr sz="800" spc="-35" dirty="0">
                <a:latin typeface="함초롬돋움"/>
                <a:cs typeface="함초롬돋움"/>
              </a:rPr>
              <a:t>자석 </a:t>
            </a:r>
            <a:r>
              <a:rPr sz="800" spc="-55" dirty="0">
                <a:latin typeface="함초롬돋움"/>
                <a:cs typeface="함초롬돋움"/>
              </a:rPr>
              <a:t>교반 </a:t>
            </a:r>
            <a:r>
              <a:rPr sz="800" spc="-40" dirty="0">
                <a:latin typeface="함초롬돋움"/>
                <a:cs typeface="함초롬돋움"/>
              </a:rPr>
              <a:t>바를 </a:t>
            </a:r>
            <a:r>
              <a:rPr sz="800" spc="-20" dirty="0">
                <a:latin typeface="함초롬돋움"/>
                <a:cs typeface="함초롬돋움"/>
              </a:rPr>
              <a:t>놓습니다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35" dirty="0">
                <a:latin typeface="함초롬돋움"/>
                <a:cs typeface="함초롬돋움"/>
              </a:rPr>
              <a:t>병을 </a:t>
            </a:r>
            <a:r>
              <a:rPr sz="800" spc="-10" dirty="0">
                <a:latin typeface="함초롬돋움"/>
                <a:cs typeface="함초롬돋움"/>
              </a:rPr>
              <a:t>랙에 </a:t>
            </a:r>
            <a:r>
              <a:rPr sz="800" spc="-20" dirty="0">
                <a:latin typeface="함초롬돋움"/>
                <a:cs typeface="함초롬돋움"/>
              </a:rPr>
              <a:t>놓습니다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9998" y="4797882"/>
            <a:ext cx="3960495" cy="3175"/>
            <a:chOff x="899998" y="4797882"/>
            <a:chExt cx="3960495" cy="3175"/>
          </a:xfrm>
        </p:grpSpPr>
        <p:sp>
          <p:nvSpPr>
            <p:cNvPr id="31" name="object 31"/>
            <p:cNvSpPr/>
            <p:nvPr/>
          </p:nvSpPr>
          <p:spPr>
            <a:xfrm>
              <a:off x="899998" y="4799469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39989" y="4799469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25607" y="4187348"/>
            <a:ext cx="70485" cy="412750"/>
          </a:xfrm>
          <a:custGeom>
            <a:avLst/>
            <a:gdLst/>
            <a:ahLst/>
            <a:cxnLst/>
            <a:rect l="l" t="t" r="r" b="b"/>
            <a:pathLst>
              <a:path w="70484" h="412750">
                <a:moveTo>
                  <a:pt x="54292" y="288736"/>
                </a:moveTo>
                <a:lnTo>
                  <a:pt x="14770" y="288736"/>
                </a:lnTo>
                <a:lnTo>
                  <a:pt x="6169" y="0"/>
                </a:lnTo>
                <a:lnTo>
                  <a:pt x="61695" y="0"/>
                </a:lnTo>
                <a:lnTo>
                  <a:pt x="54292" y="288736"/>
                </a:lnTo>
                <a:close/>
              </a:path>
              <a:path w="70484" h="412750">
                <a:moveTo>
                  <a:pt x="14806" y="289970"/>
                </a:moveTo>
                <a:lnTo>
                  <a:pt x="14770" y="288736"/>
                </a:lnTo>
                <a:lnTo>
                  <a:pt x="14806" y="289970"/>
                </a:lnTo>
                <a:close/>
              </a:path>
              <a:path w="70484" h="412750">
                <a:moveTo>
                  <a:pt x="34549" y="412127"/>
                </a:moveTo>
                <a:lnTo>
                  <a:pt x="2159" y="388991"/>
                </a:lnTo>
                <a:lnTo>
                  <a:pt x="0" y="375110"/>
                </a:lnTo>
                <a:lnTo>
                  <a:pt x="694" y="367032"/>
                </a:lnTo>
                <a:lnTo>
                  <a:pt x="27936" y="337360"/>
                </a:lnTo>
                <a:lnTo>
                  <a:pt x="35783" y="336858"/>
                </a:lnTo>
                <a:lnTo>
                  <a:pt x="43649" y="337533"/>
                </a:lnTo>
                <a:lnTo>
                  <a:pt x="69851" y="365817"/>
                </a:lnTo>
                <a:lnTo>
                  <a:pt x="70333" y="373876"/>
                </a:lnTo>
                <a:lnTo>
                  <a:pt x="69851" y="381222"/>
                </a:lnTo>
                <a:lnTo>
                  <a:pt x="41741" y="410720"/>
                </a:lnTo>
                <a:lnTo>
                  <a:pt x="34549" y="412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77683" y="4143311"/>
            <a:ext cx="32848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자성으로 </a:t>
            </a:r>
            <a:r>
              <a:rPr sz="800" b="1" dirty="0">
                <a:latin typeface="함초롬돋움"/>
                <a:cs typeface="함초롬돋움"/>
              </a:rPr>
              <a:t>인한 경고</a:t>
            </a:r>
            <a:r>
              <a:rPr sz="800" b="1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10" dirty="0">
                <a:latin typeface="함초롬돋움"/>
                <a:cs typeface="함초롬돋움"/>
              </a:rPr>
              <a:t>자기장은 </a:t>
            </a:r>
            <a:r>
              <a:rPr sz="800" spc="-30" dirty="0">
                <a:latin typeface="함초롬돋움"/>
                <a:cs typeface="함초롬돋움"/>
              </a:rPr>
              <a:t>자기장에 </a:t>
            </a:r>
            <a:r>
              <a:rPr sz="800" spc="-25" dirty="0">
                <a:latin typeface="함초롬돋움"/>
                <a:cs typeface="함초롬돋움"/>
              </a:rPr>
              <a:t>민감한 </a:t>
            </a:r>
            <a:r>
              <a:rPr sz="800" spc="-35" dirty="0">
                <a:latin typeface="함초롬돋움"/>
                <a:cs typeface="함초롬돋움"/>
              </a:rPr>
              <a:t>부품</a:t>
            </a:r>
            <a:r>
              <a:rPr sz="800" spc="-30" dirty="0">
                <a:latin typeface="함초롬돋움"/>
                <a:cs typeface="함초롬돋움"/>
              </a:rPr>
              <a:t>, </a:t>
            </a:r>
            <a:r>
              <a:rPr sz="800" spc="-35" dirty="0">
                <a:latin typeface="함초롬돋움"/>
                <a:cs typeface="함초롬돋움"/>
              </a:rPr>
              <a:t>자성 </a:t>
            </a:r>
            <a:r>
              <a:rPr sz="800" spc="-30" dirty="0">
                <a:latin typeface="함초롬돋움"/>
                <a:cs typeface="함초롬돋움"/>
              </a:rPr>
              <a:t>부품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금속 부품</a:t>
            </a:r>
            <a:r>
              <a:rPr sz="800" dirty="0">
                <a:latin typeface="함초롬돋움"/>
                <a:cs typeface="함초롬돋움"/>
              </a:rPr>
              <a:t>(예: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5" dirty="0">
                <a:latin typeface="함초롬돋움"/>
                <a:cs typeface="함초롬돋움"/>
              </a:rPr>
              <a:t>전송 </a:t>
            </a:r>
            <a:r>
              <a:rPr sz="800" spc="-10" dirty="0">
                <a:latin typeface="함초롬돋움"/>
                <a:cs typeface="함초롬돋움"/>
              </a:rPr>
              <a:t>미디어, </a:t>
            </a:r>
            <a:r>
              <a:rPr sz="800" spc="-30" dirty="0">
                <a:latin typeface="함초롬돋움"/>
                <a:cs typeface="함초롬돋움"/>
              </a:rPr>
              <a:t>심장박동기, 시계 </a:t>
            </a:r>
            <a:r>
              <a:rPr sz="800" spc="-10" dirty="0">
                <a:latin typeface="함초롬돋움"/>
                <a:cs typeface="함초롬돋움"/>
              </a:rPr>
              <a:t>등)에 </a:t>
            </a:r>
            <a:r>
              <a:rPr sz="800" spc="-35" dirty="0">
                <a:latin typeface="함초롬돋움"/>
                <a:cs typeface="함초롬돋움"/>
              </a:rPr>
              <a:t>영향을 </a:t>
            </a:r>
            <a:r>
              <a:rPr sz="800" spc="-10" dirty="0">
                <a:latin typeface="함초롬돋움"/>
                <a:cs typeface="함초롬돋움"/>
              </a:rPr>
              <a:t>줄 수 있습니다. </a:t>
            </a:r>
            <a:r>
              <a:rPr sz="800" spc="-30" dirty="0">
                <a:latin typeface="함초롬돋움"/>
                <a:cs typeface="함초롬돋움"/>
              </a:rPr>
              <a:t>이러한 </a:t>
            </a:r>
            <a:r>
              <a:rPr sz="800" spc="-35" dirty="0">
                <a:latin typeface="함초롬돋움"/>
                <a:cs typeface="함초롬돋움"/>
              </a:rPr>
              <a:t>부품은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드라이브와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55" dirty="0">
                <a:latin typeface="함초롬돋움"/>
                <a:cs typeface="함초롬돋움"/>
              </a:rPr>
              <a:t>교반 </a:t>
            </a:r>
            <a:r>
              <a:rPr sz="800" spc="-10" dirty="0">
                <a:latin typeface="함초롬돋움"/>
                <a:cs typeface="함초롬돋움"/>
              </a:rPr>
              <a:t>바에서 </a:t>
            </a:r>
            <a:r>
              <a:rPr sz="800" dirty="0">
                <a:latin typeface="함초롬돋움"/>
                <a:cs typeface="함초롬돋움"/>
              </a:rPr>
              <a:t>멀리 떨어진 곳에 보관하십시오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9118" y="31115"/>
            <a:ext cx="692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5 </a:t>
            </a:r>
            <a:r>
              <a:rPr sz="800" spc="-25" dirty="0">
                <a:latin typeface="함초롬돋움"/>
                <a:cs typeface="함초롬돋움"/>
              </a:rPr>
              <a:t>유지 관리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69887"/>
            <a:ext cx="1075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함초롬돋움"/>
                <a:cs typeface="함초롬돋움"/>
              </a:rPr>
              <a:t>5 </a:t>
            </a:r>
            <a:r>
              <a:rPr sz="1200" b="1" spc="-10" dirty="0">
                <a:latin typeface="함초롬돋움"/>
                <a:cs typeface="함초롬돋움"/>
              </a:rPr>
              <a:t>유지 관리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294" y="872325"/>
            <a:ext cx="3872229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5.1 </a:t>
            </a:r>
            <a:r>
              <a:rPr sz="1000" b="1" spc="-10" dirty="0">
                <a:latin typeface="함초롬돋움"/>
                <a:cs typeface="함초롬돋움"/>
              </a:rPr>
              <a:t>보정</a:t>
            </a:r>
            <a:endParaRPr sz="10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0" dirty="0">
                <a:latin typeface="함초롬돋움"/>
                <a:cs typeface="함초롬돋움"/>
              </a:rPr>
              <a:t>600을 </a:t>
            </a:r>
            <a:r>
              <a:rPr sz="800" spc="-40" dirty="0">
                <a:latin typeface="함초롬돋움"/>
                <a:cs typeface="함초롬돋움"/>
              </a:rPr>
              <a:t>테스트할 </a:t>
            </a:r>
            <a:r>
              <a:rPr sz="800" spc="-20" dirty="0">
                <a:latin typeface="함초롬돋움"/>
                <a:cs typeface="함초롬돋움"/>
              </a:rPr>
              <a:t>수 </a:t>
            </a:r>
            <a:r>
              <a:rPr sz="800" spc="-60" dirty="0">
                <a:latin typeface="함초롬돋움"/>
                <a:cs typeface="함초롬돋움"/>
              </a:rPr>
              <a:t>있는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55" dirty="0">
                <a:latin typeface="함초롬돋움"/>
                <a:cs typeface="함초롬돋움"/>
              </a:rPr>
              <a:t>키트</a:t>
            </a:r>
            <a:r>
              <a:rPr sz="800" spc="-20" dirty="0">
                <a:latin typeface="함초롬돋움"/>
                <a:cs typeface="함초롬돋움"/>
              </a:rPr>
              <a:t>(예술품 </a:t>
            </a:r>
            <a:r>
              <a:rPr sz="800" spc="-10" dirty="0">
                <a:latin typeface="함초롬돋움"/>
                <a:cs typeface="함초롬돋움"/>
              </a:rPr>
              <a:t>번호 </a:t>
            </a:r>
            <a:r>
              <a:rPr sz="800" dirty="0">
                <a:latin typeface="함초롬돋움"/>
                <a:cs typeface="함초롬돋움"/>
              </a:rPr>
              <a:t>2418328</a:t>
            </a:r>
            <a:r>
              <a:rPr sz="800" spc="-20" dirty="0">
                <a:latin typeface="함초롬돋움"/>
                <a:cs typeface="함초롬돋움"/>
              </a:rPr>
              <a:t>)를 사용할 수 있습니다.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55" dirty="0">
                <a:latin typeface="함초롬돋움"/>
                <a:cs typeface="함초롬돋움"/>
              </a:rPr>
              <a:t>키트를 </a:t>
            </a:r>
            <a:r>
              <a:rPr sz="800" spc="-25" dirty="0">
                <a:latin typeface="함초롬돋움"/>
                <a:cs typeface="함초롬돋움"/>
              </a:rPr>
              <a:t>사용하면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30" dirty="0">
                <a:latin typeface="함초롬돋움"/>
                <a:cs typeface="함초롬돋움"/>
              </a:rPr>
              <a:t>성분을 </a:t>
            </a:r>
            <a:r>
              <a:rPr sz="800" spc="-40" dirty="0">
                <a:latin typeface="함초롬돋움"/>
                <a:cs typeface="함초롬돋움"/>
              </a:rPr>
              <a:t>테스트할 </a:t>
            </a:r>
            <a:r>
              <a:rPr sz="800" spc="-25" dirty="0">
                <a:latin typeface="함초롬돋움"/>
                <a:cs typeface="함초롬돋움"/>
              </a:rPr>
              <a:t>수 있습니다. </a:t>
            </a:r>
            <a:r>
              <a:rPr sz="800" spc="-50" dirty="0">
                <a:latin typeface="함초롬돋움"/>
                <a:cs typeface="함초롬돋움"/>
              </a:rPr>
              <a:t>이 키트는 </a:t>
            </a:r>
            <a:r>
              <a:rPr sz="800" spc="-20" dirty="0">
                <a:latin typeface="함초롬돋움"/>
                <a:cs typeface="함초롬돋움"/>
              </a:rPr>
              <a:t>밀폐된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병에서 </a:t>
            </a:r>
            <a:r>
              <a:rPr sz="800" spc="-35" dirty="0">
                <a:latin typeface="함초롬돋움"/>
                <a:cs typeface="함초롬돋움"/>
              </a:rPr>
              <a:t>정해진 </a:t>
            </a:r>
            <a:r>
              <a:rPr sz="800" spc="-25" dirty="0">
                <a:latin typeface="함초롬돋움"/>
                <a:cs typeface="함초롬돋움"/>
              </a:rPr>
              <a:t>진공을 </a:t>
            </a:r>
            <a:r>
              <a:rPr sz="800" spc="-30" dirty="0">
                <a:latin typeface="함초롬돋움"/>
                <a:cs typeface="함초롬돋움"/>
              </a:rPr>
              <a:t>생성하는 </a:t>
            </a:r>
            <a:r>
              <a:rPr sz="800" spc="-20" dirty="0">
                <a:latin typeface="함초롬돋움"/>
                <a:cs typeface="함초롬돋움"/>
              </a:rPr>
              <a:t>특수 </a:t>
            </a:r>
            <a:r>
              <a:rPr sz="800" spc="-30" dirty="0">
                <a:latin typeface="함초롬돋움"/>
                <a:cs typeface="함초롬돋움"/>
              </a:rPr>
              <a:t>시약 </a:t>
            </a:r>
            <a:r>
              <a:rPr sz="800" spc="-10" dirty="0">
                <a:latin typeface="함초롬돋움"/>
                <a:cs typeface="함초롬돋움"/>
              </a:rPr>
              <a:t>정제로 </a:t>
            </a:r>
            <a:r>
              <a:rPr sz="800" spc="-35" dirty="0">
                <a:latin typeface="함초롬돋움"/>
                <a:cs typeface="함초롬돋움"/>
              </a:rPr>
              <a:t>구성됩니다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294" y="1678470"/>
            <a:ext cx="401320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5.2 </a:t>
            </a:r>
            <a:r>
              <a:rPr sz="1000" b="1" spc="-10" dirty="0">
                <a:latin typeface="함초롬돋움"/>
                <a:cs typeface="함초롬돋움"/>
              </a:rPr>
              <a:t>폐기</a:t>
            </a:r>
            <a:endParaRPr sz="10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800" spc="-10" dirty="0">
                <a:latin typeface="함초롬돋움"/>
                <a:cs typeface="함초롬돋움"/>
              </a:rPr>
              <a:t>시스템을 </a:t>
            </a:r>
            <a:r>
              <a:rPr sz="800" spc="-40" dirty="0">
                <a:latin typeface="함초롬돋움"/>
                <a:cs typeface="함초롬돋움"/>
              </a:rPr>
              <a:t>해체하려면 </a:t>
            </a:r>
            <a:r>
              <a:rPr sz="800" spc="-50" dirty="0">
                <a:latin typeface="함초롬돋움"/>
                <a:cs typeface="함초롬돋움"/>
              </a:rPr>
              <a:t>장치에서 </a:t>
            </a:r>
            <a:r>
              <a:rPr sz="800" spc="-35" dirty="0">
                <a:latin typeface="함초롬돋움"/>
                <a:cs typeface="함초롬돋움"/>
              </a:rPr>
              <a:t>외부 </a:t>
            </a:r>
            <a:r>
              <a:rPr sz="800" spc="-3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</a:t>
            </a:r>
            <a:r>
              <a:rPr sz="800" spc="-40" dirty="0">
                <a:latin typeface="함초롬돋움"/>
                <a:cs typeface="함초롬돋움"/>
              </a:rPr>
              <a:t>장치를</a:t>
            </a:r>
            <a:r>
              <a:rPr sz="800" spc="-30" dirty="0">
                <a:latin typeface="함초롬돋움"/>
                <a:cs typeface="함초롬돋움"/>
              </a:rPr>
              <a:t> 분리하세요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 </a:t>
            </a:r>
            <a:r>
              <a:rPr sz="800" spc="-20" dirty="0">
                <a:latin typeface="함초롬돋움"/>
                <a:cs typeface="함초롬돋움"/>
              </a:rPr>
              <a:t>플러그를 </a:t>
            </a:r>
            <a:r>
              <a:rPr sz="800" spc="-10" dirty="0">
                <a:latin typeface="함초롬돋움"/>
                <a:cs typeface="함초롬돋움"/>
              </a:rPr>
              <a:t>전원 공급 장치에서 </a:t>
            </a:r>
            <a:r>
              <a:rPr sz="800" spc="-30" dirty="0">
                <a:latin typeface="함초롬돋움"/>
                <a:cs typeface="함초롬돋움"/>
              </a:rPr>
              <a:t>분리합니다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0" dirty="0">
                <a:latin typeface="함초롬돋움"/>
                <a:cs typeface="함초롬돋움"/>
              </a:rPr>
              <a:t>시스템에서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10" dirty="0">
                <a:latin typeface="함초롬돋움"/>
                <a:cs typeface="함초롬돋움"/>
              </a:rPr>
              <a:t>제거합니다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5" dirty="0">
                <a:latin typeface="함초롬돋움"/>
                <a:cs typeface="함초롬돋움"/>
              </a:rPr>
              <a:t>병에서 </a:t>
            </a:r>
            <a:r>
              <a:rPr sz="800" spc="-10" dirty="0">
                <a:latin typeface="함초롬돋움"/>
                <a:cs typeface="함초롬돋움"/>
              </a:rPr>
              <a:t>씰 </a:t>
            </a:r>
            <a:r>
              <a:rPr sz="800" spc="-20" dirty="0">
                <a:latin typeface="함초롬돋움"/>
                <a:cs typeface="함초롬돋움"/>
              </a:rPr>
              <a:t>캡을 </a:t>
            </a:r>
            <a:r>
              <a:rPr sz="800" spc="-10" dirty="0">
                <a:latin typeface="함초롬돋움"/>
                <a:cs typeface="함초롬돋움"/>
              </a:rPr>
              <a:t>제거하고 올바른 </a:t>
            </a:r>
            <a:r>
              <a:rPr sz="800" spc="-35" dirty="0">
                <a:latin typeface="함초롬돋움"/>
                <a:cs typeface="함초롬돋움"/>
              </a:rPr>
              <a:t>방법으로 </a:t>
            </a:r>
            <a:r>
              <a:rPr sz="800" spc="-20" dirty="0">
                <a:latin typeface="함초롬돋움"/>
                <a:cs typeface="함초롬돋움"/>
              </a:rPr>
              <a:t>세척합니다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테스트 </a:t>
            </a:r>
            <a:r>
              <a:rPr sz="800" spc="-35" dirty="0">
                <a:latin typeface="함초롬돋움"/>
                <a:cs typeface="함초롬돋움"/>
              </a:rPr>
              <a:t>보틀을 </a:t>
            </a:r>
            <a:r>
              <a:rPr sz="800" spc="-30" dirty="0">
                <a:latin typeface="함초롬돋움"/>
                <a:cs typeface="함초롬돋움"/>
              </a:rPr>
              <a:t>올바르게 </a:t>
            </a:r>
            <a:r>
              <a:rPr sz="800" spc="-20" dirty="0">
                <a:latin typeface="함초롬돋움"/>
                <a:cs typeface="함초롬돋움"/>
              </a:rPr>
              <a:t>비우고 세척합니다</a:t>
            </a:r>
            <a:r>
              <a:rPr sz="800" spc="-30" dirty="0">
                <a:latin typeface="함초롬돋움"/>
                <a:cs typeface="함초롬돋움"/>
              </a:rPr>
              <a:t>. 센서 </a:t>
            </a:r>
            <a:r>
              <a:rPr sz="800" spc="-20" dirty="0">
                <a:latin typeface="함초롬돋움"/>
                <a:cs typeface="함초롬돋움"/>
              </a:rPr>
              <a:t>헤드를 </a:t>
            </a:r>
            <a:r>
              <a:rPr sz="800" spc="-10" dirty="0">
                <a:latin typeface="함초롬돋움"/>
                <a:cs typeface="함초롬돋움"/>
              </a:rPr>
              <a:t>청소합니다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자기장에 </a:t>
            </a:r>
            <a:r>
              <a:rPr sz="800" spc="-25" dirty="0">
                <a:latin typeface="함초롬돋움"/>
                <a:cs typeface="함초롬돋움"/>
              </a:rPr>
              <a:t>민감한 </a:t>
            </a:r>
            <a:r>
              <a:rPr sz="800" spc="-50" dirty="0">
                <a:latin typeface="함초롬돋움"/>
                <a:cs typeface="함초롬돋움"/>
              </a:rPr>
              <a:t>부품에 </a:t>
            </a:r>
            <a:r>
              <a:rPr sz="800" spc="-25" dirty="0">
                <a:latin typeface="함초롬돋움"/>
                <a:cs typeface="함초롬돋움"/>
              </a:rPr>
              <a:t>위험이 </a:t>
            </a:r>
            <a:r>
              <a:rPr sz="800" spc="-35" dirty="0">
                <a:latin typeface="함초롬돋움"/>
                <a:cs typeface="함초롬돋움"/>
              </a:rPr>
              <a:t>발생하지 </a:t>
            </a:r>
            <a:r>
              <a:rPr sz="800" spc="-50" dirty="0">
                <a:latin typeface="함초롬돋움"/>
                <a:cs typeface="함초롬돋움"/>
              </a:rPr>
              <a:t>않도록 </a:t>
            </a:r>
            <a:r>
              <a:rPr sz="800" spc="-10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드라이브와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55" dirty="0">
                <a:latin typeface="함초롬돋움"/>
                <a:cs typeface="함초롬돋움"/>
              </a:rPr>
              <a:t>교반 </a:t>
            </a:r>
            <a:r>
              <a:rPr sz="800" spc="-40" dirty="0">
                <a:latin typeface="함초롬돋움"/>
                <a:cs typeface="함초롬돋움"/>
              </a:rPr>
              <a:t>바를 </a:t>
            </a:r>
            <a:r>
              <a:rPr sz="800" spc="-30" dirty="0">
                <a:latin typeface="함초롬돋움"/>
                <a:cs typeface="함초롬돋움"/>
              </a:rPr>
              <a:t>보관합니다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7994" y="3380765"/>
            <a:ext cx="3960495" cy="3175"/>
            <a:chOff x="467994" y="3380765"/>
            <a:chExt cx="3960495" cy="3175"/>
          </a:xfrm>
        </p:grpSpPr>
        <p:sp>
          <p:nvSpPr>
            <p:cNvPr id="23" name="object 23"/>
            <p:cNvSpPr/>
            <p:nvPr/>
          </p:nvSpPr>
          <p:spPr>
            <a:xfrm>
              <a:off x="467994" y="3382353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7986" y="3382353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9978" y="2823848"/>
            <a:ext cx="447675" cy="505459"/>
            <a:chOff x="519978" y="2823848"/>
            <a:chExt cx="447675" cy="505459"/>
          </a:xfrm>
        </p:grpSpPr>
        <p:sp>
          <p:nvSpPr>
            <p:cNvPr id="26" name="object 26"/>
            <p:cNvSpPr/>
            <p:nvPr/>
          </p:nvSpPr>
          <p:spPr>
            <a:xfrm>
              <a:off x="713354" y="2907411"/>
              <a:ext cx="60960" cy="356870"/>
            </a:xfrm>
            <a:custGeom>
              <a:avLst/>
              <a:gdLst/>
              <a:ahLst/>
              <a:cxnLst/>
              <a:rect l="l" t="t" r="r" b="b"/>
              <a:pathLst>
                <a:path w="60959" h="356870">
                  <a:moveTo>
                    <a:pt x="46887" y="249252"/>
                  </a:moveTo>
                  <a:lnTo>
                    <a:pt x="13536" y="249252"/>
                  </a:lnTo>
                  <a:lnTo>
                    <a:pt x="6169" y="0"/>
                  </a:lnTo>
                  <a:lnTo>
                    <a:pt x="54291" y="0"/>
                  </a:lnTo>
                  <a:lnTo>
                    <a:pt x="46887" y="249252"/>
                  </a:lnTo>
                  <a:close/>
                </a:path>
                <a:path w="60959" h="356870">
                  <a:moveTo>
                    <a:pt x="13572" y="250486"/>
                  </a:moveTo>
                  <a:lnTo>
                    <a:pt x="13536" y="249252"/>
                  </a:lnTo>
                  <a:lnTo>
                    <a:pt x="13572" y="250486"/>
                  </a:lnTo>
                  <a:close/>
                </a:path>
                <a:path w="60959" h="356870">
                  <a:moveTo>
                    <a:pt x="29613" y="356603"/>
                  </a:moveTo>
                  <a:lnTo>
                    <a:pt x="20976" y="356603"/>
                  </a:lnTo>
                  <a:lnTo>
                    <a:pt x="13572" y="352901"/>
                  </a:lnTo>
                  <a:lnTo>
                    <a:pt x="8637" y="346732"/>
                  </a:lnTo>
                  <a:lnTo>
                    <a:pt x="2467" y="340562"/>
                  </a:lnTo>
                  <a:lnTo>
                    <a:pt x="0" y="333158"/>
                  </a:lnTo>
                  <a:lnTo>
                    <a:pt x="0" y="324521"/>
                  </a:lnTo>
                  <a:lnTo>
                    <a:pt x="501" y="317561"/>
                  </a:lnTo>
                  <a:lnTo>
                    <a:pt x="2159" y="311411"/>
                  </a:lnTo>
                  <a:lnTo>
                    <a:pt x="5205" y="305954"/>
                  </a:lnTo>
                  <a:lnTo>
                    <a:pt x="9871" y="301076"/>
                  </a:lnTo>
                  <a:lnTo>
                    <a:pt x="14806" y="294907"/>
                  </a:lnTo>
                  <a:lnTo>
                    <a:pt x="20976" y="292439"/>
                  </a:lnTo>
                  <a:lnTo>
                    <a:pt x="40718" y="292439"/>
                  </a:lnTo>
                  <a:lnTo>
                    <a:pt x="46887" y="294907"/>
                  </a:lnTo>
                  <a:lnTo>
                    <a:pt x="53057" y="301076"/>
                  </a:lnTo>
                  <a:lnTo>
                    <a:pt x="57992" y="307246"/>
                  </a:lnTo>
                  <a:lnTo>
                    <a:pt x="60460" y="314650"/>
                  </a:lnTo>
                  <a:lnTo>
                    <a:pt x="60460" y="333158"/>
                  </a:lnTo>
                  <a:lnTo>
                    <a:pt x="36573" y="355234"/>
                  </a:lnTo>
                  <a:lnTo>
                    <a:pt x="29613" y="3566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441" y="2838311"/>
              <a:ext cx="418465" cy="476884"/>
            </a:xfrm>
            <a:custGeom>
              <a:avLst/>
              <a:gdLst/>
              <a:ahLst/>
              <a:cxnLst/>
              <a:rect l="l" t="t" r="r" b="b"/>
              <a:pathLst>
                <a:path w="418465" h="476885">
                  <a:moveTo>
                    <a:pt x="398545" y="476293"/>
                  </a:moveTo>
                  <a:lnTo>
                    <a:pt x="19742" y="476293"/>
                  </a:lnTo>
                  <a:lnTo>
                    <a:pt x="11972" y="474597"/>
                  </a:lnTo>
                  <a:lnTo>
                    <a:pt x="5706" y="470124"/>
                  </a:lnTo>
                  <a:lnTo>
                    <a:pt x="1523" y="463800"/>
                  </a:lnTo>
                  <a:lnTo>
                    <a:pt x="0" y="456551"/>
                  </a:lnTo>
                  <a:lnTo>
                    <a:pt x="0" y="19742"/>
                  </a:lnTo>
                  <a:lnTo>
                    <a:pt x="1523" y="11972"/>
                  </a:lnTo>
                  <a:lnTo>
                    <a:pt x="5706" y="5706"/>
                  </a:lnTo>
                  <a:lnTo>
                    <a:pt x="11972" y="1523"/>
                  </a:lnTo>
                  <a:lnTo>
                    <a:pt x="19742" y="0"/>
                  </a:lnTo>
                  <a:lnTo>
                    <a:pt x="398545" y="0"/>
                  </a:lnTo>
                  <a:lnTo>
                    <a:pt x="406315" y="1696"/>
                  </a:lnTo>
                  <a:lnTo>
                    <a:pt x="412581" y="6169"/>
                  </a:lnTo>
                  <a:lnTo>
                    <a:pt x="416764" y="12493"/>
                  </a:lnTo>
                  <a:lnTo>
                    <a:pt x="418287" y="19742"/>
                  </a:lnTo>
                  <a:lnTo>
                    <a:pt x="418287" y="455317"/>
                  </a:lnTo>
                  <a:lnTo>
                    <a:pt x="417458" y="463800"/>
                  </a:lnTo>
                  <a:lnTo>
                    <a:pt x="413506" y="470432"/>
                  </a:lnTo>
                  <a:lnTo>
                    <a:pt x="407009" y="474751"/>
                  </a:lnTo>
                  <a:lnTo>
                    <a:pt x="398545" y="476293"/>
                  </a:lnTo>
                  <a:close/>
                </a:path>
              </a:pathLst>
            </a:custGeom>
            <a:ln w="28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5679" y="2781935"/>
            <a:ext cx="320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10" dirty="0">
                <a:latin typeface="함초롬돋움"/>
                <a:cs typeface="함초롬돋움"/>
              </a:rPr>
              <a:t>설명서 </a:t>
            </a:r>
            <a:r>
              <a:rPr sz="800" spc="-30" dirty="0">
                <a:latin typeface="함초롬돋움"/>
                <a:cs typeface="함초롬돋움"/>
              </a:rPr>
              <a:t>시작 </a:t>
            </a:r>
            <a:r>
              <a:rPr sz="800" spc="-45" dirty="0">
                <a:latin typeface="함초롬돋움"/>
                <a:cs typeface="함초롬돋움"/>
              </a:rPr>
              <a:t>부분의 </a:t>
            </a:r>
            <a:r>
              <a:rPr sz="800" dirty="0">
                <a:latin typeface="함초롬돋움"/>
                <a:cs typeface="함초롬돋움"/>
              </a:rPr>
              <a:t>안전 지침을 </a:t>
            </a:r>
            <a:r>
              <a:rPr sz="800" spc="-10" dirty="0">
                <a:latin typeface="함초롬돋움"/>
                <a:cs typeface="함초롬돋움"/>
              </a:rPr>
              <a:t>준수하세요.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35" dirty="0">
                <a:latin typeface="함초롬돋움"/>
                <a:cs typeface="함초롬돋움"/>
              </a:rPr>
              <a:t>비우기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10" dirty="0">
                <a:latin typeface="함초롬돋움"/>
                <a:cs typeface="함초롬돋움"/>
              </a:rPr>
              <a:t>청소는 </a:t>
            </a:r>
            <a:r>
              <a:rPr sz="800" spc="-25" dirty="0">
                <a:latin typeface="함초롬돋움"/>
                <a:cs typeface="함초롬돋움"/>
              </a:rPr>
              <a:t>현지 </a:t>
            </a:r>
            <a:r>
              <a:rPr sz="800" spc="-35" dirty="0">
                <a:latin typeface="함초롬돋움"/>
                <a:cs typeface="함초롬돋움"/>
              </a:rPr>
              <a:t>법규를 </a:t>
            </a:r>
            <a:r>
              <a:rPr sz="800" spc="-10" dirty="0">
                <a:latin typeface="함초롬돋움"/>
                <a:cs typeface="함초롬돋움"/>
              </a:rPr>
              <a:t>준수하세요.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7994" y="6321654"/>
            <a:ext cx="3960495" cy="3175"/>
            <a:chOff x="467994" y="6321654"/>
            <a:chExt cx="3960495" cy="3175"/>
          </a:xfrm>
        </p:grpSpPr>
        <p:sp>
          <p:nvSpPr>
            <p:cNvPr id="30" name="object 30"/>
            <p:cNvSpPr/>
            <p:nvPr/>
          </p:nvSpPr>
          <p:spPr>
            <a:xfrm>
              <a:off x="467994" y="632324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986" y="6323241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19978" y="5764736"/>
            <a:ext cx="447675" cy="505459"/>
            <a:chOff x="519978" y="5764736"/>
            <a:chExt cx="447675" cy="505459"/>
          </a:xfrm>
        </p:grpSpPr>
        <p:sp>
          <p:nvSpPr>
            <p:cNvPr id="33" name="object 33"/>
            <p:cNvSpPr/>
            <p:nvPr/>
          </p:nvSpPr>
          <p:spPr>
            <a:xfrm>
              <a:off x="713354" y="5848299"/>
              <a:ext cx="60960" cy="356870"/>
            </a:xfrm>
            <a:custGeom>
              <a:avLst/>
              <a:gdLst/>
              <a:ahLst/>
              <a:cxnLst/>
              <a:rect l="l" t="t" r="r" b="b"/>
              <a:pathLst>
                <a:path w="60959" h="356870">
                  <a:moveTo>
                    <a:pt x="46887" y="249252"/>
                  </a:moveTo>
                  <a:lnTo>
                    <a:pt x="13536" y="249252"/>
                  </a:lnTo>
                  <a:lnTo>
                    <a:pt x="6169" y="0"/>
                  </a:lnTo>
                  <a:lnTo>
                    <a:pt x="54291" y="0"/>
                  </a:lnTo>
                  <a:lnTo>
                    <a:pt x="46887" y="249252"/>
                  </a:lnTo>
                  <a:close/>
                </a:path>
                <a:path w="60959" h="356870">
                  <a:moveTo>
                    <a:pt x="13572" y="250486"/>
                  </a:moveTo>
                  <a:lnTo>
                    <a:pt x="13536" y="249252"/>
                  </a:lnTo>
                  <a:lnTo>
                    <a:pt x="13572" y="250486"/>
                  </a:lnTo>
                  <a:close/>
                </a:path>
                <a:path w="60959" h="356870">
                  <a:moveTo>
                    <a:pt x="29613" y="356603"/>
                  </a:moveTo>
                  <a:lnTo>
                    <a:pt x="20976" y="356603"/>
                  </a:lnTo>
                  <a:lnTo>
                    <a:pt x="13572" y="352901"/>
                  </a:lnTo>
                  <a:lnTo>
                    <a:pt x="8637" y="346732"/>
                  </a:lnTo>
                  <a:lnTo>
                    <a:pt x="2467" y="340562"/>
                  </a:lnTo>
                  <a:lnTo>
                    <a:pt x="0" y="333158"/>
                  </a:lnTo>
                  <a:lnTo>
                    <a:pt x="0" y="324521"/>
                  </a:lnTo>
                  <a:lnTo>
                    <a:pt x="501" y="317561"/>
                  </a:lnTo>
                  <a:lnTo>
                    <a:pt x="2159" y="311411"/>
                  </a:lnTo>
                  <a:lnTo>
                    <a:pt x="5205" y="305954"/>
                  </a:lnTo>
                  <a:lnTo>
                    <a:pt x="9871" y="301076"/>
                  </a:lnTo>
                  <a:lnTo>
                    <a:pt x="14806" y="294907"/>
                  </a:lnTo>
                  <a:lnTo>
                    <a:pt x="20976" y="292439"/>
                  </a:lnTo>
                  <a:lnTo>
                    <a:pt x="40718" y="292439"/>
                  </a:lnTo>
                  <a:lnTo>
                    <a:pt x="46887" y="294907"/>
                  </a:lnTo>
                  <a:lnTo>
                    <a:pt x="53057" y="301076"/>
                  </a:lnTo>
                  <a:lnTo>
                    <a:pt x="57992" y="307246"/>
                  </a:lnTo>
                  <a:lnTo>
                    <a:pt x="60460" y="314650"/>
                  </a:lnTo>
                  <a:lnTo>
                    <a:pt x="60460" y="333158"/>
                  </a:lnTo>
                  <a:lnTo>
                    <a:pt x="36573" y="355234"/>
                  </a:lnTo>
                  <a:lnTo>
                    <a:pt x="29613" y="3566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4441" y="5779199"/>
              <a:ext cx="418465" cy="476884"/>
            </a:xfrm>
            <a:custGeom>
              <a:avLst/>
              <a:gdLst/>
              <a:ahLst/>
              <a:cxnLst/>
              <a:rect l="l" t="t" r="r" b="b"/>
              <a:pathLst>
                <a:path w="418465" h="476885">
                  <a:moveTo>
                    <a:pt x="398545" y="476293"/>
                  </a:moveTo>
                  <a:lnTo>
                    <a:pt x="19742" y="476293"/>
                  </a:lnTo>
                  <a:lnTo>
                    <a:pt x="11972" y="474597"/>
                  </a:lnTo>
                  <a:lnTo>
                    <a:pt x="5706" y="470124"/>
                  </a:lnTo>
                  <a:lnTo>
                    <a:pt x="1523" y="463800"/>
                  </a:lnTo>
                  <a:lnTo>
                    <a:pt x="0" y="456551"/>
                  </a:lnTo>
                  <a:lnTo>
                    <a:pt x="0" y="19742"/>
                  </a:lnTo>
                  <a:lnTo>
                    <a:pt x="1523" y="11972"/>
                  </a:lnTo>
                  <a:lnTo>
                    <a:pt x="5706" y="5706"/>
                  </a:lnTo>
                  <a:lnTo>
                    <a:pt x="11972" y="1523"/>
                  </a:lnTo>
                  <a:lnTo>
                    <a:pt x="19742" y="0"/>
                  </a:lnTo>
                  <a:lnTo>
                    <a:pt x="398545" y="0"/>
                  </a:lnTo>
                  <a:lnTo>
                    <a:pt x="406315" y="1696"/>
                  </a:lnTo>
                  <a:lnTo>
                    <a:pt x="412581" y="6169"/>
                  </a:lnTo>
                  <a:lnTo>
                    <a:pt x="416764" y="12493"/>
                  </a:lnTo>
                  <a:lnTo>
                    <a:pt x="418287" y="19742"/>
                  </a:lnTo>
                  <a:lnTo>
                    <a:pt x="418287" y="455317"/>
                  </a:lnTo>
                  <a:lnTo>
                    <a:pt x="417458" y="463800"/>
                  </a:lnTo>
                  <a:lnTo>
                    <a:pt x="413506" y="470432"/>
                  </a:lnTo>
                  <a:lnTo>
                    <a:pt x="407009" y="474751"/>
                  </a:lnTo>
                  <a:lnTo>
                    <a:pt x="398545" y="476293"/>
                  </a:lnTo>
                  <a:close/>
                </a:path>
              </a:pathLst>
            </a:custGeom>
            <a:ln w="28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5294" y="3567798"/>
            <a:ext cx="3964940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5.3 유지 관리 및 </a:t>
            </a:r>
            <a:r>
              <a:rPr sz="1000" b="1" spc="-10" dirty="0">
                <a:latin typeface="함초롬돋움"/>
                <a:cs typeface="함초롬돋움"/>
              </a:rPr>
              <a:t>청소</a:t>
            </a:r>
            <a:endParaRPr sz="1000">
              <a:latin typeface="함초롬돋움"/>
              <a:cs typeface="함초롬돋움"/>
            </a:endParaRPr>
          </a:p>
          <a:p>
            <a:pPr marL="120650" marR="5080" indent="-108585">
              <a:lnSpc>
                <a:spcPct val="100000"/>
              </a:lnSpc>
              <a:spcBef>
                <a:spcPts val="595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센서와 </a:t>
            </a:r>
            <a:r>
              <a:rPr sz="800" spc="-45" dirty="0">
                <a:latin typeface="함초롬돋움"/>
                <a:cs typeface="함초롬돋움"/>
              </a:rPr>
              <a:t>병 </a:t>
            </a:r>
            <a:r>
              <a:rPr sz="800" spc="-30" dirty="0">
                <a:latin typeface="함초롬돋움"/>
                <a:cs typeface="함초롬돋움"/>
              </a:rPr>
              <a:t>랙 </a:t>
            </a:r>
            <a:r>
              <a:rPr sz="800" spc="-35" dirty="0">
                <a:latin typeface="함초롬돋움"/>
                <a:cs typeface="함초롬돋움"/>
              </a:rPr>
              <a:t>사이의 </a:t>
            </a:r>
            <a:r>
              <a:rPr sz="800" spc="-30" dirty="0">
                <a:latin typeface="함초롬돋움"/>
                <a:cs typeface="함초롬돋움"/>
              </a:rPr>
              <a:t>접점에는 고품질 </a:t>
            </a:r>
            <a:r>
              <a:rPr sz="800" spc="-35" dirty="0">
                <a:latin typeface="함초롬돋움"/>
                <a:cs typeface="함초롬돋움"/>
              </a:rPr>
              <a:t>금속 </a:t>
            </a:r>
            <a:r>
              <a:rPr sz="800" spc="-20" dirty="0">
                <a:latin typeface="함초롬돋움"/>
                <a:cs typeface="함초롬돋움"/>
              </a:rPr>
              <a:t>합금이 사용됩니다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필요에 따라 </a:t>
            </a:r>
            <a:r>
              <a:rPr sz="800" spc="-35" dirty="0">
                <a:latin typeface="함초롬돋움"/>
                <a:cs typeface="함초롬돋움"/>
              </a:rPr>
              <a:t>부드러운 </a:t>
            </a:r>
            <a:r>
              <a:rPr sz="800" spc="-25" dirty="0">
                <a:latin typeface="함초롬돋움"/>
                <a:cs typeface="함초롬돋움"/>
              </a:rPr>
              <a:t>천으로 </a:t>
            </a:r>
            <a:r>
              <a:rPr sz="800" spc="-30" dirty="0">
                <a:latin typeface="함초롬돋움"/>
                <a:cs typeface="함초롬돋움"/>
              </a:rPr>
              <a:t>접점을 </a:t>
            </a:r>
            <a:r>
              <a:rPr sz="800" spc="-20" dirty="0">
                <a:latin typeface="함초롬돋움"/>
                <a:cs typeface="함초롬돋움"/>
              </a:rPr>
              <a:t>조심스럽게 청소하세요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요철을 </a:t>
            </a:r>
            <a:r>
              <a:rPr sz="800" spc="-40" dirty="0">
                <a:latin typeface="함초롬돋움"/>
                <a:cs typeface="함초롬돋움"/>
              </a:rPr>
              <a:t>매끄럽게 </a:t>
            </a:r>
            <a:r>
              <a:rPr sz="800" spc="-25" dirty="0">
                <a:latin typeface="함초롬돋움"/>
                <a:cs typeface="함초롬돋움"/>
              </a:rPr>
              <a:t>하고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센서와 </a:t>
            </a:r>
            <a:r>
              <a:rPr sz="800" spc="-10" dirty="0">
                <a:latin typeface="함초롬돋움"/>
                <a:cs typeface="함초롬돋움"/>
              </a:rPr>
              <a:t>보틀 </a:t>
            </a:r>
            <a:r>
              <a:rPr sz="800" spc="-25" dirty="0">
                <a:latin typeface="함초롬돋움"/>
                <a:cs typeface="함초롬돋움"/>
              </a:rPr>
              <a:t>랙 </a:t>
            </a:r>
            <a:r>
              <a:rPr sz="800" spc="-35" dirty="0">
                <a:latin typeface="함초롬돋움"/>
                <a:cs typeface="함초롬돋움"/>
              </a:rPr>
              <a:t>사이의 </a:t>
            </a:r>
            <a:r>
              <a:rPr sz="800" spc="-30" dirty="0">
                <a:latin typeface="함초롬돋움"/>
                <a:cs typeface="함초롬돋움"/>
              </a:rPr>
              <a:t>접촉을 </a:t>
            </a:r>
            <a:r>
              <a:rPr sz="800" spc="-20" dirty="0">
                <a:latin typeface="함초롬돋움"/>
                <a:cs typeface="함초롬돋움"/>
              </a:rPr>
              <a:t>최적화하고,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위치를 </a:t>
            </a:r>
            <a:r>
              <a:rPr sz="800" spc="-45" dirty="0">
                <a:latin typeface="함초롬돋움"/>
                <a:cs typeface="함초롬돋움"/>
              </a:rPr>
              <a:t>최적화하기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베이스 </a:t>
            </a:r>
            <a:r>
              <a:rPr sz="800" spc="-50" dirty="0">
                <a:latin typeface="함초롬돋움"/>
                <a:cs typeface="함초롬돋움"/>
              </a:rPr>
              <a:t>유닛의 </a:t>
            </a:r>
            <a:r>
              <a:rPr sz="800" spc="-45" dirty="0">
                <a:latin typeface="함초롬돋움"/>
                <a:cs typeface="함초롬돋움"/>
              </a:rPr>
              <a:t>바닥에 </a:t>
            </a:r>
            <a:r>
              <a:rPr sz="800" dirty="0">
                <a:latin typeface="함초롬돋움"/>
                <a:cs typeface="함초롬돋움"/>
              </a:rPr>
              <a:t>4개의 </a:t>
            </a:r>
            <a:r>
              <a:rPr sz="800" spc="-10" dirty="0">
                <a:latin typeface="함초롬돋움"/>
                <a:cs typeface="함초롬돋움"/>
              </a:rPr>
              <a:t>조절 </a:t>
            </a:r>
            <a:r>
              <a:rPr sz="800" spc="-25" dirty="0">
                <a:latin typeface="함초롬돋움"/>
                <a:cs typeface="함초롬돋움"/>
              </a:rPr>
              <a:t>나사가 </a:t>
            </a:r>
            <a:r>
              <a:rPr sz="800" spc="-20" dirty="0">
                <a:latin typeface="함초롬돋움"/>
                <a:cs typeface="함초롬돋움"/>
              </a:rPr>
              <a:t>있습니다</a:t>
            </a:r>
            <a:r>
              <a:rPr sz="800" spc="-45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필요에 따라 </a:t>
            </a:r>
            <a:r>
              <a:rPr sz="800" spc="-30" dirty="0">
                <a:latin typeface="함초롬돋움"/>
                <a:cs typeface="함초롬돋움"/>
              </a:rPr>
              <a:t>마른 </a:t>
            </a:r>
            <a:r>
              <a:rPr sz="800" spc="-25" dirty="0">
                <a:latin typeface="함초롬돋움"/>
                <a:cs typeface="함초롬돋움"/>
              </a:rPr>
              <a:t>천으로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베이스 </a:t>
            </a:r>
            <a:r>
              <a:rPr sz="800" spc="-50" dirty="0">
                <a:latin typeface="함초롬돋움"/>
                <a:cs typeface="함초롬돋움"/>
              </a:rPr>
              <a:t>유닛</a:t>
            </a:r>
            <a:r>
              <a:rPr sz="800" spc="-25" dirty="0">
                <a:latin typeface="함초롬돋움"/>
                <a:cs typeface="함초롬돋움"/>
              </a:rPr>
              <a:t>(</a:t>
            </a:r>
            <a:r>
              <a:rPr sz="800" spc="-45" dirty="0">
                <a:latin typeface="함초롬돋움"/>
                <a:cs typeface="함초롬돋움"/>
              </a:rPr>
              <a:t>보틀 </a:t>
            </a:r>
            <a:r>
              <a:rPr sz="800" spc="-25" dirty="0">
                <a:latin typeface="함초롬돋움"/>
                <a:cs typeface="함초롬돋움"/>
              </a:rPr>
              <a:t>랙 포함</a:t>
            </a:r>
            <a:r>
              <a:rPr sz="800" spc="-40" dirty="0">
                <a:latin typeface="함초롬돋움"/>
                <a:cs typeface="함초롬돋움"/>
              </a:rPr>
              <a:t>)</a:t>
            </a:r>
            <a:r>
              <a:rPr sz="800" spc="-25" dirty="0">
                <a:latin typeface="함초롬돋움"/>
                <a:cs typeface="함초롬돋움"/>
              </a:rPr>
              <a:t>과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센서를 </a:t>
            </a:r>
            <a:r>
              <a:rPr sz="800" spc="-20" dirty="0">
                <a:latin typeface="함초롬돋움"/>
                <a:cs typeface="함초롬돋움"/>
              </a:rPr>
              <a:t>조심스럽게 청소합니다</a:t>
            </a:r>
            <a:r>
              <a:rPr sz="800" spc="-25" dirty="0">
                <a:latin typeface="함초롬돋움"/>
                <a:cs typeface="함초롬돋움"/>
              </a:rPr>
              <a:t>. 시료와 </a:t>
            </a:r>
            <a:r>
              <a:rPr sz="800" spc="-30" dirty="0">
                <a:latin typeface="함초롬돋움"/>
                <a:cs typeface="함초롬돋움"/>
              </a:rPr>
              <a:t>접촉하는 </a:t>
            </a:r>
            <a:r>
              <a:rPr sz="800" spc="-35" dirty="0">
                <a:latin typeface="함초롬돋움"/>
                <a:cs typeface="함초롬돋움"/>
              </a:rPr>
              <a:t>부품</a:t>
            </a:r>
            <a:r>
              <a:rPr sz="800" dirty="0">
                <a:latin typeface="함초롬돋움"/>
                <a:cs typeface="함초롬돋움"/>
              </a:rPr>
              <a:t>(BOD </a:t>
            </a:r>
            <a:r>
              <a:rPr sz="800" spc="-35" dirty="0">
                <a:latin typeface="함초롬돋움"/>
                <a:cs typeface="함초롬돋움"/>
              </a:rPr>
              <a:t>보틀, </a:t>
            </a:r>
            <a:r>
              <a:rPr sz="800" spc="-10" dirty="0">
                <a:latin typeface="함초롬돋움"/>
                <a:cs typeface="함초롬돋움"/>
              </a:rPr>
              <a:t>씰 </a:t>
            </a:r>
            <a:r>
              <a:rPr sz="800" dirty="0">
                <a:latin typeface="함초롬돋움"/>
                <a:cs typeface="함초롬돋움"/>
              </a:rPr>
              <a:t>컵,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dirty="0">
                <a:latin typeface="함초롬돋움"/>
                <a:cs typeface="함초롬돋움"/>
              </a:rPr>
              <a:t>교반대)</a:t>
            </a:r>
            <a:r>
              <a:rPr sz="800" spc="-10" dirty="0">
                <a:latin typeface="함초롬돋움"/>
                <a:cs typeface="함초롬돋움"/>
              </a:rPr>
              <a:t>은 </a:t>
            </a:r>
            <a:r>
              <a:rPr sz="800" spc="-20" dirty="0">
                <a:latin typeface="함초롬돋움"/>
                <a:cs typeface="함초롬돋움"/>
              </a:rPr>
              <a:t>매번 </a:t>
            </a:r>
            <a:r>
              <a:rPr sz="800" spc="-30" dirty="0">
                <a:latin typeface="함초롬돋움"/>
                <a:cs typeface="함초롬돋움"/>
              </a:rPr>
              <a:t>테스트 </a:t>
            </a:r>
            <a:r>
              <a:rPr sz="800" spc="-10" dirty="0">
                <a:latin typeface="함초롬돋움"/>
                <a:cs typeface="함초롬돋움"/>
              </a:rPr>
              <a:t>후 </a:t>
            </a:r>
            <a:r>
              <a:rPr sz="800" spc="-30" dirty="0">
                <a:latin typeface="함초롬돋움"/>
                <a:cs typeface="함초롬돋움"/>
              </a:rPr>
              <a:t>조심스럽게 </a:t>
            </a:r>
            <a:r>
              <a:rPr sz="800" spc="-20" dirty="0">
                <a:latin typeface="함초롬돋움"/>
                <a:cs typeface="함초롬돋움"/>
              </a:rPr>
              <a:t>세척해야 </a:t>
            </a:r>
            <a:r>
              <a:rPr sz="800" spc="-30" dirty="0">
                <a:latin typeface="함초롬돋움"/>
                <a:cs typeface="함초롬돋움"/>
              </a:rPr>
              <a:t>합니다. </a:t>
            </a:r>
            <a:r>
              <a:rPr sz="800" spc="-50" dirty="0">
                <a:latin typeface="함초롬돋움"/>
                <a:cs typeface="함초롬돋움"/>
              </a:rPr>
              <a:t>테스트가 </a:t>
            </a:r>
            <a:r>
              <a:rPr sz="800" spc="-30" dirty="0">
                <a:latin typeface="함초롬돋움"/>
                <a:cs typeface="함초롬돋움"/>
              </a:rPr>
              <a:t>완료된 </a:t>
            </a:r>
            <a:r>
              <a:rPr sz="800" spc="-45" dirty="0">
                <a:latin typeface="함초롬돋움"/>
                <a:cs typeface="함초롬돋움"/>
              </a:rPr>
              <a:t>후 </a:t>
            </a:r>
            <a:r>
              <a:rPr sz="800" spc="-35" dirty="0">
                <a:latin typeface="함초롬돋움"/>
                <a:cs typeface="함초롬돋움"/>
              </a:rPr>
              <a:t>병을 </a:t>
            </a:r>
            <a:r>
              <a:rPr sz="800" spc="-20" dirty="0">
                <a:latin typeface="함초롬돋움"/>
                <a:cs typeface="함초롬돋움"/>
              </a:rPr>
              <a:t>비우고</a:t>
            </a:r>
            <a:r>
              <a:rPr sz="800" spc="114" dirty="0">
                <a:latin typeface="함초롬돋움"/>
                <a:cs typeface="함초롬돋움"/>
              </a:rPr>
              <a:t>(</a:t>
            </a:r>
            <a:r>
              <a:rPr sz="800" spc="-25" dirty="0">
                <a:latin typeface="함초롬돋움"/>
                <a:cs typeface="함초롬돋움"/>
              </a:rPr>
              <a:t>이 과정에서 현지 </a:t>
            </a:r>
            <a:r>
              <a:rPr sz="800" spc="-10" dirty="0">
                <a:latin typeface="함초롬돋움"/>
                <a:cs typeface="함초롬돋움"/>
              </a:rPr>
              <a:t>규정을 </a:t>
            </a:r>
            <a:r>
              <a:rPr sz="800" spc="-25" dirty="0">
                <a:latin typeface="함초롬돋움"/>
                <a:cs typeface="함초롬돋움"/>
              </a:rPr>
              <a:t>준수하세요</a:t>
            </a:r>
            <a:r>
              <a:rPr sz="800" spc="114" dirty="0">
                <a:latin typeface="함초롬돋움"/>
                <a:cs typeface="함초롬돋움"/>
              </a:rPr>
              <a:t>) </a:t>
            </a:r>
            <a:r>
              <a:rPr sz="800" spc="-45" dirty="0">
                <a:latin typeface="함초롬돋움"/>
                <a:cs typeface="함초롬돋움"/>
              </a:rPr>
              <a:t>뜨거운 </a:t>
            </a:r>
            <a:r>
              <a:rPr sz="800" spc="-35" dirty="0">
                <a:latin typeface="함초롬돋움"/>
                <a:cs typeface="함초롬돋움"/>
              </a:rPr>
              <a:t>물로 </a:t>
            </a:r>
            <a:r>
              <a:rPr sz="800" spc="-25" dirty="0">
                <a:latin typeface="함초롬돋움"/>
                <a:cs typeface="함초롬돋움"/>
              </a:rPr>
              <a:t>반복해서 </a:t>
            </a:r>
            <a:r>
              <a:rPr sz="800" spc="-45" dirty="0">
                <a:latin typeface="함초롬돋움"/>
                <a:cs typeface="함초롬돋움"/>
              </a:rPr>
              <a:t>헹구세요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클렌저 </a:t>
            </a:r>
            <a:r>
              <a:rPr sz="800" spc="-10" dirty="0">
                <a:latin typeface="함초롬돋움"/>
                <a:cs typeface="함초롬돋움"/>
              </a:rPr>
              <a:t>사용 </a:t>
            </a:r>
            <a:r>
              <a:rPr sz="800" spc="-45" dirty="0">
                <a:latin typeface="함초롬돋움"/>
                <a:cs typeface="함초롬돋움"/>
              </a:rPr>
              <a:t>후에는 </a:t>
            </a:r>
            <a:r>
              <a:rPr sz="800" spc="-35" dirty="0">
                <a:latin typeface="함초롬돋움"/>
                <a:cs typeface="함초롬돋움"/>
              </a:rPr>
              <a:t>철저히 </a:t>
            </a:r>
            <a:r>
              <a:rPr sz="800" spc="-20" dirty="0">
                <a:latin typeface="함초롬돋움"/>
                <a:cs typeface="함초롬돋움"/>
              </a:rPr>
              <a:t>헹구세요</a:t>
            </a:r>
            <a:r>
              <a:rPr sz="800" spc="-30" dirty="0">
                <a:latin typeface="함초롬돋움"/>
                <a:cs typeface="함초롬돋움"/>
              </a:rPr>
              <a:t>! </a:t>
            </a:r>
            <a:r>
              <a:rPr sz="800" spc="-25" dirty="0">
                <a:latin typeface="함초롬돋움"/>
                <a:cs typeface="함초롬돋움"/>
              </a:rPr>
              <a:t>클렌저의 </a:t>
            </a:r>
            <a:r>
              <a:rPr sz="800" spc="-40" dirty="0">
                <a:latin typeface="함초롬돋움"/>
                <a:cs typeface="함초롬돋움"/>
              </a:rPr>
              <a:t>잔여물이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테스트를 </a:t>
            </a:r>
            <a:r>
              <a:rPr sz="800" spc="-30" dirty="0">
                <a:latin typeface="함초롬돋움"/>
                <a:cs typeface="함초롬돋움"/>
              </a:rPr>
              <a:t>망칠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  <a:p>
            <a:pPr marL="120650" marR="28575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드라이브는 </a:t>
            </a:r>
            <a:r>
              <a:rPr sz="800" spc="-45" dirty="0">
                <a:latin typeface="함초롬돋움"/>
                <a:cs typeface="함초롬돋움"/>
              </a:rPr>
              <a:t>유지보수가 필요 없습니다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마그네틱 </a:t>
            </a:r>
            <a:r>
              <a:rPr sz="800" spc="-30" dirty="0">
                <a:latin typeface="함초롬돋움"/>
                <a:cs typeface="함초롬돋움"/>
              </a:rPr>
              <a:t>드라이브는 하우징 내부에 </a:t>
            </a:r>
            <a:r>
              <a:rPr sz="800" spc="-50" dirty="0">
                <a:latin typeface="함초롬돋움"/>
                <a:cs typeface="함초롬돋움"/>
              </a:rPr>
              <a:t>설치되어 </a:t>
            </a:r>
            <a:r>
              <a:rPr sz="800" spc="-55" dirty="0">
                <a:latin typeface="함초롬돋움"/>
                <a:cs typeface="함초롬돋움"/>
              </a:rPr>
              <a:t>있어 </a:t>
            </a:r>
            <a:r>
              <a:rPr sz="800" spc="-40" dirty="0">
                <a:latin typeface="함초롬돋움"/>
                <a:cs typeface="함초롬돋움"/>
              </a:rPr>
              <a:t>방수가 </a:t>
            </a:r>
            <a:r>
              <a:rPr sz="800" spc="-20" dirty="0">
                <a:latin typeface="함초롬돋움"/>
                <a:cs typeface="함초롬돋움"/>
              </a:rPr>
              <a:t>가능합니다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드라이브의 표면을 </a:t>
            </a:r>
            <a:r>
              <a:rPr sz="800" spc="-10" dirty="0">
                <a:latin typeface="함초롬돋움"/>
                <a:cs typeface="함초롬돋움"/>
              </a:rPr>
              <a:t>정기적으로 청소하십시오. </a:t>
            </a:r>
            <a:r>
              <a:rPr sz="800" spc="-55" dirty="0">
                <a:latin typeface="함초롬돋움"/>
                <a:cs typeface="함초롬돋움"/>
              </a:rPr>
              <a:t>교반기 </a:t>
            </a:r>
            <a:r>
              <a:rPr sz="800" spc="-30" dirty="0">
                <a:latin typeface="함초롬돋움"/>
                <a:cs typeface="함초롬돋움"/>
              </a:rPr>
              <a:t>드라이브는 </a:t>
            </a:r>
            <a:r>
              <a:rPr sz="800" dirty="0">
                <a:latin typeface="함초롬돋움"/>
                <a:cs typeface="함초롬돋움"/>
              </a:rPr>
              <a:t>PVC에 </a:t>
            </a:r>
            <a:r>
              <a:rPr sz="800" spc="-30" dirty="0">
                <a:latin typeface="함초롬돋움"/>
                <a:cs typeface="함초롬돋움"/>
              </a:rPr>
              <a:t>적합한 </a:t>
            </a:r>
            <a:r>
              <a:rPr sz="800" spc="-25" dirty="0">
                <a:latin typeface="함초롬돋움"/>
                <a:cs typeface="함초롬돋움"/>
              </a:rPr>
              <a:t>세척제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45" dirty="0">
                <a:latin typeface="함초롬돋움"/>
                <a:cs typeface="함초롬돋움"/>
              </a:rPr>
              <a:t>소독 </a:t>
            </a:r>
            <a:r>
              <a:rPr sz="800" spc="-35" dirty="0">
                <a:latin typeface="함초롬돋움"/>
                <a:cs typeface="함초롬돋움"/>
              </a:rPr>
              <a:t>용액으로 </a:t>
            </a:r>
            <a:r>
              <a:rPr sz="800" spc="-25" dirty="0">
                <a:latin typeface="함초롬돋움"/>
                <a:cs typeface="함초롬돋움"/>
              </a:rPr>
              <a:t>세척할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30" dirty="0">
                <a:latin typeface="함초롬돋움"/>
                <a:cs typeface="함초롬돋움"/>
              </a:rPr>
              <a:t>마른 </a:t>
            </a:r>
            <a:r>
              <a:rPr sz="800" spc="-10" dirty="0">
                <a:latin typeface="함초롬돋움"/>
                <a:cs typeface="함초롬돋움"/>
              </a:rPr>
              <a:t>천으로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어댑터의 표면을 </a:t>
            </a:r>
            <a:r>
              <a:rPr sz="800" spc="-50" dirty="0">
                <a:latin typeface="함초롬돋움"/>
                <a:cs typeface="함초롬돋움"/>
              </a:rPr>
              <a:t>닦아냅니다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함초롬돋움"/>
              <a:cs typeface="함초롬돋움"/>
            </a:endParaRPr>
          </a:p>
          <a:p>
            <a:pPr marL="602615">
              <a:lnSpc>
                <a:spcPct val="100000"/>
              </a:lnSpc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  <a:p>
            <a:pPr marL="602615" marR="13208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수리의 </a:t>
            </a:r>
            <a:r>
              <a:rPr sz="800" spc="-45" dirty="0">
                <a:latin typeface="함초롬돋움"/>
                <a:cs typeface="함초롬돋움"/>
              </a:rPr>
              <a:t>경우 </a:t>
            </a:r>
            <a:r>
              <a:rPr sz="800" spc="-40" dirty="0">
                <a:latin typeface="함초롬돋움"/>
                <a:cs typeface="함초롬돋움"/>
              </a:rPr>
              <a:t>공인 </a:t>
            </a:r>
            <a:r>
              <a:rPr sz="800" spc="-20" dirty="0">
                <a:latin typeface="함초롬돋움"/>
                <a:cs typeface="함초롬돋움"/>
              </a:rPr>
              <a:t>서비스 </a:t>
            </a:r>
            <a:r>
              <a:rPr sz="800" spc="-25" dirty="0">
                <a:latin typeface="함초롬돋움"/>
                <a:cs typeface="함초롬돋움"/>
              </a:rPr>
              <a:t>센터에서만 </a:t>
            </a:r>
            <a:r>
              <a:rPr sz="800" spc="-20" dirty="0">
                <a:latin typeface="함초롬돋움"/>
                <a:cs typeface="함초롬돋움"/>
              </a:rPr>
              <a:t>기기를 </a:t>
            </a:r>
            <a:r>
              <a:rPr sz="800" spc="-25" dirty="0">
                <a:latin typeface="함초롬돋움"/>
                <a:cs typeface="함초롬돋움"/>
              </a:rPr>
              <a:t>열 </a:t>
            </a:r>
            <a:r>
              <a:rPr sz="800" spc="-2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</a:t>
            </a:r>
            <a:r>
              <a:rPr sz="800" spc="-20" dirty="0">
                <a:latin typeface="함초롬돋움"/>
                <a:cs typeface="함초롬돋움"/>
              </a:rPr>
              <a:t>. 기기를 </a:t>
            </a:r>
            <a:r>
              <a:rPr sz="800" spc="-10" dirty="0">
                <a:latin typeface="함초롬돋움"/>
                <a:cs typeface="함초롬돋움"/>
              </a:rPr>
              <a:t>열기 </a:t>
            </a:r>
            <a:r>
              <a:rPr sz="800" spc="-40" dirty="0">
                <a:latin typeface="함초롬돋움"/>
                <a:cs typeface="함초롬돋움"/>
              </a:rPr>
              <a:t>전에 전원에서 </a:t>
            </a:r>
            <a:r>
              <a:rPr sz="800" spc="-30" dirty="0">
                <a:latin typeface="함초롬돋움"/>
                <a:cs typeface="함초롬돋움"/>
              </a:rPr>
              <a:t>분리하세요</a:t>
            </a:r>
            <a:r>
              <a:rPr sz="800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837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 </a:t>
            </a:r>
            <a:r>
              <a:rPr sz="800" spc="-30" dirty="0">
                <a:latin typeface="함초롬돋움"/>
                <a:cs typeface="함초롬돋움"/>
              </a:rPr>
              <a:t>문제 해결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69887"/>
            <a:ext cx="194373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lain" startAt="6"/>
              <a:tabLst>
                <a:tab pos="139700" algn="l"/>
              </a:tabLst>
            </a:pPr>
            <a:r>
              <a:rPr sz="1200" b="1" spc="-10" dirty="0">
                <a:latin typeface="함초롬돋움"/>
                <a:cs typeface="함초롬돋움"/>
              </a:rPr>
              <a:t>문제 해결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"/>
              <a:buAutoNum type="arabicPlain" startAt="6"/>
            </a:pPr>
            <a:endParaRPr sz="950">
              <a:latin typeface="함초롬돋움"/>
              <a:cs typeface="함초롬돋움"/>
            </a:endParaRPr>
          </a:p>
          <a:p>
            <a:pPr marL="224154" lvl="1" indent="-212090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sz="1000" b="1" spc="-10" dirty="0">
                <a:latin typeface="함초롬돋움"/>
                <a:cs typeface="함초롬돋움"/>
              </a:rPr>
              <a:t>오류 </a:t>
            </a:r>
            <a:r>
              <a:rPr sz="1000" b="1" dirty="0">
                <a:latin typeface="함초롬돋움"/>
                <a:cs typeface="함초롬돋움"/>
              </a:rPr>
              <a:t>메시지 및 </a:t>
            </a:r>
            <a:r>
              <a:rPr sz="1000" b="1" spc="-10" dirty="0">
                <a:latin typeface="함초롬돋움"/>
                <a:cs typeface="함초롬돋움"/>
              </a:rPr>
              <a:t>공지 사항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9998" y="1411160"/>
            <a:ext cx="3960495" cy="3175"/>
            <a:chOff x="899998" y="1411160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899998" y="141274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39987" y="141274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998" y="141274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9987" y="141274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7691" y="1244270"/>
            <a:ext cx="1439990" cy="138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디스플레이에 표시되는</a:t>
            </a:r>
            <a:r>
              <a:rPr sz="800" b="1" dirty="0">
                <a:latin typeface="함초롬돋움"/>
                <a:cs typeface="함초롬돋움"/>
              </a:rPr>
              <a:t> 메시지</a:t>
            </a:r>
            <a:endParaRPr sz="800" dirty="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7681" y="1244270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의미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9998" y="1956003"/>
            <a:ext cx="3960495" cy="3175"/>
            <a:chOff x="899998" y="1956003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899998" y="195759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9987" y="195759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98" y="195759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39987" y="195759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77681" y="1423352"/>
            <a:ext cx="23456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이 </a:t>
            </a:r>
            <a:r>
              <a:rPr sz="800" spc="-20" dirty="0">
                <a:latin typeface="함초롬돋움"/>
                <a:cs typeface="함초롬돋움"/>
              </a:rPr>
              <a:t>메시지는 장치가 </a:t>
            </a:r>
            <a:r>
              <a:rPr sz="800" spc="-30" dirty="0">
                <a:latin typeface="함초롬돋움"/>
                <a:cs typeface="함초롬돋움"/>
              </a:rPr>
              <a:t>켜져 </a:t>
            </a:r>
            <a:r>
              <a:rPr sz="800" spc="-20" dirty="0">
                <a:latin typeface="함초롬돋움"/>
                <a:cs typeface="함초롬돋움"/>
              </a:rPr>
              <a:t>있고 </a:t>
            </a:r>
            <a:r>
              <a:rPr sz="800" dirty="0">
                <a:latin typeface="함초롬돋움"/>
                <a:cs typeface="함초롬돋움"/>
              </a:rPr>
              <a:t>RTC</a:t>
            </a:r>
            <a:r>
              <a:rPr sz="800" spc="-45" dirty="0">
                <a:latin typeface="함초롬돋움"/>
                <a:cs typeface="함초롬돋움"/>
              </a:rPr>
              <a:t>(</a:t>
            </a:r>
            <a:r>
              <a:rPr sz="800" spc="-55" dirty="0">
                <a:latin typeface="함초롬돋움"/>
                <a:cs typeface="함초롬돋움"/>
              </a:rPr>
              <a:t>실시간 </a:t>
            </a:r>
            <a:r>
              <a:rPr sz="800" spc="-20" dirty="0">
                <a:latin typeface="함초롬돋움"/>
                <a:cs typeface="함초롬돋움"/>
              </a:rPr>
              <a:t>시계</a:t>
            </a:r>
            <a:r>
              <a:rPr sz="800" spc="-40" dirty="0">
                <a:latin typeface="함초롬돋움"/>
                <a:cs typeface="함초롬돋움"/>
              </a:rPr>
              <a:t>)가 시간을 </a:t>
            </a:r>
            <a:r>
              <a:rPr sz="800" spc="-25" dirty="0">
                <a:latin typeface="함초롬돋움"/>
                <a:cs typeface="함초롬돋움"/>
              </a:rPr>
              <a:t>잊어버렸을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다음 </a:t>
            </a:r>
            <a:r>
              <a:rPr sz="800" spc="-45" dirty="0">
                <a:latin typeface="함초롬돋움"/>
                <a:cs typeface="함초롬돋움"/>
              </a:rPr>
              <a:t>메뉴에서 </a:t>
            </a:r>
            <a:r>
              <a:rPr sz="800" spc="-60" dirty="0">
                <a:latin typeface="함초롬돋움"/>
                <a:cs typeface="함초롬돋움"/>
              </a:rPr>
              <a:t>시간을 </a:t>
            </a:r>
            <a:r>
              <a:rPr sz="800" spc="-20" dirty="0">
                <a:latin typeface="함초롬돋움"/>
                <a:cs typeface="함초롬돋움"/>
              </a:rPr>
              <a:t>조정한 다음 </a:t>
            </a:r>
            <a:r>
              <a:rPr sz="800" spc="-25" dirty="0">
                <a:latin typeface="함초롬돋움"/>
                <a:cs typeface="함초롬돋움"/>
              </a:rPr>
              <a:t>보류 중인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10" dirty="0">
                <a:latin typeface="함초롬돋움"/>
                <a:cs typeface="함초롬돋움"/>
              </a:rPr>
              <a:t>측정값을 </a:t>
            </a:r>
            <a:r>
              <a:rPr sz="800" spc="-20" dirty="0">
                <a:latin typeface="함초롬돋움"/>
                <a:cs typeface="함초롬돋움"/>
              </a:rPr>
              <a:t>확인하세요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99998" y="2257006"/>
            <a:ext cx="3960495" cy="3175"/>
            <a:chOff x="899998" y="2257006"/>
            <a:chExt cx="3960495" cy="3175"/>
          </a:xfrm>
        </p:grpSpPr>
        <p:sp>
          <p:nvSpPr>
            <p:cNvPr id="34" name="object 34"/>
            <p:cNvSpPr/>
            <p:nvPr/>
          </p:nvSpPr>
          <p:spPr>
            <a:xfrm>
              <a:off x="899998" y="225859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9987" y="225859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9998" y="225859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39987" y="225859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77681" y="1968195"/>
            <a:ext cx="2433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기기가 </a:t>
            </a:r>
            <a:r>
              <a:rPr sz="800" spc="-25" dirty="0">
                <a:latin typeface="함초롬돋움"/>
                <a:cs typeface="함초롬돋움"/>
              </a:rPr>
              <a:t>저절로 </a:t>
            </a:r>
            <a:r>
              <a:rPr sz="800" spc="-50" dirty="0">
                <a:latin typeface="함초롬돋움"/>
                <a:cs typeface="함초롬돋움"/>
              </a:rPr>
              <a:t>꺼지기 </a:t>
            </a:r>
            <a:r>
              <a:rPr sz="800" spc="-40" dirty="0">
                <a:latin typeface="함초롬돋움"/>
                <a:cs typeface="함초롬돋움"/>
              </a:rPr>
              <a:t>직전에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25" dirty="0">
                <a:latin typeface="함초롬돋움"/>
                <a:cs typeface="함초롬돋움"/>
              </a:rPr>
              <a:t>표시가 나타납니다. </a:t>
            </a:r>
            <a:r>
              <a:rPr sz="800" spc="-10" dirty="0">
                <a:latin typeface="함초롬돋움"/>
                <a:cs typeface="함초롬돋움"/>
              </a:rPr>
              <a:t>배터리를 교체합니다.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99998" y="2558008"/>
            <a:ext cx="3960495" cy="3175"/>
            <a:chOff x="899998" y="2558008"/>
            <a:chExt cx="3960495" cy="3175"/>
          </a:xfrm>
        </p:grpSpPr>
        <p:sp>
          <p:nvSpPr>
            <p:cNvPr id="41" name="object 41"/>
            <p:cNvSpPr/>
            <p:nvPr/>
          </p:nvSpPr>
          <p:spPr>
            <a:xfrm>
              <a:off x="899998" y="255959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39987" y="255959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9998" y="255959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9987" y="255959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377681" y="2269198"/>
            <a:ext cx="2384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45" dirty="0">
                <a:latin typeface="함초롬돋움"/>
                <a:cs typeface="함초롬돋움"/>
              </a:rPr>
              <a:t>호스트 </a:t>
            </a:r>
            <a:r>
              <a:rPr sz="800" spc="-35" dirty="0">
                <a:latin typeface="함초롬돋움"/>
                <a:cs typeface="함초롬돋움"/>
              </a:rPr>
              <a:t>포트에서 </a:t>
            </a:r>
            <a:r>
              <a:rPr sz="800" spc="-20" dirty="0">
                <a:latin typeface="함초롬돋움"/>
                <a:cs typeface="함초롬돋움"/>
              </a:rPr>
              <a:t>단락이 </a:t>
            </a:r>
            <a:r>
              <a:rPr sz="800" spc="-25" dirty="0">
                <a:latin typeface="함초롬돋움"/>
                <a:cs typeface="함초롬돋움"/>
              </a:rPr>
              <a:t>발생한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10" dirty="0">
                <a:latin typeface="함초롬돋움"/>
                <a:cs typeface="함초롬돋움"/>
              </a:rPr>
              <a:t>장치를 </a:t>
            </a:r>
            <a:r>
              <a:rPr sz="800" spc="-40" dirty="0">
                <a:latin typeface="함초롬돋움"/>
                <a:cs typeface="함초롬돋움"/>
              </a:rPr>
              <a:t>제거합니다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99998" y="3102851"/>
            <a:ext cx="3960495" cy="3175"/>
            <a:chOff x="899998" y="3102851"/>
            <a:chExt cx="3960495" cy="3175"/>
          </a:xfrm>
        </p:grpSpPr>
        <p:sp>
          <p:nvSpPr>
            <p:cNvPr id="48" name="object 48"/>
            <p:cNvSpPr/>
            <p:nvPr/>
          </p:nvSpPr>
          <p:spPr>
            <a:xfrm>
              <a:off x="899998" y="310443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39987" y="310443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9998" y="310443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39987" y="310443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377681" y="2570200"/>
            <a:ext cx="2338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1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시리즈를 </a:t>
            </a:r>
            <a:r>
              <a:rPr sz="800" spc="-50" dirty="0">
                <a:latin typeface="함초롬돋움"/>
                <a:cs typeface="함초롬돋움"/>
              </a:rPr>
              <a:t>시작할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선택한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5" dirty="0">
                <a:latin typeface="함초롬돋움"/>
                <a:cs typeface="함초롬돋움"/>
              </a:rPr>
              <a:t>위치에서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매개변수 </a:t>
            </a:r>
            <a:r>
              <a:rPr sz="800" spc="-45" dirty="0">
                <a:latin typeface="함초롬돋움"/>
                <a:cs typeface="함초롬돋움"/>
              </a:rPr>
              <a:t>판독값과 다른 </a:t>
            </a:r>
            <a:r>
              <a:rPr sz="800" spc="-20" dirty="0">
                <a:latin typeface="함초롬돋움"/>
                <a:cs typeface="함초롬돋움"/>
              </a:rPr>
              <a:t>헤드가 </a:t>
            </a:r>
            <a:r>
              <a:rPr sz="800" spc="-35" dirty="0">
                <a:latin typeface="함초롬돋움"/>
                <a:cs typeface="함초롬돋움"/>
              </a:rPr>
              <a:t>발견되면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나타납니다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99998" y="3525774"/>
            <a:ext cx="3960495" cy="3175"/>
            <a:chOff x="899998" y="3525774"/>
            <a:chExt cx="3960495" cy="3175"/>
          </a:xfrm>
        </p:grpSpPr>
        <p:sp>
          <p:nvSpPr>
            <p:cNvPr id="55" name="object 55"/>
            <p:cNvSpPr/>
            <p:nvPr/>
          </p:nvSpPr>
          <p:spPr>
            <a:xfrm>
              <a:off x="899998" y="352736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39987" y="352736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9998" y="352736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39987" y="352736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377681" y="3115043"/>
            <a:ext cx="231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선택한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위치에 </a:t>
            </a:r>
            <a:r>
              <a:rPr sz="800" spc="-20" dirty="0">
                <a:latin typeface="함초롬돋움"/>
                <a:cs typeface="함초롬돋움"/>
              </a:rPr>
              <a:t>사용 가능한 헤드가 </a:t>
            </a:r>
            <a:r>
              <a:rPr sz="800" spc="-30" dirty="0">
                <a:latin typeface="함초롬돋움"/>
                <a:cs typeface="함초롬돋움"/>
              </a:rPr>
              <a:t>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시리즈가 </a:t>
            </a:r>
            <a:r>
              <a:rPr sz="800" spc="-30" dirty="0">
                <a:latin typeface="함초롬돋움"/>
                <a:cs typeface="함초롬돋움"/>
              </a:rPr>
              <a:t>시작될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99998" y="4070617"/>
            <a:ext cx="3960495" cy="3175"/>
            <a:chOff x="899998" y="4070617"/>
            <a:chExt cx="3960495" cy="3175"/>
          </a:xfrm>
        </p:grpSpPr>
        <p:sp>
          <p:nvSpPr>
            <p:cNvPr id="62" name="object 62"/>
            <p:cNvSpPr/>
            <p:nvPr/>
          </p:nvSpPr>
          <p:spPr>
            <a:xfrm>
              <a:off x="899998" y="407220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9987" y="407220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9998" y="407220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39987" y="407220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377681" y="3537966"/>
            <a:ext cx="2355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시리즈를 시작할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40" dirty="0">
                <a:latin typeface="함초롬돋움"/>
                <a:cs typeface="함초롬돋움"/>
              </a:rPr>
              <a:t>배터리가 </a:t>
            </a:r>
            <a:r>
              <a:rPr sz="800" spc="-30" dirty="0">
                <a:latin typeface="함초롬돋움"/>
                <a:cs typeface="함초롬돋움"/>
              </a:rPr>
              <a:t>거의 </a:t>
            </a:r>
            <a:r>
              <a:rPr sz="800" spc="-5" dirty="0">
                <a:latin typeface="함초롬돋움"/>
                <a:cs typeface="함초롬돋움"/>
              </a:rPr>
              <a:t>방전된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표시됩니다.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55" dirty="0">
                <a:latin typeface="함초롬돋움"/>
                <a:cs typeface="함초롬돋움"/>
              </a:rPr>
              <a:t>교체하거나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어댑터를 </a:t>
            </a:r>
            <a:r>
              <a:rPr sz="800" spc="-25" dirty="0">
                <a:latin typeface="함초롬돋움"/>
                <a:cs typeface="함초롬돋움"/>
              </a:rPr>
              <a:t>연결합니다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시리즈는 </a:t>
            </a:r>
            <a:r>
              <a:rPr sz="800" spc="-35" dirty="0">
                <a:latin typeface="함초롬돋움"/>
                <a:cs typeface="함초롬돋움"/>
              </a:rPr>
              <a:t>계속 </a:t>
            </a:r>
            <a:r>
              <a:rPr sz="800" spc="-10" dirty="0">
                <a:latin typeface="함초롬돋움"/>
                <a:cs typeface="함초롬돋움"/>
              </a:rPr>
              <a:t>시작할 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99998" y="4493539"/>
            <a:ext cx="3960495" cy="3175"/>
            <a:chOff x="899998" y="4493539"/>
            <a:chExt cx="3960495" cy="3175"/>
          </a:xfrm>
        </p:grpSpPr>
        <p:sp>
          <p:nvSpPr>
            <p:cNvPr id="69" name="object 69"/>
            <p:cNvSpPr/>
            <p:nvPr/>
          </p:nvSpPr>
          <p:spPr>
            <a:xfrm>
              <a:off x="899998" y="449512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39987" y="449512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9998" y="449512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39987" y="449512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377681" y="4082808"/>
            <a:ext cx="235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30" dirty="0">
                <a:latin typeface="함초롬돋움"/>
                <a:cs typeface="함초롬돋움"/>
              </a:rPr>
              <a:t>측정 </a:t>
            </a:r>
            <a:r>
              <a:rPr sz="800" spc="-20" dirty="0">
                <a:latin typeface="함초롬돋움"/>
                <a:cs typeface="함초롬돋움"/>
              </a:rPr>
              <a:t>시리즈가 </a:t>
            </a:r>
            <a:r>
              <a:rPr sz="800" spc="-10" dirty="0">
                <a:latin typeface="함초롬돋움"/>
                <a:cs typeface="함초롬돋움"/>
              </a:rPr>
              <a:t>시작될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40" dirty="0">
                <a:latin typeface="함초롬돋움"/>
                <a:cs typeface="함초롬돋움"/>
              </a:rPr>
              <a:t>경고로 </a:t>
            </a:r>
            <a:r>
              <a:rPr sz="800" spc="-20" dirty="0">
                <a:latin typeface="함초롬돋움"/>
                <a:cs typeface="함초롬돋움"/>
              </a:rPr>
              <a:t>표시됩니다.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시리즈가 </a:t>
            </a:r>
            <a:r>
              <a:rPr sz="800" spc="-30" dirty="0">
                <a:latin typeface="함초롬돋움"/>
                <a:cs typeface="함초롬돋움"/>
              </a:rPr>
              <a:t>덮어씌워집니다!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899998" y="5160302"/>
            <a:ext cx="3960495" cy="3175"/>
            <a:chOff x="899998" y="5160302"/>
            <a:chExt cx="3960495" cy="3175"/>
          </a:xfrm>
        </p:grpSpPr>
        <p:sp>
          <p:nvSpPr>
            <p:cNvPr id="76" name="object 76"/>
            <p:cNvSpPr/>
            <p:nvPr/>
          </p:nvSpPr>
          <p:spPr>
            <a:xfrm>
              <a:off x="899998" y="516188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39987" y="516188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9998" y="516188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39987" y="516188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377681" y="4505731"/>
            <a:ext cx="2260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표시된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파라미터를 올바르게 </a:t>
            </a:r>
            <a:r>
              <a:rPr sz="800" spc="-40" dirty="0">
                <a:latin typeface="함초롬돋움"/>
                <a:cs typeface="함초롬돋움"/>
              </a:rPr>
              <a:t>해석할 </a:t>
            </a:r>
            <a:r>
              <a:rPr sz="800" spc="-30" dirty="0">
                <a:latin typeface="함초롬돋움"/>
                <a:cs typeface="함초롬돋움"/>
              </a:rPr>
              <a:t>수 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시리즈를 시작할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나타납니다</a:t>
            </a:r>
            <a:r>
              <a:rPr sz="800" spc="-40" dirty="0">
                <a:latin typeface="함초롬돋움"/>
                <a:cs typeface="함초롬돋움"/>
              </a:rPr>
              <a:t>. 측정 </a:t>
            </a:r>
            <a:r>
              <a:rPr sz="800" spc="-45" dirty="0">
                <a:latin typeface="함초롬돋움"/>
                <a:cs typeface="함초롬돋움"/>
              </a:rPr>
              <a:t>파라미터를 </a:t>
            </a:r>
            <a:r>
              <a:rPr sz="800" spc="-10" dirty="0">
                <a:latin typeface="함초롬돋움"/>
                <a:cs typeface="함초롬돋움"/>
              </a:rPr>
              <a:t>이전 </a:t>
            </a:r>
            <a:r>
              <a:rPr sz="800" spc="-40" dirty="0">
                <a:latin typeface="함초롬돋움"/>
                <a:cs typeface="함초롬돋움"/>
              </a:rPr>
              <a:t>파라미터로 </a:t>
            </a:r>
            <a:r>
              <a:rPr sz="800" spc="-25" dirty="0">
                <a:latin typeface="함초롬돋움"/>
                <a:cs typeface="함초롬돋움"/>
              </a:rPr>
              <a:t>다시 </a:t>
            </a:r>
            <a:r>
              <a:rPr sz="800" spc="-10" dirty="0">
                <a:latin typeface="함초롬돋움"/>
                <a:cs typeface="함초롬돋움"/>
              </a:rPr>
              <a:t>변경합니다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그런 다음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시리즈를 </a:t>
            </a:r>
            <a:r>
              <a:rPr sz="800" spc="-45" dirty="0">
                <a:latin typeface="함초롬돋움"/>
                <a:cs typeface="함초롬돋움"/>
              </a:rPr>
              <a:t>다시 시작합니다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899998" y="5705145"/>
            <a:ext cx="3960495" cy="3175"/>
            <a:chOff x="899998" y="5705145"/>
            <a:chExt cx="3960495" cy="3175"/>
          </a:xfrm>
        </p:grpSpPr>
        <p:sp>
          <p:nvSpPr>
            <p:cNvPr id="83" name="object 83"/>
            <p:cNvSpPr/>
            <p:nvPr/>
          </p:nvSpPr>
          <p:spPr>
            <a:xfrm>
              <a:off x="899998" y="570673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39987" y="570673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9998" y="570673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39987" y="570673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377681" y="5172494"/>
            <a:ext cx="2440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측정을 </a:t>
            </a:r>
            <a:r>
              <a:rPr sz="800" spc="-10" dirty="0">
                <a:latin typeface="함초롬돋움"/>
                <a:cs typeface="함초롬돋움"/>
              </a:rPr>
              <a:t>시작할 </a:t>
            </a:r>
            <a:r>
              <a:rPr sz="800" spc="-25" dirty="0">
                <a:latin typeface="함초롬돋움"/>
                <a:cs typeface="함초롬돋움"/>
              </a:rPr>
              <a:t>수 </a:t>
            </a:r>
            <a:r>
              <a:rPr sz="800" spc="-45" dirty="0">
                <a:latin typeface="함초롬돋움"/>
                <a:cs typeface="함초롬돋움"/>
              </a:rPr>
              <a:t>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시리즈가 </a:t>
            </a:r>
            <a:r>
              <a:rPr sz="800" spc="-15" dirty="0">
                <a:latin typeface="함초롬돋움"/>
                <a:cs typeface="함초롬돋움"/>
              </a:rPr>
              <a:t>시작될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나타납니다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헤드의 </a:t>
            </a:r>
            <a:r>
              <a:rPr sz="800" spc="-30" dirty="0">
                <a:latin typeface="함초롬돋움"/>
                <a:cs typeface="함초롬돋움"/>
              </a:rPr>
              <a:t>접점과 </a:t>
            </a:r>
            <a:r>
              <a:rPr sz="800" spc="-25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위치를 </a:t>
            </a:r>
            <a:r>
              <a:rPr sz="800" spc="-40" dirty="0">
                <a:latin typeface="함초롬돋움"/>
                <a:cs typeface="함초롬돋움"/>
              </a:rPr>
              <a:t>확인합니다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시리즈를 </a:t>
            </a:r>
            <a:r>
              <a:rPr sz="800" spc="-35" dirty="0">
                <a:latin typeface="함초롬돋움"/>
                <a:cs typeface="함초롬돋움"/>
              </a:rPr>
              <a:t>다시 시작합니다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99998" y="6006147"/>
            <a:ext cx="3960495" cy="3175"/>
            <a:chOff x="899998" y="6006147"/>
            <a:chExt cx="3960495" cy="3175"/>
          </a:xfrm>
        </p:grpSpPr>
        <p:sp>
          <p:nvSpPr>
            <p:cNvPr id="90" name="object 90"/>
            <p:cNvSpPr/>
            <p:nvPr/>
          </p:nvSpPr>
          <p:spPr>
            <a:xfrm>
              <a:off x="899998" y="600773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39987" y="600773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99998" y="600773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39987" y="600773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377681" y="5717337"/>
            <a:ext cx="2203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참고.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시리즈가 </a:t>
            </a:r>
            <a:r>
              <a:rPr sz="800" spc="-10" dirty="0">
                <a:latin typeface="함초롬돋움"/>
                <a:cs typeface="함초롬돋움"/>
              </a:rPr>
              <a:t>성공적으로 </a:t>
            </a:r>
            <a:r>
              <a:rPr sz="800" spc="-35" dirty="0">
                <a:latin typeface="함초롬돋움"/>
                <a:cs typeface="함초롬돋움"/>
              </a:rPr>
              <a:t>시작된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899998" y="6307150"/>
            <a:ext cx="3960495" cy="3175"/>
            <a:chOff x="899998" y="6307150"/>
            <a:chExt cx="3960495" cy="3175"/>
          </a:xfrm>
        </p:grpSpPr>
        <p:sp>
          <p:nvSpPr>
            <p:cNvPr id="97" name="object 97"/>
            <p:cNvSpPr/>
            <p:nvPr/>
          </p:nvSpPr>
          <p:spPr>
            <a:xfrm>
              <a:off x="899998" y="630873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39987" y="630873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9998" y="630873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9987" y="630873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377681" y="6018339"/>
            <a:ext cx="2388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옵션 </a:t>
            </a:r>
            <a:r>
              <a:rPr sz="800" spc="-45" dirty="0">
                <a:latin typeface="함초롬돋움"/>
                <a:cs typeface="함초롬돋움"/>
              </a:rPr>
              <a:t>메뉴에서 </a:t>
            </a:r>
            <a:r>
              <a:rPr sz="800" spc="-25" dirty="0">
                <a:latin typeface="함초롬돋움"/>
                <a:cs typeface="함초롬돋움"/>
              </a:rPr>
              <a:t>업데이트를 </a:t>
            </a:r>
            <a:r>
              <a:rPr sz="800" spc="-20" dirty="0">
                <a:latin typeface="함초롬돋움"/>
                <a:cs typeface="함초롬돋움"/>
              </a:rPr>
              <a:t>시작하고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20" dirty="0">
                <a:latin typeface="함초롬돋움"/>
                <a:cs typeface="함초롬돋움"/>
              </a:rPr>
              <a:t>어댑터가 </a:t>
            </a:r>
            <a:r>
              <a:rPr sz="800" spc="-10" dirty="0">
                <a:latin typeface="함초롬돋움"/>
                <a:cs typeface="함초롬돋움"/>
              </a:rPr>
              <a:t>연결되어 </a:t>
            </a:r>
            <a:r>
              <a:rPr sz="800" spc="-45" dirty="0">
                <a:latin typeface="함초롬돋움"/>
                <a:cs typeface="함초롬돋움"/>
              </a:rPr>
              <a:t>있지 않은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899998" y="6730072"/>
            <a:ext cx="3960495" cy="3175"/>
            <a:chOff x="899998" y="6730072"/>
            <a:chExt cx="3960495" cy="3175"/>
          </a:xfrm>
        </p:grpSpPr>
        <p:sp>
          <p:nvSpPr>
            <p:cNvPr id="104" name="object 104"/>
            <p:cNvSpPr/>
            <p:nvPr/>
          </p:nvSpPr>
          <p:spPr>
            <a:xfrm>
              <a:off x="899998" y="673166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39987" y="673166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9998" y="673166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39987" y="673166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377681" y="6319342"/>
            <a:ext cx="2371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옵션 </a:t>
            </a:r>
            <a:r>
              <a:rPr sz="800" spc="-45" dirty="0">
                <a:latin typeface="함초롬돋움"/>
                <a:cs typeface="함초롬돋움"/>
              </a:rPr>
              <a:t>메뉴에서 </a:t>
            </a:r>
            <a:r>
              <a:rPr sz="800" spc="-25" dirty="0">
                <a:latin typeface="함초롬돋움"/>
                <a:cs typeface="함초롬돋움"/>
              </a:rPr>
              <a:t>업데이트를 </a:t>
            </a:r>
            <a:r>
              <a:rPr sz="800" spc="-20" dirty="0">
                <a:latin typeface="함초롬돋움"/>
                <a:cs typeface="함초롬돋움"/>
              </a:rPr>
              <a:t>시작했는데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55" dirty="0">
                <a:latin typeface="함초롬돋움"/>
                <a:cs typeface="함초롬돋움"/>
              </a:rPr>
              <a:t>카드나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10" dirty="0">
                <a:latin typeface="함초롬돋움"/>
                <a:cs typeface="함초롬돋움"/>
              </a:rPr>
              <a:t>스틱에서 </a:t>
            </a:r>
            <a:r>
              <a:rPr sz="800" spc="-30" dirty="0">
                <a:latin typeface="함초롬돋움"/>
                <a:cs typeface="함초롬돋움"/>
              </a:rPr>
              <a:t>'bod.hex</a:t>
            </a:r>
            <a:r>
              <a:rPr sz="800" spc="-40" dirty="0">
                <a:latin typeface="함초롬돋움"/>
                <a:cs typeface="함초롬돋움"/>
              </a:rPr>
              <a:t>'</a:t>
            </a:r>
            <a:r>
              <a:rPr sz="800" spc="-35" dirty="0">
                <a:latin typeface="함초롬돋움"/>
                <a:cs typeface="함초롬돋움"/>
              </a:rPr>
              <a:t> 파일을 </a:t>
            </a:r>
            <a:r>
              <a:rPr sz="800" spc="-10" dirty="0">
                <a:latin typeface="함초롬돋움"/>
                <a:cs typeface="함초롬돋움"/>
              </a:rPr>
              <a:t>찾을 </a:t>
            </a:r>
            <a:r>
              <a:rPr sz="800" spc="-30" dirty="0">
                <a:latin typeface="함초롬돋움"/>
                <a:cs typeface="함초롬돋움"/>
              </a:rPr>
              <a:t>수 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1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899998" y="7031076"/>
            <a:ext cx="3960495" cy="3175"/>
            <a:chOff x="899998" y="7031076"/>
            <a:chExt cx="3960495" cy="3175"/>
          </a:xfrm>
        </p:grpSpPr>
        <p:sp>
          <p:nvSpPr>
            <p:cNvPr id="111" name="object 111"/>
            <p:cNvSpPr/>
            <p:nvPr/>
          </p:nvSpPr>
          <p:spPr>
            <a:xfrm>
              <a:off x="899998" y="703266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39987" y="703266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2377681" y="6742265"/>
            <a:ext cx="2388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보안 </a:t>
            </a:r>
            <a:r>
              <a:rPr sz="800" spc="-20" dirty="0">
                <a:latin typeface="함초롬돋움"/>
                <a:cs typeface="함초롬돋움"/>
              </a:rPr>
              <a:t>쿼리. 옵션 </a:t>
            </a:r>
            <a:r>
              <a:rPr sz="800" spc="-45" dirty="0">
                <a:latin typeface="함초롬돋움"/>
                <a:cs typeface="함초롬돋움"/>
              </a:rPr>
              <a:t>메뉴에서 </a:t>
            </a:r>
            <a:r>
              <a:rPr sz="800" spc="-25" dirty="0">
                <a:latin typeface="함초롬돋움"/>
                <a:cs typeface="함초롬돋움"/>
              </a:rPr>
              <a:t>업데이트를 </a:t>
            </a:r>
            <a:r>
              <a:rPr sz="800" spc="-20" dirty="0">
                <a:latin typeface="함초롬돋움"/>
                <a:cs typeface="함초롬돋움"/>
              </a:rPr>
              <a:t>시작하고 </a:t>
            </a:r>
            <a:r>
              <a:rPr sz="800" spc="-60" dirty="0">
                <a:latin typeface="함초롬돋움"/>
                <a:cs typeface="함초롬돋움"/>
              </a:rPr>
              <a:t>오류가 </a:t>
            </a:r>
            <a:r>
              <a:rPr sz="800" spc="-20" dirty="0">
                <a:latin typeface="함초롬돋움"/>
                <a:cs typeface="함초롬돋움"/>
              </a:rPr>
              <a:t>발생하지 </a:t>
            </a:r>
            <a:r>
              <a:rPr sz="800" spc="-10" dirty="0">
                <a:latin typeface="함초롬돋움"/>
                <a:cs typeface="함초롬돋움"/>
              </a:rPr>
              <a:t>않은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807C320-17D9-1331-9B73-9AFE7D2C7490}"/>
              </a:ext>
            </a:extLst>
          </p:cNvPr>
          <p:cNvSpPr txBox="1"/>
          <p:nvPr/>
        </p:nvSpPr>
        <p:spPr>
          <a:xfrm>
            <a:off x="937691" y="1423352"/>
            <a:ext cx="131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RTC</a:t>
            </a:r>
            <a:r>
              <a:rPr sz="800" spc="9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Error!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Please </a:t>
            </a:r>
            <a:r>
              <a:rPr sz="800" spc="-30" dirty="0">
                <a:latin typeface="함초롬돋움"/>
                <a:cs typeface="함초롬돋움"/>
              </a:rPr>
              <a:t>set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the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date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and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time</a:t>
            </a:r>
            <a:r>
              <a:rPr sz="800" spc="-10" dirty="0">
                <a:latin typeface="함초롬돋움"/>
                <a:cs typeface="함초롬돋움"/>
              </a:rPr>
              <a:t> again.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6" name="object 38">
            <a:extLst>
              <a:ext uri="{FF2B5EF4-FFF2-40B4-BE49-F238E27FC236}">
                <a16:creationId xmlns:a16="http://schemas.microsoft.com/office/drawing/2014/main" id="{C6ED8546-8A04-11B5-1E3A-DD6B846159F5}"/>
              </a:ext>
            </a:extLst>
          </p:cNvPr>
          <p:cNvSpPr txBox="1"/>
          <p:nvPr/>
        </p:nvSpPr>
        <p:spPr>
          <a:xfrm>
            <a:off x="937691" y="1968195"/>
            <a:ext cx="386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LOBAT!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7" name="object 45">
            <a:extLst>
              <a:ext uri="{FF2B5EF4-FFF2-40B4-BE49-F238E27FC236}">
                <a16:creationId xmlns:a16="http://schemas.microsoft.com/office/drawing/2014/main" id="{2BAA3DF9-3195-CD57-6E83-14D1D86FB5E5}"/>
              </a:ext>
            </a:extLst>
          </p:cNvPr>
          <p:cNvSpPr txBox="1"/>
          <p:nvPr/>
        </p:nvSpPr>
        <p:spPr>
          <a:xfrm>
            <a:off x="937691" y="2269198"/>
            <a:ext cx="1159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USB-</a:t>
            </a:r>
            <a:r>
              <a:rPr sz="800" spc="-20" dirty="0">
                <a:latin typeface="함초롬돋움"/>
                <a:cs typeface="함초롬돋움"/>
              </a:rPr>
              <a:t>Host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overcurrent! Remove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the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dirty="0">
                <a:latin typeface="함초롬돋움"/>
                <a:cs typeface="함초롬돋움"/>
              </a:rPr>
              <a:t>USB</a:t>
            </a:r>
            <a:r>
              <a:rPr sz="800" spc="-10" dirty="0">
                <a:latin typeface="함초롬돋움"/>
                <a:cs typeface="함초롬돋움"/>
              </a:rPr>
              <a:t> device.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8" name="object 52">
            <a:extLst>
              <a:ext uri="{FF2B5EF4-FFF2-40B4-BE49-F238E27FC236}">
                <a16:creationId xmlns:a16="http://schemas.microsoft.com/office/drawing/2014/main" id="{E194E507-E5CF-67C9-D355-A5C42951C99F}"/>
              </a:ext>
            </a:extLst>
          </p:cNvPr>
          <p:cNvSpPr txBox="1"/>
          <p:nvPr/>
        </p:nvSpPr>
        <p:spPr>
          <a:xfrm>
            <a:off x="937691" y="2570200"/>
            <a:ext cx="132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Incorrect</a:t>
            </a:r>
            <a:r>
              <a:rPr sz="800" spc="-20" dirty="0">
                <a:latin typeface="함초롬돋움"/>
                <a:cs typeface="함초롬돋움"/>
              </a:rPr>
              <a:t> head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ID! </a:t>
            </a:r>
            <a:r>
              <a:rPr sz="800" spc="-25" dirty="0">
                <a:latin typeface="함초롬돋움"/>
                <a:cs typeface="함초롬돋움"/>
              </a:rPr>
              <a:t>The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series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was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not </a:t>
            </a:r>
            <a:r>
              <a:rPr sz="800" spc="-10" dirty="0">
                <a:latin typeface="함초롬돋움"/>
                <a:cs typeface="함초롬돋움"/>
              </a:rPr>
              <a:t>started!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9" name="object 59">
            <a:extLst>
              <a:ext uri="{FF2B5EF4-FFF2-40B4-BE49-F238E27FC236}">
                <a16:creationId xmlns:a16="http://schemas.microsoft.com/office/drawing/2014/main" id="{7B13FC87-78E3-9F75-5591-78856A3B361C}"/>
              </a:ext>
            </a:extLst>
          </p:cNvPr>
          <p:cNvSpPr txBox="1"/>
          <p:nvPr/>
        </p:nvSpPr>
        <p:spPr>
          <a:xfrm>
            <a:off x="937691" y="3115043"/>
            <a:ext cx="120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Communication</a:t>
            </a:r>
            <a:r>
              <a:rPr sz="800" spc="25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The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series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was </a:t>
            </a:r>
            <a:r>
              <a:rPr sz="800" spc="-45" dirty="0">
                <a:latin typeface="함초롬돋움"/>
                <a:cs typeface="함초롬돋움"/>
              </a:rPr>
              <a:t>not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started!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0" name="object 66">
            <a:extLst>
              <a:ext uri="{FF2B5EF4-FFF2-40B4-BE49-F238E27FC236}">
                <a16:creationId xmlns:a16="http://schemas.microsoft.com/office/drawing/2014/main" id="{8756E387-4923-F686-A670-9C260FC48EEB}"/>
              </a:ext>
            </a:extLst>
          </p:cNvPr>
          <p:cNvSpPr txBox="1"/>
          <p:nvPr/>
        </p:nvSpPr>
        <p:spPr>
          <a:xfrm>
            <a:off x="937691" y="3537966"/>
            <a:ext cx="1085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45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battery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level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is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low!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1" name="object 73">
            <a:extLst>
              <a:ext uri="{FF2B5EF4-FFF2-40B4-BE49-F238E27FC236}">
                <a16:creationId xmlns:a16="http://schemas.microsoft.com/office/drawing/2014/main" id="{788C6FCE-E2B1-01E4-1F74-FF3D35BDF2A1}"/>
              </a:ext>
            </a:extLst>
          </p:cNvPr>
          <p:cNvSpPr txBox="1"/>
          <p:nvPr/>
        </p:nvSpPr>
        <p:spPr>
          <a:xfrm>
            <a:off x="937691" y="4082808"/>
            <a:ext cx="1193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current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30" dirty="0">
                <a:latin typeface="함초롬돋움"/>
                <a:cs typeface="함초롬돋움"/>
              </a:rPr>
              <a:t> series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will</a:t>
            </a:r>
            <a:r>
              <a:rPr sz="800" spc="-10" dirty="0">
                <a:latin typeface="함초롬돋움"/>
                <a:cs typeface="함초롬돋움"/>
              </a:rPr>
              <a:t> be </a:t>
            </a:r>
            <a:r>
              <a:rPr sz="800" spc="-20" dirty="0">
                <a:latin typeface="함초롬돋움"/>
                <a:cs typeface="함초롬돋움"/>
              </a:rPr>
              <a:t>overwritten!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2" name="object 80">
            <a:extLst>
              <a:ext uri="{FF2B5EF4-FFF2-40B4-BE49-F238E27FC236}">
                <a16:creationId xmlns:a16="http://schemas.microsoft.com/office/drawing/2014/main" id="{1DA9EDD6-0BD9-4C28-CE9A-465E85169576}"/>
              </a:ext>
            </a:extLst>
          </p:cNvPr>
          <p:cNvSpPr txBox="1"/>
          <p:nvPr/>
        </p:nvSpPr>
        <p:spPr>
          <a:xfrm>
            <a:off x="937691" y="4505731"/>
            <a:ext cx="135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Internal</a:t>
            </a:r>
            <a:r>
              <a:rPr sz="800" spc="25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processing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The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series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was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not </a:t>
            </a:r>
            <a:r>
              <a:rPr sz="800" spc="-10" dirty="0">
                <a:latin typeface="함초롬돋움"/>
                <a:cs typeface="함초롬돋움"/>
              </a:rPr>
              <a:t>started!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3" name="object 87">
            <a:extLst>
              <a:ext uri="{FF2B5EF4-FFF2-40B4-BE49-F238E27FC236}">
                <a16:creationId xmlns:a16="http://schemas.microsoft.com/office/drawing/2014/main" id="{82B9DABD-CF7D-6DD5-D1B8-31FAA36056F4}"/>
              </a:ext>
            </a:extLst>
          </p:cNvPr>
          <p:cNvSpPr txBox="1"/>
          <p:nvPr/>
        </p:nvSpPr>
        <p:spPr>
          <a:xfrm>
            <a:off x="937691" y="5172494"/>
            <a:ext cx="1332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Start</a:t>
            </a:r>
            <a:r>
              <a:rPr sz="800" spc="10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1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Please</a:t>
            </a:r>
            <a:r>
              <a:rPr sz="800" spc="10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restart</a:t>
            </a:r>
            <a:r>
              <a:rPr sz="800" spc="1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the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series!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4" name="object 94">
            <a:extLst>
              <a:ext uri="{FF2B5EF4-FFF2-40B4-BE49-F238E27FC236}">
                <a16:creationId xmlns:a16="http://schemas.microsoft.com/office/drawing/2014/main" id="{C5FDF2C7-9C86-DDA1-5E0A-9B1AC9DCAE7E}"/>
              </a:ext>
            </a:extLst>
          </p:cNvPr>
          <p:cNvSpPr txBox="1"/>
          <p:nvPr/>
        </p:nvSpPr>
        <p:spPr>
          <a:xfrm>
            <a:off x="937691" y="5717337"/>
            <a:ext cx="13576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series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was </a:t>
            </a:r>
            <a:r>
              <a:rPr sz="800" spc="-10" dirty="0">
                <a:latin typeface="함초롬돋움"/>
                <a:cs typeface="함초롬돋움"/>
              </a:rPr>
              <a:t>started.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5" name="object 101">
            <a:extLst>
              <a:ext uri="{FF2B5EF4-FFF2-40B4-BE49-F238E27FC236}">
                <a16:creationId xmlns:a16="http://schemas.microsoft.com/office/drawing/2014/main" id="{1033E477-4B93-A785-BD8D-D386D24CA05C}"/>
              </a:ext>
            </a:extLst>
          </p:cNvPr>
          <p:cNvSpPr txBox="1"/>
          <p:nvPr/>
        </p:nvSpPr>
        <p:spPr>
          <a:xfrm>
            <a:off x="937691" y="6018339"/>
            <a:ext cx="13011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Updates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are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only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possible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in </a:t>
            </a:r>
            <a:r>
              <a:rPr sz="800" spc="-40" dirty="0">
                <a:latin typeface="함초롬돋움"/>
                <a:cs typeface="함초롬돋움"/>
              </a:rPr>
              <a:t>mains</a:t>
            </a:r>
            <a:r>
              <a:rPr sz="800" spc="1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operation.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6" name="object 108">
            <a:extLst>
              <a:ext uri="{FF2B5EF4-FFF2-40B4-BE49-F238E27FC236}">
                <a16:creationId xmlns:a16="http://schemas.microsoft.com/office/drawing/2014/main" id="{1C63C7B3-DBF9-4945-4A36-BA14BFB2CD91}"/>
              </a:ext>
            </a:extLst>
          </p:cNvPr>
          <p:cNvSpPr txBox="1"/>
          <p:nvPr/>
        </p:nvSpPr>
        <p:spPr>
          <a:xfrm>
            <a:off x="937691" y="6319342"/>
            <a:ext cx="13398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25" dirty="0">
                <a:latin typeface="함초롬돋움"/>
                <a:cs typeface="함초롬돋움"/>
              </a:rPr>
              <a:t> update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file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‚bod.hex‘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was </a:t>
            </a:r>
            <a:r>
              <a:rPr sz="800" spc="-45" dirty="0">
                <a:latin typeface="함초롬돋움"/>
                <a:cs typeface="함초롬돋움"/>
              </a:rPr>
              <a:t>not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found.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7" name="object 113">
            <a:extLst>
              <a:ext uri="{FF2B5EF4-FFF2-40B4-BE49-F238E27FC236}">
                <a16:creationId xmlns:a16="http://schemas.microsoft.com/office/drawing/2014/main" id="{44C5EB8E-73B1-5678-49FB-8F3A59064690}"/>
              </a:ext>
            </a:extLst>
          </p:cNvPr>
          <p:cNvSpPr txBox="1"/>
          <p:nvPr/>
        </p:nvSpPr>
        <p:spPr>
          <a:xfrm>
            <a:off x="937691" y="6742265"/>
            <a:ext cx="1199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Do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dirty="0">
                <a:latin typeface="함초롬돋움"/>
                <a:cs typeface="함초롬돋움"/>
              </a:rPr>
              <a:t>you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really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want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50" dirty="0">
                <a:latin typeface="함초롬돋움"/>
                <a:cs typeface="함초롬돋움"/>
              </a:rPr>
              <a:t>to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start</a:t>
            </a:r>
            <a:r>
              <a:rPr sz="800" spc="50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the</a:t>
            </a:r>
            <a:r>
              <a:rPr sz="800" spc="-10" dirty="0">
                <a:latin typeface="함초롬돋움"/>
                <a:cs typeface="함초롬돋움"/>
              </a:rPr>
              <a:t> update?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408" y="31115"/>
            <a:ext cx="837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 </a:t>
            </a:r>
            <a:r>
              <a:rPr sz="800" spc="-30" dirty="0">
                <a:latin typeface="함초롬돋움"/>
                <a:cs typeface="함초롬돋움"/>
              </a:rPr>
              <a:t>문제 해결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32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7994" y="679907"/>
            <a:ext cx="3960495" cy="3175"/>
            <a:chOff x="467994" y="679907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4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5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513016"/>
            <a:ext cx="140229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디스플레이에 표시되는</a:t>
            </a:r>
            <a:r>
              <a:rPr sz="800" b="1" dirty="0">
                <a:latin typeface="함초롬돋움"/>
                <a:cs typeface="함초롬돋움"/>
              </a:rPr>
              <a:t> 메시지</a:t>
            </a:r>
            <a:endParaRPr sz="800" dirty="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5678" y="513016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의미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980910"/>
            <a:ext cx="3960495" cy="3175"/>
            <a:chOff x="467994" y="980910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4" y="98249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984" y="98249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5" y="98249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7984" y="98249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45678" y="692099"/>
            <a:ext cx="2315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20" dirty="0">
                <a:latin typeface="함초롬돋움"/>
                <a:cs typeface="함초롬돋움"/>
              </a:rPr>
              <a:t>내보내기가 시작되고 헤드가 </a:t>
            </a:r>
            <a:r>
              <a:rPr sz="800" spc="-10" dirty="0">
                <a:latin typeface="함초롬돋움"/>
                <a:cs typeface="함초롬돋움"/>
              </a:rPr>
              <a:t>선택되지 </a:t>
            </a:r>
            <a:r>
              <a:rPr sz="800" spc="-30" dirty="0">
                <a:latin typeface="함초롬돋움"/>
                <a:cs typeface="함초롬돋움"/>
              </a:rPr>
              <a:t>않은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데이터 내보내기 </a:t>
            </a:r>
            <a:r>
              <a:rPr sz="800" spc="-30" dirty="0">
                <a:latin typeface="함초롬돋움"/>
                <a:cs typeface="함초롬돋움"/>
              </a:rPr>
              <a:t>시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7994" y="1281912"/>
            <a:ext cx="3960495" cy="3175"/>
            <a:chOff x="467994" y="1281912"/>
            <a:chExt cx="3960495" cy="3175"/>
          </a:xfrm>
        </p:grpSpPr>
        <p:sp>
          <p:nvSpPr>
            <p:cNvPr id="34" name="object 34"/>
            <p:cNvSpPr/>
            <p:nvPr/>
          </p:nvSpPr>
          <p:spPr>
            <a:xfrm>
              <a:off x="467994" y="12835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7984" y="1283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995" y="12835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07984" y="1283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45678" y="993102"/>
            <a:ext cx="2252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함초롬돋움"/>
                <a:cs typeface="함초롬돋움"/>
              </a:rPr>
              <a:t>쓰기 방지된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20" dirty="0">
                <a:latin typeface="함초롬돋움"/>
                <a:cs typeface="함초롬돋움"/>
              </a:rPr>
              <a:t>카드로 </a:t>
            </a:r>
            <a:r>
              <a:rPr sz="800" spc="-25" dirty="0">
                <a:latin typeface="함초롬돋움"/>
                <a:cs typeface="함초롬돋움"/>
              </a:rPr>
              <a:t>데이터를 </a:t>
            </a:r>
            <a:r>
              <a:rPr sz="800" spc="-40" dirty="0">
                <a:latin typeface="함초롬돋움"/>
                <a:cs typeface="함초롬돋움"/>
              </a:rPr>
              <a:t>내보낼 </a:t>
            </a:r>
            <a:r>
              <a:rPr sz="800" spc="-30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55" dirty="0">
                <a:latin typeface="함초롬돋움"/>
                <a:cs typeface="함초롬돋움"/>
              </a:rPr>
              <a:t>표시가 </a:t>
            </a:r>
            <a:r>
              <a:rPr sz="800" spc="-25" dirty="0">
                <a:latin typeface="함초롬돋움"/>
                <a:cs typeface="함초롬돋움"/>
              </a:rPr>
              <a:t>나타납니다</a:t>
            </a:r>
            <a:r>
              <a:rPr sz="800" spc="-45" dirty="0">
                <a:latin typeface="함초롬돋움"/>
                <a:cs typeface="함초롬돋움"/>
              </a:rPr>
              <a:t>. </a:t>
            </a:r>
            <a:r>
              <a:rPr sz="800" spc="-50" dirty="0">
                <a:latin typeface="함초롬돋움"/>
                <a:cs typeface="함초롬돋움"/>
              </a:rPr>
              <a:t>쓰기 </a:t>
            </a:r>
            <a:r>
              <a:rPr sz="800" spc="-10" dirty="0">
                <a:latin typeface="함초롬돋움"/>
                <a:cs typeface="함초롬돋움"/>
              </a:rPr>
              <a:t>보호를 </a:t>
            </a:r>
            <a:r>
              <a:rPr sz="800" spc="-40" dirty="0">
                <a:latin typeface="함초롬돋움"/>
                <a:cs typeface="함초롬돋움"/>
              </a:rPr>
              <a:t>제거합니다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67994" y="1582915"/>
            <a:ext cx="3960495" cy="3175"/>
            <a:chOff x="467994" y="1582915"/>
            <a:chExt cx="3960495" cy="3175"/>
          </a:xfrm>
        </p:grpSpPr>
        <p:sp>
          <p:nvSpPr>
            <p:cNvPr id="41" name="object 41"/>
            <p:cNvSpPr/>
            <p:nvPr/>
          </p:nvSpPr>
          <p:spPr>
            <a:xfrm>
              <a:off x="467994" y="158450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07984" y="158450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995" y="158450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7984" y="158450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945678" y="1294104"/>
            <a:ext cx="300732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경로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파일 이름이 </a:t>
            </a:r>
            <a:r>
              <a:rPr sz="800" spc="-25" dirty="0">
                <a:latin typeface="함초롬돋움"/>
                <a:cs typeface="함초롬돋움"/>
              </a:rPr>
              <a:t>유효하지 않은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5" dirty="0">
                <a:latin typeface="함초롬돋움"/>
                <a:cs typeface="함초롬돋움"/>
              </a:rPr>
              <a:t>내보내기 </a:t>
            </a:r>
            <a:r>
              <a:rPr sz="800" spc="-30" dirty="0">
                <a:latin typeface="함초롬돋움"/>
                <a:cs typeface="함초롬돋움"/>
              </a:rPr>
              <a:t>시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표시됩니다. 새 경로 </a:t>
            </a:r>
            <a:r>
              <a:rPr sz="800" spc="-55" dirty="0">
                <a:latin typeface="함초롬돋움"/>
                <a:cs typeface="함초롬돋움"/>
              </a:rPr>
              <a:t>및/또는 </a:t>
            </a:r>
            <a:r>
              <a:rPr sz="800" spc="-35" dirty="0">
                <a:latin typeface="함초롬돋움"/>
                <a:cs typeface="함초롬돋움"/>
              </a:rPr>
              <a:t>파일 </a:t>
            </a:r>
            <a:r>
              <a:rPr sz="800" spc="-10" dirty="0">
                <a:latin typeface="함초롬돋움"/>
                <a:cs typeface="함초롬돋움"/>
              </a:rPr>
              <a:t>이름을 </a:t>
            </a:r>
            <a:r>
              <a:rPr sz="800" dirty="0">
                <a:latin typeface="함초롬돋움"/>
                <a:cs typeface="함초롬돋움"/>
              </a:rPr>
              <a:t>입력합니다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7994" y="1883918"/>
            <a:ext cx="3960495" cy="3175"/>
            <a:chOff x="467994" y="1883918"/>
            <a:chExt cx="3960495" cy="3175"/>
          </a:xfrm>
        </p:grpSpPr>
        <p:sp>
          <p:nvSpPr>
            <p:cNvPr id="48" name="object 48"/>
            <p:cNvSpPr/>
            <p:nvPr/>
          </p:nvSpPr>
          <p:spPr>
            <a:xfrm>
              <a:off x="467994" y="188550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07984" y="188550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995" y="188550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07984" y="188550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945678" y="1595107"/>
            <a:ext cx="2169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기존 </a:t>
            </a:r>
            <a:r>
              <a:rPr sz="800" spc="-10" dirty="0">
                <a:latin typeface="함초롬돋움"/>
                <a:cs typeface="함초롬돋움"/>
              </a:rPr>
              <a:t>파일을 덮어쓰려고 </a:t>
            </a:r>
            <a:r>
              <a:rPr sz="800" spc="-35" dirty="0">
                <a:latin typeface="함초롬돋움"/>
                <a:cs typeface="함초롬돋움"/>
              </a:rPr>
              <a:t>할 때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10" dirty="0">
                <a:latin typeface="함초롬돋움"/>
                <a:cs typeface="함초롬돋움"/>
              </a:rPr>
              <a:t>내보내기에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25" dirty="0">
                <a:latin typeface="함초롬돋움"/>
                <a:cs typeface="함초롬돋움"/>
              </a:rPr>
              <a:t>메시지가 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67994" y="2063001"/>
            <a:ext cx="3960495" cy="3175"/>
            <a:chOff x="467994" y="2063001"/>
            <a:chExt cx="3960495" cy="3175"/>
          </a:xfrm>
        </p:grpSpPr>
        <p:sp>
          <p:nvSpPr>
            <p:cNvPr id="55" name="object 55"/>
            <p:cNvSpPr/>
            <p:nvPr/>
          </p:nvSpPr>
          <p:spPr>
            <a:xfrm>
              <a:off x="467994" y="206458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07984" y="206458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7995" y="206458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07984" y="206458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945678" y="1896110"/>
            <a:ext cx="338832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참고. 데이터 </a:t>
            </a:r>
            <a:r>
              <a:rPr sz="800" spc="-10" dirty="0">
                <a:latin typeface="함초롬돋움"/>
                <a:cs typeface="함초롬돋움"/>
              </a:rPr>
              <a:t>내보내기가 </a:t>
            </a:r>
            <a:r>
              <a:rPr sz="800" spc="-25" dirty="0">
                <a:latin typeface="함초롬돋움"/>
                <a:cs typeface="함초롬돋움"/>
              </a:rPr>
              <a:t>성공적으로 완료된 </a:t>
            </a:r>
            <a:r>
              <a:rPr sz="800" spc="-45" dirty="0">
                <a:latin typeface="함초롬돋움"/>
                <a:cs typeface="함초롬돋움"/>
              </a:rPr>
              <a:t>후에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67994" y="2607843"/>
            <a:ext cx="3960495" cy="3175"/>
            <a:chOff x="467994" y="2607843"/>
            <a:chExt cx="3960495" cy="3175"/>
          </a:xfrm>
        </p:grpSpPr>
        <p:sp>
          <p:nvSpPr>
            <p:cNvPr id="62" name="object 62"/>
            <p:cNvSpPr/>
            <p:nvPr/>
          </p:nvSpPr>
          <p:spPr>
            <a:xfrm>
              <a:off x="467994" y="260943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07984" y="260943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7995" y="260943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07984" y="260943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945678" y="2075193"/>
            <a:ext cx="2440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내보내기에 </a:t>
            </a:r>
            <a:r>
              <a:rPr sz="800" spc="-35" dirty="0">
                <a:latin typeface="함초롬돋움"/>
                <a:cs typeface="함초롬돋움"/>
              </a:rPr>
              <a:t>실패한 </a:t>
            </a:r>
            <a:r>
              <a:rPr sz="800" spc="-45" dirty="0">
                <a:latin typeface="함초롬돋움"/>
                <a:cs typeface="함초롬돋움"/>
              </a:rPr>
              <a:t>후에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내보내기를 </a:t>
            </a:r>
            <a:r>
              <a:rPr sz="800" spc="-20" dirty="0">
                <a:latin typeface="함초롬돋움"/>
                <a:cs typeface="함초롬돋움"/>
              </a:rPr>
              <a:t>다시 </a:t>
            </a:r>
            <a:r>
              <a:rPr sz="800" spc="-45" dirty="0">
                <a:latin typeface="함초롬돋움"/>
                <a:cs typeface="함초롬돋움"/>
              </a:rPr>
              <a:t>수행합니다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50" dirty="0">
                <a:latin typeface="함초롬돋움"/>
                <a:cs typeface="함초롬돋움"/>
              </a:rPr>
              <a:t>미디어에 </a:t>
            </a:r>
            <a:r>
              <a:rPr sz="800" spc="-20" dirty="0">
                <a:latin typeface="함초롬돋움"/>
                <a:cs typeface="함초롬돋움"/>
              </a:rPr>
              <a:t>사용 가능한 </a:t>
            </a:r>
            <a:r>
              <a:rPr sz="800" spc="-40" dirty="0">
                <a:latin typeface="함초롬돋움"/>
                <a:cs typeface="함초롬돋움"/>
              </a:rPr>
              <a:t>메모리가 </a:t>
            </a:r>
            <a:r>
              <a:rPr sz="800" spc="-10" dirty="0">
                <a:latin typeface="함초롬돋움"/>
                <a:cs typeface="함초롬돋움"/>
              </a:rPr>
              <a:t>충분한지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10" dirty="0">
                <a:latin typeface="함초롬돋움"/>
                <a:cs typeface="함초롬돋움"/>
              </a:rPr>
              <a:t>장치에서 폴더에 </a:t>
            </a:r>
            <a:r>
              <a:rPr sz="800" spc="-50" dirty="0">
                <a:latin typeface="함초롬돋움"/>
                <a:cs typeface="함초롬돋움"/>
              </a:rPr>
              <a:t>쓸 </a:t>
            </a:r>
            <a:r>
              <a:rPr sz="800" spc="-20" dirty="0">
                <a:latin typeface="함초롬돋움"/>
                <a:cs typeface="함초롬돋움"/>
              </a:rPr>
              <a:t>수 </a:t>
            </a:r>
            <a:r>
              <a:rPr sz="800" spc="-50" dirty="0">
                <a:latin typeface="함초롬돋움"/>
                <a:cs typeface="함초롬돋움"/>
              </a:rPr>
              <a:t>있는지</a:t>
            </a:r>
            <a:r>
              <a:rPr sz="800" spc="-25" dirty="0">
                <a:latin typeface="함초롬돋움"/>
                <a:cs typeface="함초롬돋움"/>
              </a:rPr>
              <a:t> 확인합니다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67994" y="3152686"/>
            <a:ext cx="3960495" cy="3175"/>
            <a:chOff x="467994" y="3152686"/>
            <a:chExt cx="3960495" cy="3175"/>
          </a:xfrm>
        </p:grpSpPr>
        <p:sp>
          <p:nvSpPr>
            <p:cNvPr id="69" name="object 69"/>
            <p:cNvSpPr/>
            <p:nvPr/>
          </p:nvSpPr>
          <p:spPr>
            <a:xfrm>
              <a:off x="467994" y="315427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07984" y="315427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995" y="315427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07984" y="315427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5678" y="2620035"/>
            <a:ext cx="2045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4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선택한 </a:t>
            </a:r>
            <a:r>
              <a:rPr sz="800" spc="-35" dirty="0">
                <a:latin typeface="함초롬돋움"/>
                <a:cs typeface="함초롬돋움"/>
              </a:rPr>
              <a:t>헤드에서 </a:t>
            </a:r>
            <a:r>
              <a:rPr sz="800" spc="-45" dirty="0">
                <a:latin typeface="함초롬돋움"/>
                <a:cs typeface="함초롬돋움"/>
              </a:rPr>
              <a:t>다른 </a:t>
            </a:r>
            <a:r>
              <a:rPr sz="800" spc="-40" dirty="0">
                <a:latin typeface="함초롬돋움"/>
                <a:cs typeface="함초롬돋움"/>
              </a:rPr>
              <a:t>헤드가 </a:t>
            </a:r>
            <a:r>
              <a:rPr sz="800" spc="-35" dirty="0">
                <a:latin typeface="함초롬돋움"/>
                <a:cs typeface="함초롬돋움"/>
              </a:rPr>
              <a:t>발견된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이름을 </a:t>
            </a:r>
            <a:r>
              <a:rPr sz="800" spc="-40" dirty="0">
                <a:latin typeface="함초롬돋움"/>
                <a:cs typeface="함초롬돋움"/>
              </a:rPr>
              <a:t>저장할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매개변수의 </a:t>
            </a:r>
            <a:r>
              <a:rPr sz="800" spc="-30" dirty="0">
                <a:latin typeface="함초롬돋움"/>
                <a:cs typeface="함초롬돋움"/>
              </a:rPr>
              <a:t>판독값보다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60" dirty="0">
                <a:latin typeface="함초롬돋움"/>
                <a:cs typeface="함초롬돋움"/>
              </a:rPr>
              <a:t>위치가 </a:t>
            </a:r>
            <a:r>
              <a:rPr sz="800" spc="-40" dirty="0">
                <a:latin typeface="함초롬돋움"/>
                <a:cs typeface="함초롬돋움"/>
              </a:rPr>
              <a:t>더 중요합니다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67994" y="3575609"/>
            <a:ext cx="3960495" cy="3175"/>
            <a:chOff x="467994" y="3575609"/>
            <a:chExt cx="3960495" cy="3175"/>
          </a:xfrm>
        </p:grpSpPr>
        <p:sp>
          <p:nvSpPr>
            <p:cNvPr id="76" name="object 76"/>
            <p:cNvSpPr/>
            <p:nvPr/>
          </p:nvSpPr>
          <p:spPr>
            <a:xfrm>
              <a:off x="467994" y="357719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07984" y="357719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995" y="357719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907984" y="357719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945678" y="3164878"/>
            <a:ext cx="2276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선택한 측정 </a:t>
            </a:r>
            <a:r>
              <a:rPr sz="800" spc="-10" dirty="0">
                <a:latin typeface="함초롬돋움"/>
                <a:cs typeface="함초롬돋움"/>
              </a:rPr>
              <a:t>위치에 </a:t>
            </a:r>
            <a:r>
              <a:rPr sz="800" spc="-20" dirty="0">
                <a:latin typeface="함초롬돋움"/>
                <a:cs typeface="함초롬돋움"/>
              </a:rPr>
              <a:t>사용 가능한 헤드가 </a:t>
            </a:r>
            <a:r>
              <a:rPr sz="800" spc="-30" dirty="0">
                <a:latin typeface="함초롬돋움"/>
                <a:cs typeface="함초롬돋움"/>
              </a:rPr>
              <a:t>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25" dirty="0">
                <a:latin typeface="함초롬돋움"/>
                <a:cs typeface="함초롬돋움"/>
              </a:rPr>
              <a:t>이름을 </a:t>
            </a:r>
            <a:r>
              <a:rPr sz="800" spc="-40" dirty="0">
                <a:latin typeface="함초롬돋움"/>
                <a:cs typeface="함초롬돋움"/>
              </a:rPr>
              <a:t>저장할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67994" y="3876611"/>
            <a:ext cx="3960495" cy="3175"/>
            <a:chOff x="467994" y="3876611"/>
            <a:chExt cx="3960495" cy="3175"/>
          </a:xfrm>
        </p:grpSpPr>
        <p:sp>
          <p:nvSpPr>
            <p:cNvPr id="83" name="object 83"/>
            <p:cNvSpPr/>
            <p:nvPr/>
          </p:nvSpPr>
          <p:spPr>
            <a:xfrm>
              <a:off x="467994" y="387819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07984" y="387819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7995" y="387819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907984" y="387819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945678" y="3587801"/>
            <a:ext cx="2174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참고. </a:t>
            </a: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35" dirty="0">
                <a:latin typeface="함초롬돋움"/>
                <a:cs typeface="함초롬돋움"/>
              </a:rPr>
              <a:t>이름이 </a:t>
            </a:r>
            <a:r>
              <a:rPr sz="800" spc="-10" dirty="0">
                <a:latin typeface="함초롬돋움"/>
                <a:cs typeface="함초롬돋움"/>
              </a:rPr>
              <a:t>성공적으로 저장된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메시지가 </a:t>
            </a:r>
            <a:r>
              <a:rPr sz="800" spc="-25" dirty="0">
                <a:latin typeface="함초롬돋움"/>
                <a:cs typeface="함초롬돋움"/>
              </a:rPr>
              <a:t>표시됩니다.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67994" y="4421454"/>
            <a:ext cx="3960495" cy="3175"/>
            <a:chOff x="467994" y="4421454"/>
            <a:chExt cx="3960495" cy="3175"/>
          </a:xfrm>
        </p:grpSpPr>
        <p:sp>
          <p:nvSpPr>
            <p:cNvPr id="90" name="object 90"/>
            <p:cNvSpPr/>
            <p:nvPr/>
          </p:nvSpPr>
          <p:spPr>
            <a:xfrm>
              <a:off x="467994" y="442304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7984" y="442304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7995" y="442304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907984" y="442304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945678" y="3888803"/>
            <a:ext cx="2366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50" dirty="0">
                <a:latin typeface="함초롬돋움"/>
                <a:cs typeface="함초롬돋움"/>
              </a:rPr>
              <a:t>시리즈가 </a:t>
            </a:r>
            <a:r>
              <a:rPr sz="800" spc="-10" dirty="0">
                <a:latin typeface="함초롬돋움"/>
                <a:cs typeface="함초롬돋움"/>
              </a:rPr>
              <a:t>진행 중일 </a:t>
            </a:r>
            <a:r>
              <a:rPr sz="800" spc="-35" dirty="0">
                <a:latin typeface="함초롬돋움"/>
                <a:cs typeface="함초롬돋움"/>
              </a:rPr>
              <a:t>때 </a:t>
            </a:r>
            <a:r>
              <a:rPr sz="800" spc="-60" dirty="0">
                <a:latin typeface="함초롬돋움"/>
                <a:cs typeface="함초롬돋움"/>
              </a:rPr>
              <a:t>오류가 </a:t>
            </a:r>
            <a:r>
              <a:rPr sz="800" spc="-45" dirty="0">
                <a:latin typeface="함초롬돋움"/>
                <a:cs typeface="함초롬돋움"/>
              </a:rPr>
              <a:t>발생할 </a:t>
            </a:r>
            <a:r>
              <a:rPr sz="800" spc="-25" dirty="0">
                <a:latin typeface="함초롬돋움"/>
                <a:cs typeface="함초롬돋움"/>
              </a:rPr>
              <a:t>수 있으므로 </a:t>
            </a:r>
            <a:r>
              <a:rPr sz="800" spc="-30" dirty="0">
                <a:latin typeface="함초롬돋움"/>
                <a:cs typeface="함초롬돋움"/>
              </a:rPr>
              <a:t>옵션에서 </a:t>
            </a:r>
            <a:r>
              <a:rPr sz="800" spc="-20" dirty="0">
                <a:latin typeface="함초롬돋움"/>
                <a:cs typeface="함초롬돋움"/>
              </a:rPr>
              <a:t>날짜와 </a:t>
            </a:r>
            <a:r>
              <a:rPr sz="800" spc="-60" dirty="0">
                <a:latin typeface="함초롬돋움"/>
                <a:cs typeface="함초롬돋움"/>
              </a:rPr>
              <a:t>시간을 </a:t>
            </a:r>
            <a:r>
              <a:rPr sz="800" spc="-10" dirty="0">
                <a:latin typeface="함초롬돋움"/>
                <a:cs typeface="함초롬돋움"/>
              </a:rPr>
              <a:t>조정하려고 </a:t>
            </a:r>
            <a:r>
              <a:rPr sz="800" dirty="0">
                <a:latin typeface="함초롬돋움"/>
                <a:cs typeface="함초롬돋움"/>
              </a:rPr>
              <a:t>하면 </a:t>
            </a:r>
            <a:r>
              <a:rPr sz="800" spc="-40" dirty="0">
                <a:latin typeface="함초롬돋움"/>
                <a:cs typeface="함초롬돋움"/>
              </a:rPr>
              <a:t>경고로 </a:t>
            </a:r>
            <a:r>
              <a:rPr sz="800" dirty="0">
                <a:latin typeface="함초롬돋움"/>
                <a:cs typeface="함초롬돋움"/>
              </a:rPr>
              <a:t>표시됩니다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67994" y="5332057"/>
            <a:ext cx="3960495" cy="3175"/>
            <a:chOff x="467994" y="5332057"/>
            <a:chExt cx="3960495" cy="3175"/>
          </a:xfrm>
        </p:grpSpPr>
        <p:sp>
          <p:nvSpPr>
            <p:cNvPr id="97" name="object 97"/>
            <p:cNvSpPr/>
            <p:nvPr/>
          </p:nvSpPr>
          <p:spPr>
            <a:xfrm>
              <a:off x="467994" y="533364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907984" y="533364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945678" y="4433646"/>
            <a:ext cx="24060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옵션을 </a:t>
            </a:r>
            <a:r>
              <a:rPr sz="800" spc="-25" dirty="0">
                <a:latin typeface="함초롬돋움"/>
                <a:cs typeface="함초롬돋움"/>
              </a:rPr>
              <a:t>성공적으로 </a:t>
            </a:r>
            <a:r>
              <a:rPr sz="800" dirty="0">
                <a:latin typeface="함초롬돋움"/>
                <a:cs typeface="함초롬돋움"/>
              </a:rPr>
              <a:t>저장할 </a:t>
            </a:r>
            <a:r>
              <a:rPr sz="800" spc="-10" dirty="0">
                <a:latin typeface="함초롬돋움"/>
                <a:cs typeface="함초롬돋움"/>
              </a:rPr>
              <a:t>수 </a:t>
            </a:r>
            <a:r>
              <a:rPr sz="800" spc="-45" dirty="0">
                <a:latin typeface="함초롬돋움"/>
                <a:cs typeface="함초롬돋움"/>
              </a:rPr>
              <a:t>없는 </a:t>
            </a:r>
            <a:r>
              <a:rPr sz="800" spc="-5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이 메시지가 </a:t>
            </a:r>
            <a:r>
              <a:rPr sz="800" spc="-25" dirty="0">
                <a:latin typeface="함초롬돋움"/>
                <a:cs typeface="함초롬돋움"/>
              </a:rPr>
              <a:t>표시됩니다. </a:t>
            </a:r>
            <a:r>
              <a:rPr sz="800" spc="-10" dirty="0">
                <a:latin typeface="함초롬돋움"/>
                <a:cs typeface="함초롬돋움"/>
              </a:rPr>
              <a:t>디바이스를 끄고 10초 </a:t>
            </a:r>
            <a:r>
              <a:rPr sz="800" spc="-30" dirty="0">
                <a:latin typeface="함초롬돋움"/>
                <a:cs typeface="함초롬돋움"/>
              </a:rPr>
              <a:t>이상 </a:t>
            </a:r>
            <a:r>
              <a:rPr sz="800" spc="-20" dirty="0">
                <a:latin typeface="함초롬돋움"/>
                <a:cs typeface="함초롬돋움"/>
              </a:rPr>
              <a:t>기다린 </a:t>
            </a:r>
            <a:r>
              <a:rPr sz="800" spc="-45" dirty="0">
                <a:latin typeface="함초롬돋움"/>
                <a:cs typeface="함초롬돋움"/>
              </a:rPr>
              <a:t>다음 </a:t>
            </a:r>
            <a:r>
              <a:rPr sz="800" spc="-10" dirty="0">
                <a:latin typeface="함초롬돋움"/>
                <a:cs typeface="함초롬돋움"/>
              </a:rPr>
              <a:t>디바이스를 </a:t>
            </a:r>
            <a:r>
              <a:rPr sz="800" spc="-20" dirty="0">
                <a:latin typeface="함초롬돋움"/>
                <a:cs typeface="함초롬돋움"/>
              </a:rPr>
              <a:t>다시 켭니다. </a:t>
            </a:r>
            <a:r>
              <a:rPr sz="800" spc="-30" dirty="0">
                <a:latin typeface="함초롬돋움"/>
                <a:cs typeface="함초롬돋움"/>
              </a:rPr>
              <a:t>설정을 </a:t>
            </a:r>
            <a:r>
              <a:rPr sz="800" spc="-20" dirty="0">
                <a:latin typeface="함초롬돋움"/>
                <a:cs typeface="함초롬돋움"/>
              </a:rPr>
              <a:t>반복하고 </a:t>
            </a:r>
            <a:r>
              <a:rPr sz="800" spc="-30" dirty="0">
                <a:latin typeface="함초롬돋움"/>
                <a:cs typeface="함초롬돋움"/>
              </a:rPr>
              <a:t>옵션 </a:t>
            </a:r>
            <a:r>
              <a:rPr sz="800" spc="-25" dirty="0">
                <a:latin typeface="함초롬돋움"/>
                <a:cs typeface="함초롬돋움"/>
              </a:rPr>
              <a:t>적용을 </a:t>
            </a:r>
            <a:r>
              <a:rPr sz="800" spc="-50" dirty="0">
                <a:latin typeface="함초롬돋움"/>
                <a:cs typeface="함초롬돋움"/>
              </a:rPr>
              <a:t>시도합니다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메시지가 다시 </a:t>
            </a:r>
            <a:r>
              <a:rPr sz="800" spc="-25" dirty="0">
                <a:latin typeface="함초롬돋움"/>
                <a:cs typeface="함초롬돋움"/>
              </a:rPr>
              <a:t>나타나면 </a:t>
            </a:r>
            <a:r>
              <a:rPr sz="800" spc="-20" dirty="0">
                <a:latin typeface="함초롬돋움"/>
                <a:cs typeface="함초롬돋움"/>
              </a:rPr>
              <a:t>장치에 </a:t>
            </a:r>
            <a:r>
              <a:rPr sz="800" spc="-30" dirty="0">
                <a:latin typeface="함초롬돋움"/>
                <a:cs typeface="함초롬돋움"/>
              </a:rPr>
              <a:t>결함이 </a:t>
            </a:r>
            <a:r>
              <a:rPr sz="800" spc="-20" dirty="0">
                <a:latin typeface="함초롬돋움"/>
                <a:cs typeface="함초롬돋움"/>
              </a:rPr>
              <a:t>있는 것입니다.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dirty="0">
                <a:latin typeface="함초롬돋움"/>
                <a:cs typeface="함초롬돋움"/>
              </a:rPr>
              <a:t>경우 </a:t>
            </a:r>
            <a:r>
              <a:rPr sz="800" spc="-10" dirty="0">
                <a:latin typeface="함초롬돋움"/>
                <a:cs typeface="함초롬돋움"/>
              </a:rPr>
              <a:t>고객 서비스에 문의하세요.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5F5C406E-9E50-7624-7727-6DA3F62293D2}"/>
              </a:ext>
            </a:extLst>
          </p:cNvPr>
          <p:cNvSpPr txBox="1"/>
          <p:nvPr/>
        </p:nvSpPr>
        <p:spPr>
          <a:xfrm>
            <a:off x="505688" y="692099"/>
            <a:ext cx="1052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No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head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was</a:t>
            </a:r>
            <a:r>
              <a:rPr sz="800" spc="-3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selected!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B4FA6C94-AE8A-D102-B515-4D4AC2696A07}"/>
              </a:ext>
            </a:extLst>
          </p:cNvPr>
          <p:cNvSpPr txBox="1"/>
          <p:nvPr/>
        </p:nvSpPr>
        <p:spPr>
          <a:xfrm>
            <a:off x="505688" y="993102"/>
            <a:ext cx="967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50" dirty="0">
                <a:latin typeface="함초롬돋움"/>
                <a:cs typeface="함초롬돋움"/>
              </a:rPr>
              <a:t>medium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is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60" dirty="0">
                <a:latin typeface="함초롬돋움"/>
                <a:cs typeface="함초롬돋움"/>
              </a:rPr>
              <a:t>write-</a:t>
            </a:r>
            <a:r>
              <a:rPr sz="800" spc="-10" dirty="0">
                <a:latin typeface="함초롬돋움"/>
                <a:cs typeface="함초롬돋움"/>
              </a:rPr>
              <a:t> protected!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3" name="object 45">
            <a:extLst>
              <a:ext uri="{FF2B5EF4-FFF2-40B4-BE49-F238E27FC236}">
                <a16:creationId xmlns:a16="http://schemas.microsoft.com/office/drawing/2014/main" id="{8E9219B8-82A6-43B1-9826-BE2603D0E9B5}"/>
              </a:ext>
            </a:extLst>
          </p:cNvPr>
          <p:cNvSpPr txBox="1"/>
          <p:nvPr/>
        </p:nvSpPr>
        <p:spPr>
          <a:xfrm>
            <a:off x="505688" y="1294104"/>
            <a:ext cx="1085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path </a:t>
            </a:r>
            <a:r>
              <a:rPr sz="800" spc="-55" dirty="0">
                <a:latin typeface="함초롬돋움"/>
                <a:cs typeface="함초롬돋움"/>
              </a:rPr>
              <a:t>or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file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name</a:t>
            </a:r>
            <a:r>
              <a:rPr sz="800" spc="-25" dirty="0">
                <a:latin typeface="함초롬돋움"/>
                <a:cs typeface="함초롬돋움"/>
              </a:rPr>
              <a:t> is </a:t>
            </a:r>
            <a:r>
              <a:rPr sz="800" spc="-10" dirty="0">
                <a:latin typeface="함초롬돋움"/>
                <a:cs typeface="함초롬돋움"/>
              </a:rPr>
              <a:t>invalid!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4" name="object 52">
            <a:extLst>
              <a:ext uri="{FF2B5EF4-FFF2-40B4-BE49-F238E27FC236}">
                <a16:creationId xmlns:a16="http://schemas.microsoft.com/office/drawing/2014/main" id="{C1C9C1F1-2E98-D602-B5F6-FF8034427CD4}"/>
              </a:ext>
            </a:extLst>
          </p:cNvPr>
          <p:cNvSpPr txBox="1"/>
          <p:nvPr/>
        </p:nvSpPr>
        <p:spPr>
          <a:xfrm>
            <a:off x="505688" y="1595107"/>
            <a:ext cx="1350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file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already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exists.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Would </a:t>
            </a:r>
            <a:r>
              <a:rPr sz="800" dirty="0">
                <a:latin typeface="함초롬돋움"/>
                <a:cs typeface="함초롬돋움"/>
              </a:rPr>
              <a:t>you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like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50" dirty="0">
                <a:latin typeface="함초롬돋움"/>
                <a:cs typeface="함초롬돋움"/>
              </a:rPr>
              <a:t>to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replace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it?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5" name="object 59">
            <a:extLst>
              <a:ext uri="{FF2B5EF4-FFF2-40B4-BE49-F238E27FC236}">
                <a16:creationId xmlns:a16="http://schemas.microsoft.com/office/drawing/2014/main" id="{A568B0B8-F423-9109-D93D-49625C5A7741}"/>
              </a:ext>
            </a:extLst>
          </p:cNvPr>
          <p:cNvSpPr txBox="1"/>
          <p:nvPr/>
        </p:nvSpPr>
        <p:spPr>
          <a:xfrm>
            <a:off x="505688" y="1896110"/>
            <a:ext cx="894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file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was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saved.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6" name="object 66">
            <a:extLst>
              <a:ext uri="{FF2B5EF4-FFF2-40B4-BE49-F238E27FC236}">
                <a16:creationId xmlns:a16="http://schemas.microsoft.com/office/drawing/2014/main" id="{1609D862-81DE-4137-8854-F695A5E5709E}"/>
              </a:ext>
            </a:extLst>
          </p:cNvPr>
          <p:cNvSpPr txBox="1"/>
          <p:nvPr/>
        </p:nvSpPr>
        <p:spPr>
          <a:xfrm>
            <a:off x="505688" y="2075193"/>
            <a:ext cx="1255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Communication</a:t>
            </a:r>
            <a:r>
              <a:rPr sz="800" spc="25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Error</a:t>
            </a:r>
            <a:r>
              <a:rPr sz="800" spc="-35" dirty="0">
                <a:latin typeface="함초롬돋움"/>
                <a:cs typeface="함초롬돋움"/>
              </a:rPr>
              <a:t> when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saving!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7" name="object 73">
            <a:extLst>
              <a:ext uri="{FF2B5EF4-FFF2-40B4-BE49-F238E27FC236}">
                <a16:creationId xmlns:a16="http://schemas.microsoft.com/office/drawing/2014/main" id="{C94B94C2-DF63-8B8D-3E53-0C912BB4C52C}"/>
              </a:ext>
            </a:extLst>
          </p:cNvPr>
          <p:cNvSpPr txBox="1"/>
          <p:nvPr/>
        </p:nvSpPr>
        <p:spPr>
          <a:xfrm>
            <a:off x="505688" y="2620035"/>
            <a:ext cx="831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Incorrect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head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ID!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8" name="object 80">
            <a:extLst>
              <a:ext uri="{FF2B5EF4-FFF2-40B4-BE49-F238E27FC236}">
                <a16:creationId xmlns:a16="http://schemas.microsoft.com/office/drawing/2014/main" id="{00639F78-03EA-1ACE-521A-EDA9E3B5AC97}"/>
              </a:ext>
            </a:extLst>
          </p:cNvPr>
          <p:cNvSpPr txBox="1"/>
          <p:nvPr/>
        </p:nvSpPr>
        <p:spPr>
          <a:xfrm>
            <a:off x="505688" y="3164878"/>
            <a:ext cx="1204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Communication</a:t>
            </a:r>
            <a:r>
              <a:rPr sz="800" spc="25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The </a:t>
            </a:r>
            <a:r>
              <a:rPr sz="800" spc="-35" dirty="0">
                <a:latin typeface="함초롬돋움"/>
                <a:cs typeface="함초롬돋움"/>
              </a:rPr>
              <a:t>name</a:t>
            </a:r>
            <a:r>
              <a:rPr sz="800" spc="-20" dirty="0">
                <a:latin typeface="함초롬돋움"/>
                <a:cs typeface="함초롬돋움"/>
              </a:rPr>
              <a:t> was </a:t>
            </a:r>
            <a:r>
              <a:rPr sz="800" spc="-45" dirty="0">
                <a:latin typeface="함초롬돋움"/>
                <a:cs typeface="함초롬돋움"/>
              </a:rPr>
              <a:t>not</a:t>
            </a:r>
            <a:r>
              <a:rPr sz="800" spc="-2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saved!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9" name="object 87">
            <a:extLst>
              <a:ext uri="{FF2B5EF4-FFF2-40B4-BE49-F238E27FC236}">
                <a16:creationId xmlns:a16="http://schemas.microsoft.com/office/drawing/2014/main" id="{0AFAF894-3F6C-DBB9-40E6-A3F6843C1091}"/>
              </a:ext>
            </a:extLst>
          </p:cNvPr>
          <p:cNvSpPr txBox="1"/>
          <p:nvPr/>
        </p:nvSpPr>
        <p:spPr>
          <a:xfrm>
            <a:off x="505688" y="3587801"/>
            <a:ext cx="1018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The</a:t>
            </a:r>
            <a:r>
              <a:rPr sz="800" spc="-40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name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was</a:t>
            </a:r>
            <a:r>
              <a:rPr sz="800" spc="-3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saved.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0" name="object 94">
            <a:extLst>
              <a:ext uri="{FF2B5EF4-FFF2-40B4-BE49-F238E27FC236}">
                <a16:creationId xmlns:a16="http://schemas.microsoft.com/office/drawing/2014/main" id="{E7F34B5D-1A55-E3B7-E5CE-247BF043E248}"/>
              </a:ext>
            </a:extLst>
          </p:cNvPr>
          <p:cNvSpPr txBox="1"/>
          <p:nvPr/>
        </p:nvSpPr>
        <p:spPr>
          <a:xfrm>
            <a:off x="505688" y="3888803"/>
            <a:ext cx="1283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03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Adjusting</a:t>
            </a:r>
            <a:r>
              <a:rPr sz="800" spc="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the</a:t>
            </a:r>
            <a:r>
              <a:rPr sz="800" spc="5" dirty="0">
                <a:latin typeface="함초롬돋움"/>
                <a:cs typeface="함초롬돋움"/>
              </a:rPr>
              <a:t> </a:t>
            </a:r>
            <a:r>
              <a:rPr sz="800" spc="-60" dirty="0">
                <a:latin typeface="함초롬돋움"/>
                <a:cs typeface="함초롬돋움"/>
              </a:rPr>
              <a:t>time</a:t>
            </a:r>
            <a:r>
              <a:rPr sz="800" spc="1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while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30" dirty="0">
                <a:latin typeface="함초롬돋움"/>
                <a:cs typeface="함초롬돋움"/>
              </a:rPr>
              <a:t>series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are </a:t>
            </a:r>
            <a:r>
              <a:rPr sz="800" spc="-50" dirty="0">
                <a:latin typeface="함초롬돋움"/>
                <a:cs typeface="함초롬돋움"/>
              </a:rPr>
              <a:t>in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35" dirty="0">
                <a:latin typeface="함초롬돋움"/>
                <a:cs typeface="함초롬돋움"/>
              </a:rPr>
              <a:t>progress</a:t>
            </a:r>
            <a:r>
              <a:rPr sz="800" spc="-10" dirty="0">
                <a:latin typeface="함초롬돋움"/>
                <a:cs typeface="함초롬돋움"/>
              </a:rPr>
              <a:t> can </a:t>
            </a:r>
            <a:r>
              <a:rPr sz="800" spc="-30" dirty="0">
                <a:latin typeface="함초롬돋움"/>
                <a:cs typeface="함초롬돋움"/>
              </a:rPr>
              <a:t>falsify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the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correct</a:t>
            </a:r>
            <a:r>
              <a:rPr sz="800" spc="-1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measurement</a:t>
            </a:r>
            <a:r>
              <a:rPr sz="800" spc="-5" dirty="0">
                <a:latin typeface="함초롬돋움"/>
                <a:cs typeface="함초롬돋움"/>
              </a:rPr>
              <a:t> </a:t>
            </a:r>
            <a:r>
              <a:rPr sz="800" spc="-25" dirty="0">
                <a:latin typeface="함초롬돋움"/>
                <a:cs typeface="함초롬돋움"/>
              </a:rPr>
              <a:t>times!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1" name="object 99">
            <a:extLst>
              <a:ext uri="{FF2B5EF4-FFF2-40B4-BE49-F238E27FC236}">
                <a16:creationId xmlns:a16="http://schemas.microsoft.com/office/drawing/2014/main" id="{C54013CF-F695-3117-1B34-7AFBD86FCE76}"/>
              </a:ext>
            </a:extLst>
          </p:cNvPr>
          <p:cNvSpPr txBox="1"/>
          <p:nvPr/>
        </p:nvSpPr>
        <p:spPr>
          <a:xfrm>
            <a:off x="505688" y="4433646"/>
            <a:ext cx="1255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Communication</a:t>
            </a:r>
            <a:r>
              <a:rPr sz="800" spc="25" dirty="0">
                <a:latin typeface="함초롬돋움"/>
                <a:cs typeface="함초롬돋움"/>
              </a:rPr>
              <a:t> </a:t>
            </a:r>
            <a:r>
              <a:rPr sz="800" spc="-65" dirty="0">
                <a:latin typeface="함초롬돋움"/>
                <a:cs typeface="함초롬돋움"/>
              </a:rPr>
              <a:t>error!</a:t>
            </a:r>
            <a:r>
              <a:rPr sz="800" spc="30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Error</a:t>
            </a:r>
            <a:r>
              <a:rPr sz="800" spc="-35" dirty="0">
                <a:latin typeface="함초롬돋움"/>
                <a:cs typeface="함초롬돋움"/>
              </a:rPr>
              <a:t> when</a:t>
            </a:r>
            <a:r>
              <a:rPr sz="800" spc="-15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saving </a:t>
            </a:r>
            <a:r>
              <a:rPr sz="800" spc="-40" dirty="0">
                <a:latin typeface="함초롬돋움"/>
                <a:cs typeface="함초롬돋움"/>
              </a:rPr>
              <a:t>the</a:t>
            </a:r>
            <a:r>
              <a:rPr sz="800" spc="-10" dirty="0">
                <a:latin typeface="함초롬돋움"/>
                <a:cs typeface="함초롬돋움"/>
              </a:rPr>
              <a:t> options!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837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 </a:t>
            </a:r>
            <a:r>
              <a:rPr sz="800" spc="-30" dirty="0">
                <a:latin typeface="함초롬돋움"/>
                <a:cs typeface="함초롬돋움"/>
              </a:rPr>
              <a:t>문제 해결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044369" y="2671505"/>
            <a:ext cx="787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30" dirty="0">
                <a:solidFill>
                  <a:srgbClr val="020304"/>
                </a:solidFill>
                <a:latin typeface="함초롬돋움"/>
                <a:cs typeface="함초롬돋움"/>
              </a:rPr>
              <a:t>4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8237" y="2672155"/>
            <a:ext cx="787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30" dirty="0">
                <a:solidFill>
                  <a:srgbClr val="020304"/>
                </a:solidFill>
                <a:latin typeface="함초롬돋움"/>
                <a:cs typeface="함초롬돋움"/>
              </a:rPr>
              <a:t>2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2084" y="2630281"/>
            <a:ext cx="468630" cy="3194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48895" algn="r">
              <a:lnSpc>
                <a:spcPct val="100000"/>
              </a:lnSpc>
              <a:spcBef>
                <a:spcPts val="415"/>
              </a:spcBef>
            </a:pPr>
            <a:r>
              <a:rPr sz="700" spc="30" dirty="0">
                <a:solidFill>
                  <a:srgbClr val="020304"/>
                </a:solidFill>
                <a:latin typeface="함초롬돋움"/>
                <a:cs typeface="함초롬돋움"/>
              </a:rPr>
              <a:t>3</a:t>
            </a:r>
            <a:endParaRPr sz="700">
              <a:latin typeface="함초롬돋움"/>
              <a:cs typeface="함초롬돋움"/>
            </a:endParaRPr>
          </a:p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700" spc="-25" dirty="0">
                <a:solidFill>
                  <a:srgbClr val="020304"/>
                </a:solidFill>
                <a:latin typeface="함초롬돋움"/>
                <a:cs typeface="함초롬돋움"/>
              </a:rPr>
              <a:t>시간/일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797" y="2596965"/>
            <a:ext cx="18986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700" spc="25" dirty="0">
                <a:solidFill>
                  <a:srgbClr val="020304"/>
                </a:solidFill>
                <a:latin typeface="함초롬돋움"/>
                <a:cs typeface="함초롬돋움"/>
              </a:rPr>
              <a:t>0</a:t>
            </a:r>
            <a:r>
              <a:rPr sz="1050" spc="37" baseline="-47619" dirty="0">
                <a:solidFill>
                  <a:srgbClr val="020304"/>
                </a:solidFill>
                <a:latin typeface="함초롬돋움"/>
                <a:cs typeface="함초롬돋움"/>
              </a:rPr>
              <a:t>0</a:t>
            </a:r>
            <a:endParaRPr sz="1050" baseline="-47619">
              <a:latin typeface="함초롬돋움"/>
              <a:cs typeface="함초롬돋움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390" y="1783870"/>
            <a:ext cx="145415" cy="54483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55" dirty="0">
                <a:solidFill>
                  <a:srgbClr val="020304"/>
                </a:solidFill>
                <a:latin typeface="함초롬돋움"/>
                <a:cs typeface="함초롬돋움"/>
              </a:rPr>
              <a:t>BOD </a:t>
            </a:r>
            <a:r>
              <a:rPr sz="700" spc="-60" dirty="0">
                <a:solidFill>
                  <a:srgbClr val="020304"/>
                </a:solidFill>
                <a:latin typeface="함초롬돋움"/>
                <a:cs typeface="함초롬돋움"/>
              </a:rPr>
              <a:t>/ </a:t>
            </a:r>
            <a:r>
              <a:rPr sz="700" dirty="0">
                <a:solidFill>
                  <a:srgbClr val="020304"/>
                </a:solidFill>
                <a:latin typeface="함초롬돋움"/>
                <a:cs typeface="함초롬돋움"/>
              </a:rPr>
              <a:t>mg </a:t>
            </a:r>
            <a:r>
              <a:rPr sz="700" spc="-40" dirty="0">
                <a:solidFill>
                  <a:srgbClr val="020304"/>
                </a:solidFill>
                <a:latin typeface="함초롬돋움"/>
                <a:cs typeface="함초롬돋움"/>
              </a:rPr>
              <a:t>I</a:t>
            </a:r>
            <a:r>
              <a:rPr sz="600" spc="-60" baseline="34722" dirty="0">
                <a:solidFill>
                  <a:srgbClr val="020304"/>
                </a:solidFill>
                <a:latin typeface="함초롬돋움"/>
                <a:cs typeface="함초롬돋움"/>
              </a:rPr>
              <a:t>-</a:t>
            </a:r>
            <a:r>
              <a:rPr sz="600" spc="-75" baseline="34722" dirty="0">
                <a:solidFill>
                  <a:srgbClr val="020304"/>
                </a:solidFill>
                <a:latin typeface="함초롬돋움"/>
                <a:cs typeface="함초롬돋움"/>
              </a:rPr>
              <a:t>1</a:t>
            </a:r>
            <a:endParaRPr sz="600" baseline="34722">
              <a:latin typeface="함초롬돋움"/>
              <a:cs typeface="함초롬돋움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5624" y="2274696"/>
            <a:ext cx="13144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solidFill>
                  <a:srgbClr val="020304"/>
                </a:solidFill>
                <a:latin typeface="함초롬돋움"/>
                <a:cs typeface="함초롬돋움"/>
              </a:rPr>
              <a:t>10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3973" y="1939990"/>
            <a:ext cx="13144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solidFill>
                  <a:srgbClr val="020304"/>
                </a:solidFill>
                <a:latin typeface="함초롬돋움"/>
                <a:cs typeface="함초롬돋움"/>
              </a:rPr>
              <a:t>20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1685" y="1603585"/>
            <a:ext cx="13144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solidFill>
                  <a:srgbClr val="020304"/>
                </a:solidFill>
                <a:latin typeface="함초롬돋움"/>
                <a:cs typeface="함초롬돋움"/>
              </a:rPr>
              <a:t>30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5647" y="1273557"/>
            <a:ext cx="13144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solidFill>
                  <a:srgbClr val="020304"/>
                </a:solidFill>
                <a:latin typeface="함초롬돋움"/>
                <a:cs typeface="함초롬돋움"/>
              </a:rPr>
              <a:t>40</a:t>
            </a:r>
            <a:endParaRPr sz="700">
              <a:latin typeface="함초롬돋움"/>
              <a:cs typeface="함초롬돋움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7298" y="689445"/>
            <a:ext cx="384111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6.2 </a:t>
            </a:r>
            <a:r>
              <a:rPr sz="1000" b="1" spc="50" dirty="0">
                <a:latin typeface="함초롬돋움"/>
                <a:cs typeface="함초롬돋움"/>
              </a:rPr>
              <a:t>BOD </a:t>
            </a:r>
            <a:r>
              <a:rPr sz="1000" b="1" dirty="0">
                <a:latin typeface="함초롬돋움"/>
                <a:cs typeface="함초롬돋움"/>
              </a:rPr>
              <a:t>곡선 </a:t>
            </a:r>
            <a:r>
              <a:rPr sz="1000" b="1" spc="-20" dirty="0">
                <a:latin typeface="함초롬돋움"/>
                <a:cs typeface="함초롬돋움"/>
              </a:rPr>
              <a:t>해석 </a:t>
            </a:r>
            <a:r>
              <a:rPr sz="1000" b="1" dirty="0">
                <a:latin typeface="함초롬돋움"/>
                <a:cs typeface="함초롬돋움"/>
              </a:rPr>
              <a:t>및 문제 해결 </a:t>
            </a:r>
            <a:r>
              <a:rPr sz="1000" b="1" spc="-10" dirty="0">
                <a:latin typeface="함초롬돋움"/>
                <a:cs typeface="함초롬돋움"/>
              </a:rPr>
              <a:t>전략</a:t>
            </a:r>
            <a:endParaRPr sz="10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00" spc="-20" dirty="0">
                <a:latin typeface="함초롬돋움"/>
                <a:cs typeface="함초롬돋움"/>
              </a:rPr>
              <a:t>예시: </a:t>
            </a:r>
            <a:r>
              <a:rPr sz="800" spc="-3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범위: </a:t>
            </a:r>
            <a:r>
              <a:rPr sz="800" dirty="0">
                <a:latin typeface="함초롬돋움"/>
                <a:cs typeface="함초롬돋움"/>
              </a:rPr>
              <a:t>0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dirty="0">
                <a:latin typeface="함초롬돋움"/>
                <a:cs typeface="함초롬돋움"/>
              </a:rPr>
              <a:t>40 </a:t>
            </a:r>
            <a:r>
              <a:rPr sz="800" spc="-20" dirty="0">
                <a:latin typeface="함초롬돋움"/>
                <a:cs typeface="함초롬돋움"/>
              </a:rPr>
              <a:t>mg/L</a:t>
            </a:r>
            <a:endParaRPr sz="800">
              <a:latin typeface="함초롬돋움"/>
              <a:cs typeface="함초롬돋움"/>
            </a:endParaRPr>
          </a:p>
          <a:p>
            <a:pPr marL="944244">
              <a:lnSpc>
                <a:spcPct val="100000"/>
              </a:lnSpc>
              <a:spcBef>
                <a:spcPts val="720"/>
              </a:spcBef>
              <a:tabLst>
                <a:tab pos="2244090" algn="l"/>
              </a:tabLst>
            </a:pPr>
            <a:r>
              <a:rPr sz="1800" spc="-75" baseline="4629" dirty="0">
                <a:solidFill>
                  <a:srgbClr val="010202"/>
                </a:solidFill>
                <a:latin typeface="Times New Roman"/>
                <a:cs typeface="Times New Roman"/>
              </a:rPr>
              <a:t>C</a:t>
            </a:r>
            <a:r>
              <a:rPr sz="1800" baseline="4629" dirty="0">
                <a:solidFill>
                  <a:srgbClr val="010202"/>
                </a:solidFill>
                <a:latin typeface="Times New Roman"/>
                <a:cs typeface="Times New Roman"/>
              </a:rPr>
              <a:t>	</a:t>
            </a:r>
            <a:r>
              <a:rPr sz="1200" spc="-50" dirty="0">
                <a:solidFill>
                  <a:srgbClr val="010202"/>
                </a:solidFill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07706" y="1334732"/>
            <a:ext cx="2339975" cy="1351915"/>
            <a:chOff x="1207706" y="1334732"/>
            <a:chExt cx="2339975" cy="1351915"/>
          </a:xfrm>
        </p:grpSpPr>
        <p:sp>
          <p:nvSpPr>
            <p:cNvPr id="29" name="object 29"/>
            <p:cNvSpPr/>
            <p:nvPr/>
          </p:nvSpPr>
          <p:spPr>
            <a:xfrm>
              <a:off x="1213421" y="1340447"/>
              <a:ext cx="2328545" cy="1340485"/>
            </a:xfrm>
            <a:custGeom>
              <a:avLst/>
              <a:gdLst/>
              <a:ahLst/>
              <a:cxnLst/>
              <a:rect l="l" t="t" r="r" b="b"/>
              <a:pathLst>
                <a:path w="2328545" h="1340485">
                  <a:moveTo>
                    <a:pt x="0" y="1331368"/>
                  </a:moveTo>
                  <a:lnTo>
                    <a:pt x="2328353" y="1331368"/>
                  </a:lnTo>
                </a:path>
                <a:path w="2328545" h="1340485">
                  <a:moveTo>
                    <a:pt x="4935" y="0"/>
                  </a:moveTo>
                  <a:lnTo>
                    <a:pt x="4935" y="1340006"/>
                  </a:lnTo>
                </a:path>
              </a:pathLst>
            </a:custGeom>
            <a:ln w="10818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8598" y="1349084"/>
              <a:ext cx="467995" cy="1319530"/>
            </a:xfrm>
            <a:custGeom>
              <a:avLst/>
              <a:gdLst/>
              <a:ahLst/>
              <a:cxnLst/>
              <a:rect l="l" t="t" r="r" b="b"/>
              <a:pathLst>
                <a:path w="467994" h="1319530">
                  <a:moveTo>
                    <a:pt x="0" y="0"/>
                  </a:moveTo>
                  <a:lnTo>
                    <a:pt x="3701" y="1319030"/>
                  </a:lnTo>
                </a:path>
                <a:path w="467994" h="1319530">
                  <a:moveTo>
                    <a:pt x="461475" y="0"/>
                  </a:moveTo>
                  <a:lnTo>
                    <a:pt x="467644" y="1319030"/>
                  </a:lnTo>
                </a:path>
              </a:pathLst>
            </a:custGeom>
            <a:ln w="10818">
              <a:solidFill>
                <a:srgbClr val="CE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07719" y="1352785"/>
              <a:ext cx="8890" cy="1313180"/>
            </a:xfrm>
            <a:custGeom>
              <a:avLst/>
              <a:gdLst/>
              <a:ahLst/>
              <a:cxnLst/>
              <a:rect l="l" t="t" r="r" b="b"/>
              <a:pathLst>
                <a:path w="8889" h="1313180">
                  <a:moveTo>
                    <a:pt x="0" y="0"/>
                  </a:moveTo>
                  <a:lnTo>
                    <a:pt x="8637" y="1312860"/>
                  </a:lnTo>
                </a:path>
              </a:pathLst>
            </a:custGeom>
            <a:ln w="10595">
              <a:solidFill>
                <a:srgbClr val="CE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4526" y="1349084"/>
              <a:ext cx="2315210" cy="1316990"/>
            </a:xfrm>
            <a:custGeom>
              <a:avLst/>
              <a:gdLst/>
              <a:ahLst/>
              <a:cxnLst/>
              <a:rect l="l" t="t" r="r" b="b"/>
              <a:pathLst>
                <a:path w="2315210" h="1316989">
                  <a:moveTo>
                    <a:pt x="1852071" y="0"/>
                  </a:moveTo>
                  <a:lnTo>
                    <a:pt x="1859474" y="1316562"/>
                  </a:lnTo>
                </a:path>
                <a:path w="2315210" h="1316989">
                  <a:moveTo>
                    <a:pt x="0" y="1000685"/>
                  </a:moveTo>
                  <a:lnTo>
                    <a:pt x="2314780" y="1000685"/>
                  </a:lnTo>
                </a:path>
                <a:path w="2315210" h="1316989">
                  <a:moveTo>
                    <a:pt x="0" y="666301"/>
                  </a:moveTo>
                  <a:lnTo>
                    <a:pt x="2314780" y="661365"/>
                  </a:lnTo>
                </a:path>
                <a:path w="2315210" h="1316989">
                  <a:moveTo>
                    <a:pt x="0" y="331916"/>
                  </a:moveTo>
                  <a:lnTo>
                    <a:pt x="2313546" y="331916"/>
                  </a:lnTo>
                </a:path>
              </a:pathLst>
            </a:custGeom>
            <a:ln w="10818">
              <a:solidFill>
                <a:srgbClr val="CE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44673" y="2673746"/>
            <a:ext cx="7874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30" dirty="0">
                <a:solidFill>
                  <a:srgbClr val="020304"/>
                </a:solidFill>
                <a:latin typeface="함초롬돋움"/>
                <a:cs typeface="함초롬돋움"/>
              </a:rPr>
              <a:t>1</a:t>
            </a:r>
            <a:endParaRPr sz="700">
              <a:latin typeface="함초롬돋움"/>
              <a:cs typeface="함초롬돋움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11239" y="1341444"/>
            <a:ext cx="2344420" cy="1341755"/>
            <a:chOff x="1211239" y="1341444"/>
            <a:chExt cx="2344420" cy="1341755"/>
          </a:xfrm>
        </p:grpSpPr>
        <p:sp>
          <p:nvSpPr>
            <p:cNvPr id="35" name="object 35"/>
            <p:cNvSpPr/>
            <p:nvPr/>
          </p:nvSpPr>
          <p:spPr>
            <a:xfrm>
              <a:off x="1224526" y="1344148"/>
              <a:ext cx="2315210" cy="0"/>
            </a:xfrm>
            <a:custGeom>
              <a:avLst/>
              <a:gdLst/>
              <a:ahLst/>
              <a:cxnLst/>
              <a:rect l="l" t="t" r="r" b="b"/>
              <a:pathLst>
                <a:path w="2315210">
                  <a:moveTo>
                    <a:pt x="0" y="0"/>
                  </a:moveTo>
                  <a:lnTo>
                    <a:pt x="2314780" y="0"/>
                  </a:lnTo>
                </a:path>
              </a:pathLst>
            </a:custGeom>
            <a:ln w="5409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34371" y="1347850"/>
              <a:ext cx="7620" cy="1330325"/>
            </a:xfrm>
            <a:custGeom>
              <a:avLst/>
              <a:gdLst/>
              <a:ahLst/>
              <a:cxnLst/>
              <a:rect l="l" t="t" r="r" b="b"/>
              <a:pathLst>
                <a:path w="7620" h="1330325">
                  <a:moveTo>
                    <a:pt x="0" y="0"/>
                  </a:moveTo>
                  <a:lnTo>
                    <a:pt x="7403" y="1330135"/>
                  </a:lnTo>
                </a:path>
              </a:pathLst>
            </a:custGeom>
            <a:ln w="543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2058" y="2590379"/>
              <a:ext cx="31115" cy="81915"/>
            </a:xfrm>
            <a:custGeom>
              <a:avLst/>
              <a:gdLst/>
              <a:ahLst/>
              <a:cxnLst/>
              <a:rect l="l" t="t" r="r" b="b"/>
              <a:pathLst>
                <a:path w="31115" h="81914">
                  <a:moveTo>
                    <a:pt x="0" y="81436"/>
                  </a:moveTo>
                  <a:lnTo>
                    <a:pt x="30847" y="0"/>
                  </a:lnTo>
                </a:path>
              </a:pathLst>
            </a:custGeom>
            <a:ln w="2163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93624" y="2105459"/>
              <a:ext cx="140970" cy="376555"/>
            </a:xfrm>
            <a:custGeom>
              <a:avLst/>
              <a:gdLst/>
              <a:ahLst/>
              <a:cxnLst/>
              <a:rect l="l" t="t" r="r" b="b"/>
              <a:pathLst>
                <a:path w="140969" h="376555">
                  <a:moveTo>
                    <a:pt x="0" y="376336"/>
                  </a:moveTo>
                  <a:lnTo>
                    <a:pt x="140663" y="0"/>
                  </a:lnTo>
                </a:path>
              </a:pathLst>
            </a:custGeom>
            <a:ln w="21638">
              <a:solidFill>
                <a:srgbClr val="1D1E1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6498" y="1473707"/>
              <a:ext cx="257175" cy="577850"/>
            </a:xfrm>
            <a:custGeom>
              <a:avLst/>
              <a:gdLst/>
              <a:ahLst/>
              <a:cxnLst/>
              <a:rect l="l" t="t" r="r" b="b"/>
              <a:pathLst>
                <a:path w="257175" h="577850">
                  <a:moveTo>
                    <a:pt x="0" y="577461"/>
                  </a:moveTo>
                  <a:lnTo>
                    <a:pt x="69097" y="393611"/>
                  </a:lnTo>
                  <a:lnTo>
                    <a:pt x="151768" y="207293"/>
                  </a:lnTo>
                  <a:lnTo>
                    <a:pt x="203592" y="87606"/>
                  </a:lnTo>
                  <a:lnTo>
                    <a:pt x="256649" y="0"/>
                  </a:lnTo>
                </a:path>
              </a:pathLst>
            </a:custGeom>
            <a:ln w="21638">
              <a:solidFill>
                <a:srgbClr val="1D1E1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0164" y="1362657"/>
              <a:ext cx="57150" cy="64769"/>
            </a:xfrm>
            <a:custGeom>
              <a:avLst/>
              <a:gdLst/>
              <a:ahLst/>
              <a:cxnLst/>
              <a:rect l="l" t="t" r="r" b="b"/>
              <a:pathLst>
                <a:path w="57150" h="64769">
                  <a:moveTo>
                    <a:pt x="0" y="64162"/>
                  </a:moveTo>
                  <a:lnTo>
                    <a:pt x="56758" y="0"/>
                  </a:lnTo>
                </a:path>
              </a:pathLst>
            </a:custGeom>
            <a:ln w="21638">
              <a:solidFill>
                <a:srgbClr val="1D1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22058" y="1366358"/>
              <a:ext cx="1905635" cy="1305560"/>
            </a:xfrm>
            <a:custGeom>
              <a:avLst/>
              <a:gdLst/>
              <a:ahLst/>
              <a:cxnLst/>
              <a:rect l="l" t="t" r="r" b="b"/>
              <a:pathLst>
                <a:path w="1905635" h="1305560">
                  <a:moveTo>
                    <a:pt x="0" y="1305457"/>
                  </a:moveTo>
                  <a:lnTo>
                    <a:pt x="339320" y="848917"/>
                  </a:lnTo>
                  <a:lnTo>
                    <a:pt x="472580" y="713189"/>
                  </a:lnTo>
                  <a:lnTo>
                    <a:pt x="568823" y="649026"/>
                  </a:lnTo>
                  <a:lnTo>
                    <a:pt x="676172" y="609542"/>
                  </a:lnTo>
                  <a:lnTo>
                    <a:pt x="869893" y="562654"/>
                  </a:lnTo>
                  <a:lnTo>
                    <a:pt x="1017960" y="515766"/>
                  </a:lnTo>
                  <a:lnTo>
                    <a:pt x="1309158" y="424458"/>
                  </a:lnTo>
                  <a:lnTo>
                    <a:pt x="1490540" y="333150"/>
                  </a:lnTo>
                  <a:lnTo>
                    <a:pt x="1687963" y="208527"/>
                  </a:lnTo>
                  <a:lnTo>
                    <a:pt x="1815054" y="98711"/>
                  </a:lnTo>
                  <a:lnTo>
                    <a:pt x="1905128" y="0"/>
                  </a:lnTo>
                </a:path>
              </a:pathLst>
            </a:custGeom>
            <a:ln w="21638">
              <a:solidFill>
                <a:srgbClr val="1D1E1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22058" y="1689638"/>
              <a:ext cx="2303780" cy="982344"/>
            </a:xfrm>
            <a:custGeom>
              <a:avLst/>
              <a:gdLst/>
              <a:ahLst/>
              <a:cxnLst/>
              <a:rect l="l" t="t" r="r" b="b"/>
              <a:pathLst>
                <a:path w="2303779" h="982344">
                  <a:moveTo>
                    <a:pt x="0" y="982177"/>
                  </a:moveTo>
                  <a:lnTo>
                    <a:pt x="322045" y="579929"/>
                  </a:lnTo>
                  <a:lnTo>
                    <a:pt x="372635" y="515766"/>
                  </a:lnTo>
                  <a:lnTo>
                    <a:pt x="450370" y="433095"/>
                  </a:lnTo>
                  <a:lnTo>
                    <a:pt x="555251" y="351659"/>
                  </a:lnTo>
                  <a:lnTo>
                    <a:pt x="814368" y="230737"/>
                  </a:lnTo>
                  <a:lnTo>
                    <a:pt x="1022896" y="161639"/>
                  </a:lnTo>
                  <a:lnTo>
                    <a:pt x="1183301" y="127090"/>
                  </a:lnTo>
                  <a:lnTo>
                    <a:pt x="1493008" y="75267"/>
                  </a:lnTo>
                  <a:lnTo>
                    <a:pt x="1768166" y="34548"/>
                  </a:lnTo>
                  <a:lnTo>
                    <a:pt x="2303675" y="0"/>
                  </a:lnTo>
                </a:path>
              </a:pathLst>
            </a:custGeom>
            <a:ln w="21638">
              <a:solidFill>
                <a:srgbClr val="9D9D9C"/>
              </a:solidFill>
              <a:prstDash val="sysDashDot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24526" y="1842640"/>
              <a:ext cx="2315210" cy="821055"/>
            </a:xfrm>
            <a:custGeom>
              <a:avLst/>
              <a:gdLst/>
              <a:ahLst/>
              <a:cxnLst/>
              <a:rect l="l" t="t" r="r" b="b"/>
              <a:pathLst>
                <a:path w="2315210" h="821055">
                  <a:moveTo>
                    <a:pt x="0" y="820537"/>
                  </a:moveTo>
                  <a:lnTo>
                    <a:pt x="231971" y="816836"/>
                  </a:lnTo>
                  <a:lnTo>
                    <a:pt x="413353" y="788456"/>
                  </a:lnTo>
                  <a:lnTo>
                    <a:pt x="551549" y="731697"/>
                  </a:lnTo>
                  <a:lnTo>
                    <a:pt x="751439" y="614478"/>
                  </a:lnTo>
                  <a:lnTo>
                    <a:pt x="984645" y="466411"/>
                  </a:lnTo>
                  <a:lnTo>
                    <a:pt x="1231423" y="275157"/>
                  </a:lnTo>
                  <a:lnTo>
                    <a:pt x="1379490" y="180148"/>
                  </a:lnTo>
                  <a:lnTo>
                    <a:pt x="1588018" y="91307"/>
                  </a:lnTo>
                  <a:lnTo>
                    <a:pt x="1789142" y="48121"/>
                  </a:lnTo>
                  <a:lnTo>
                    <a:pt x="1958185" y="25911"/>
                  </a:lnTo>
                  <a:lnTo>
                    <a:pt x="2102551" y="13572"/>
                  </a:lnTo>
                  <a:lnTo>
                    <a:pt x="2314780" y="0"/>
                  </a:lnTo>
                </a:path>
              </a:pathLst>
            </a:custGeom>
            <a:ln w="21638">
              <a:solidFill>
                <a:srgbClr val="585857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22058" y="2014151"/>
              <a:ext cx="2322195" cy="657860"/>
            </a:xfrm>
            <a:custGeom>
              <a:avLst/>
              <a:gdLst/>
              <a:ahLst/>
              <a:cxnLst/>
              <a:rect l="l" t="t" r="r" b="b"/>
              <a:pathLst>
                <a:path w="2322195" h="657860">
                  <a:moveTo>
                    <a:pt x="2322183" y="562654"/>
                  </a:moveTo>
                  <a:lnTo>
                    <a:pt x="1836030" y="347957"/>
                  </a:lnTo>
                  <a:lnTo>
                    <a:pt x="1343707" y="112284"/>
                  </a:lnTo>
                  <a:lnTo>
                    <a:pt x="1183301" y="48121"/>
                  </a:lnTo>
                  <a:lnTo>
                    <a:pt x="1035234" y="6169"/>
                  </a:lnTo>
                  <a:lnTo>
                    <a:pt x="861256" y="0"/>
                  </a:lnTo>
                  <a:lnTo>
                    <a:pt x="703318" y="25911"/>
                  </a:lnTo>
                  <a:lnTo>
                    <a:pt x="541678" y="82670"/>
                  </a:lnTo>
                  <a:lnTo>
                    <a:pt x="394845" y="192487"/>
                  </a:lnTo>
                  <a:lnTo>
                    <a:pt x="203592" y="410885"/>
                  </a:lnTo>
                  <a:lnTo>
                    <a:pt x="0" y="657664"/>
                  </a:lnTo>
                </a:path>
              </a:pathLst>
            </a:custGeom>
            <a:ln w="21638">
              <a:solidFill>
                <a:srgbClr val="C7C6C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40191" y="1518630"/>
            <a:ext cx="135255" cy="42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7900"/>
              </a:lnSpc>
              <a:spcBef>
                <a:spcPts val="100"/>
              </a:spcBef>
            </a:pPr>
            <a:r>
              <a:rPr sz="1200" spc="-50" dirty="0">
                <a:solidFill>
                  <a:srgbClr val="010202"/>
                </a:solidFill>
                <a:latin typeface="Times New Roman"/>
                <a:cs typeface="Times New Roman"/>
              </a:rPr>
              <a:t>A 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95594" y="2408777"/>
            <a:ext cx="185420" cy="3949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500"/>
              </a:spcBef>
            </a:pPr>
            <a:r>
              <a:rPr sz="1200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spc="30" dirty="0">
                <a:solidFill>
                  <a:srgbClr val="020304"/>
                </a:solidFill>
                <a:latin typeface="함초롬돋움"/>
                <a:cs typeface="함초롬돋움"/>
              </a:rPr>
              <a:t>5</a:t>
            </a:r>
            <a:endParaRPr sz="700">
              <a:latin typeface="함초롬돋움"/>
              <a:cs typeface="함초롬돋움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899998" y="3095970"/>
          <a:ext cx="3960495" cy="1652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spc="-20" dirty="0">
                          <a:latin typeface="함초롬돋움"/>
                          <a:cs typeface="함초롬돋움"/>
                        </a:rPr>
                        <a:t>그래프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3873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spc="-10" dirty="0">
                          <a:latin typeface="함초롬돋움"/>
                          <a:cs typeface="함초롬돋움"/>
                        </a:rPr>
                        <a:t>설명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3873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spc="-10" dirty="0">
                          <a:latin typeface="함초롬돋움"/>
                          <a:cs typeface="함초롬돋움"/>
                        </a:rPr>
                        <a:t>액션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3873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A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이상적인 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BOD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곡선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B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질산화로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 인한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추가 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BOD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50" dirty="0">
                          <a:latin typeface="함초롬돋움"/>
                          <a:cs typeface="함초롬돋움"/>
                        </a:rPr>
                        <a:t>질산화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억제제 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추가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C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359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BOD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값이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측정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범위를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초과합니다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38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측정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범위를 </a:t>
                      </a:r>
                      <a:r>
                        <a:rPr sz="800" spc="-55" dirty="0">
                          <a:latin typeface="함초롬돋움"/>
                          <a:cs typeface="함초롬돋움"/>
                        </a:rPr>
                        <a:t>늘리거나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시료를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희석하세요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D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0" dirty="0">
                          <a:latin typeface="함초롬돋움"/>
                          <a:cs typeface="함초롬돋움"/>
                        </a:rPr>
                        <a:t>측정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시스템에서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누수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발생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1117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BOD </a:t>
                      </a:r>
                      <a:r>
                        <a:rPr sz="800" spc="-45" dirty="0">
                          <a:latin typeface="함초롬돋움"/>
                          <a:cs typeface="함초롬돋움"/>
                        </a:rPr>
                        <a:t>보틀의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누출 </a:t>
                      </a:r>
                      <a:r>
                        <a:rPr sz="800" spc="-60" dirty="0">
                          <a:latin typeface="함초롬돋움"/>
                          <a:cs typeface="함초롬돋움"/>
                        </a:rPr>
                        <a:t>여부를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확인하고 필요한 </a:t>
                      </a:r>
                      <a:r>
                        <a:rPr sz="800" spc="-55" dirty="0">
                          <a:latin typeface="함초롬돋움"/>
                          <a:cs typeface="함초롬돋움"/>
                        </a:rPr>
                        <a:t>경우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액세서리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(예: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고무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개스킷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)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를 교체합니다.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E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040" indent="-10858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•"/>
                        <a:tabLst>
                          <a:tab pos="193675" algn="l"/>
                        </a:tabLst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미생물이 </a:t>
                      </a:r>
                      <a:r>
                        <a:rPr sz="800" spc="-40" dirty="0">
                          <a:latin typeface="함초롬돋움"/>
                          <a:cs typeface="함초롬돋움"/>
                        </a:rPr>
                        <a:t>충분하지 않음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104" indent="-10858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•"/>
                        <a:tabLst>
                          <a:tab pos="205740" algn="l"/>
                        </a:tabLst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샘플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접종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indent="-108585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193675" algn="l"/>
                        </a:tabLst>
                      </a:pPr>
                      <a:r>
                        <a:rPr sz="800" spc="-45" dirty="0">
                          <a:latin typeface="함초롬돋움"/>
                          <a:cs typeface="함초롬돋움"/>
                        </a:rPr>
                        <a:t>온도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조절되지</a:t>
                      </a:r>
                      <a:r>
                        <a:rPr sz="800" spc="-40" dirty="0">
                          <a:latin typeface="함초롬돋움"/>
                          <a:cs typeface="함초롬돋움"/>
                        </a:rPr>
                        <a:t> 않음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1270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indent="-108585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•"/>
                        <a:tabLst>
                          <a:tab pos="205740" algn="l"/>
                        </a:tabLst>
                      </a:pP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온도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조절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1270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121" y="31115"/>
            <a:ext cx="640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 </a:t>
            </a:r>
            <a:r>
              <a:rPr sz="800" spc="-40" dirty="0">
                <a:latin typeface="함초롬돋움"/>
                <a:cs typeface="함초롬돋움"/>
              </a:rPr>
              <a:t>소개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2816" y="735300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77025"/>
            <a:ext cx="3726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사용자는 </a:t>
            </a:r>
            <a:r>
              <a:rPr sz="800" spc="-30" dirty="0">
                <a:latin typeface="함초롬돋움"/>
                <a:cs typeface="함초롬돋움"/>
              </a:rPr>
              <a:t>취급법을 </a:t>
            </a:r>
            <a:r>
              <a:rPr sz="800" spc="-20" dirty="0">
                <a:latin typeface="함초롬돋움"/>
                <a:cs typeface="함초롬돋움"/>
              </a:rPr>
              <a:t>숙지하고 안전한 사용을 </a:t>
            </a:r>
            <a:r>
              <a:rPr sz="800" spc="-35" dirty="0">
                <a:latin typeface="함초롬돋움"/>
                <a:cs typeface="함초롬돋움"/>
              </a:rPr>
              <a:t>보장하기 </a:t>
            </a:r>
            <a:r>
              <a:rPr sz="800" spc="-55" dirty="0">
                <a:latin typeface="함초롬돋움"/>
                <a:cs typeface="함초롬돋움"/>
              </a:rPr>
              <a:t>위해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35" dirty="0">
                <a:latin typeface="함초롬돋움"/>
                <a:cs typeface="함초롬돋움"/>
              </a:rPr>
              <a:t>설명서를 읽고 </a:t>
            </a:r>
            <a:r>
              <a:rPr sz="800" spc="-40" dirty="0">
                <a:latin typeface="함초롬돋움"/>
                <a:cs typeface="함초롬돋움"/>
              </a:rPr>
              <a:t>이해할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있어야</a:t>
            </a:r>
            <a:r>
              <a:rPr sz="800" spc="-50" dirty="0">
                <a:latin typeface="함초롬돋움"/>
                <a:cs typeface="함초롬돋움"/>
              </a:rPr>
              <a:t> 합니다.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894" y="892557"/>
            <a:ext cx="3900804" cy="9747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1.1.7 유해 </a:t>
            </a:r>
            <a:r>
              <a:rPr sz="900" b="1" spc="-10" dirty="0">
                <a:latin typeface="함초롬돋움"/>
                <a:cs typeface="함초롬돋움"/>
              </a:rPr>
              <a:t>화학물질의 </a:t>
            </a:r>
            <a:r>
              <a:rPr sz="900" b="1" dirty="0">
                <a:latin typeface="함초롬돋움"/>
                <a:cs typeface="함초롬돋움"/>
              </a:rPr>
              <a:t>취급</a:t>
            </a:r>
            <a:endParaRPr sz="900">
              <a:latin typeface="함초롬돋움"/>
              <a:cs typeface="함초롬돋움"/>
            </a:endParaRPr>
          </a:p>
          <a:p>
            <a:pPr marL="38100" marR="30480">
              <a:lnSpc>
                <a:spcPct val="100000"/>
              </a:lnSpc>
              <a:spcBef>
                <a:spcPts val="295"/>
              </a:spcBef>
            </a:pP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제품을 </a:t>
            </a:r>
            <a:r>
              <a:rPr sz="800" spc="-20" dirty="0">
                <a:latin typeface="함초롬돋움"/>
                <a:cs typeface="함초롬돋움"/>
              </a:rPr>
              <a:t>사용하는 </a:t>
            </a:r>
            <a:r>
              <a:rPr sz="800" spc="-45" dirty="0">
                <a:latin typeface="함초롬돋움"/>
                <a:cs typeface="함초롬돋움"/>
              </a:rPr>
              <a:t>곳에는 </a:t>
            </a:r>
            <a:r>
              <a:rPr sz="800" spc="-25" dirty="0">
                <a:latin typeface="함초롬돋움"/>
                <a:cs typeface="함초롬돋움"/>
              </a:rPr>
              <a:t>화학적 </a:t>
            </a:r>
            <a:r>
              <a:rPr sz="800" spc="-55" dirty="0">
                <a:latin typeface="함초롬돋움"/>
                <a:cs typeface="함초롬돋움"/>
              </a:rPr>
              <a:t>및/또는 </a:t>
            </a:r>
            <a:r>
              <a:rPr sz="800" spc="-35" dirty="0">
                <a:latin typeface="함초롬돋움"/>
                <a:cs typeface="함초롬돋움"/>
              </a:rPr>
              <a:t>생물학적 </a:t>
            </a:r>
            <a:r>
              <a:rPr sz="800" spc="-25" dirty="0">
                <a:latin typeface="함초롬돋움"/>
                <a:cs typeface="함초롬돋움"/>
              </a:rPr>
              <a:t>위험이 존재할 </a:t>
            </a:r>
            <a:r>
              <a:rPr sz="800" spc="-20" dirty="0">
                <a:latin typeface="함초롬돋움"/>
                <a:cs typeface="함초롬돋움"/>
              </a:rPr>
              <a:t>수 있습니다.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10" dirty="0">
                <a:latin typeface="함초롬돋움"/>
                <a:cs typeface="함초롬돋움"/>
              </a:rPr>
              <a:t>제품을 </a:t>
            </a:r>
            <a:r>
              <a:rPr sz="800" spc="-30" dirty="0">
                <a:latin typeface="함초롬돋움"/>
                <a:cs typeface="함초롬돋움"/>
              </a:rPr>
              <a:t>사용할 </a:t>
            </a:r>
            <a:r>
              <a:rPr sz="800" spc="-35" dirty="0">
                <a:latin typeface="함초롬돋움"/>
                <a:cs typeface="함초롬돋움"/>
              </a:rPr>
              <a:t>때는 </a:t>
            </a:r>
            <a:r>
              <a:rPr sz="800" spc="-25" dirty="0">
                <a:latin typeface="함초롬돋움"/>
                <a:cs typeface="함초롬돋움"/>
              </a:rPr>
              <a:t>모든 </a:t>
            </a:r>
            <a:r>
              <a:rPr sz="800" spc="-30" dirty="0">
                <a:latin typeface="함초롬돋움"/>
                <a:cs typeface="함초롬돋움"/>
              </a:rPr>
              <a:t>관련 </a:t>
            </a:r>
            <a:r>
              <a:rPr sz="800" spc="-20" dirty="0">
                <a:latin typeface="함초롬돋움"/>
                <a:cs typeface="함초롬돋움"/>
              </a:rPr>
              <a:t>법률, </a:t>
            </a:r>
            <a:r>
              <a:rPr sz="800" spc="-35" dirty="0">
                <a:latin typeface="함초롬돋움"/>
                <a:cs typeface="함초롬돋움"/>
              </a:rPr>
              <a:t>규정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프로토콜을 </a:t>
            </a:r>
            <a:r>
              <a:rPr sz="800" dirty="0">
                <a:latin typeface="함초롬돋움"/>
                <a:cs typeface="함초롬돋움"/>
              </a:rPr>
              <a:t>준수하세요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38100" marR="136525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러비본드</a:t>
            </a:r>
            <a:r>
              <a:rPr sz="800" spc="-30" dirty="0">
                <a:latin typeface="함초롬돋움"/>
                <a:cs typeface="함초롬돋움"/>
              </a:rPr>
              <a:t>(</a:t>
            </a:r>
            <a:r>
              <a:rPr sz="600" spc="-37" baseline="41666" dirty="0">
                <a:latin typeface="함초롬돋움"/>
                <a:cs typeface="함초롬돋움"/>
              </a:rPr>
              <a:t>®</a:t>
            </a:r>
            <a:r>
              <a:rPr sz="600" spc="165" baseline="41666" dirty="0">
                <a:latin typeface="함초롬돋움"/>
                <a:cs typeface="함초롬돋움"/>
              </a:rPr>
              <a:t> </a:t>
            </a:r>
            <a:r>
              <a:rPr sz="800" dirty="0">
                <a:latin typeface="함초롬돋움"/>
                <a:cs typeface="함초롬돋움"/>
              </a:rPr>
              <a:t> )</a:t>
            </a:r>
            <a:r>
              <a:rPr sz="800" spc="-30" dirty="0">
                <a:latin typeface="함초롬돋움"/>
                <a:cs typeface="함초롬돋움"/>
              </a:rPr>
              <a:t>는 제품 </a:t>
            </a:r>
            <a:r>
              <a:rPr sz="800" spc="-45" dirty="0">
                <a:latin typeface="함초롬돋움"/>
                <a:cs typeface="함초롬돋움"/>
              </a:rPr>
              <a:t>개발을 </a:t>
            </a:r>
            <a:r>
              <a:rPr sz="800" spc="-40" dirty="0">
                <a:latin typeface="함초롬돋움"/>
                <a:cs typeface="함초롬돋움"/>
              </a:rPr>
              <a:t>위해 </a:t>
            </a:r>
            <a:r>
              <a:rPr sz="800" spc="-10" dirty="0">
                <a:latin typeface="함초롬돋움"/>
                <a:cs typeface="함초롬돋움"/>
              </a:rPr>
              <a:t>안전에 </a:t>
            </a:r>
            <a:r>
              <a:rPr sz="800" spc="-20" dirty="0">
                <a:latin typeface="함초롬돋움"/>
                <a:cs typeface="함초롬돋움"/>
              </a:rPr>
              <a:t>세심한 </a:t>
            </a:r>
            <a:r>
              <a:rPr sz="800" spc="-45" dirty="0">
                <a:latin typeface="함초롬돋움"/>
                <a:cs typeface="함초롬돋움"/>
              </a:rPr>
              <a:t>주의를 기울이고 있습니다. </a:t>
            </a:r>
            <a:r>
              <a:rPr sz="800" spc="-35" dirty="0">
                <a:latin typeface="함초롬돋움"/>
                <a:cs typeface="함초롬돋움"/>
              </a:rPr>
              <a:t>위험 </a:t>
            </a:r>
            <a:r>
              <a:rPr sz="800" spc="-25" dirty="0">
                <a:latin typeface="함초롬돋움"/>
                <a:cs typeface="함초롬돋움"/>
              </a:rPr>
              <a:t>물질로 </a:t>
            </a:r>
            <a:r>
              <a:rPr sz="800" spc="-65" dirty="0">
                <a:latin typeface="함초롬돋움"/>
                <a:cs typeface="함초롬돋움"/>
              </a:rPr>
              <a:t>인한 </a:t>
            </a:r>
            <a:r>
              <a:rPr sz="800" spc="-20" dirty="0">
                <a:latin typeface="함초롬돋움"/>
                <a:cs typeface="함초롬돋움"/>
              </a:rPr>
              <a:t>일부 </a:t>
            </a:r>
            <a:r>
              <a:rPr sz="800" spc="-25" dirty="0">
                <a:latin typeface="함초롬돋움"/>
                <a:cs typeface="함초롬돋움"/>
              </a:rPr>
              <a:t>위험은 </a:t>
            </a:r>
            <a:r>
              <a:rPr sz="800" spc="-20" dirty="0">
                <a:latin typeface="함초롬돋움"/>
                <a:cs typeface="함초롬돋움"/>
              </a:rPr>
              <a:t>피할 </a:t>
            </a:r>
            <a:r>
              <a:rPr sz="800" spc="-30" dirty="0">
                <a:latin typeface="함초롬돋움"/>
                <a:cs typeface="함초롬돋움"/>
              </a:rPr>
              <a:t>수 없습니다. </a:t>
            </a:r>
            <a:r>
              <a:rPr sz="800" spc="-35" dirty="0">
                <a:latin typeface="함초롬돋움"/>
                <a:cs typeface="함초롬돋움"/>
              </a:rPr>
              <a:t>자체 </a:t>
            </a:r>
            <a:r>
              <a:rPr sz="800" spc="-40" dirty="0">
                <a:latin typeface="함초롬돋움"/>
                <a:cs typeface="함초롬돋움"/>
              </a:rPr>
              <a:t>제작한 </a:t>
            </a:r>
            <a:r>
              <a:rPr sz="800" spc="-35" dirty="0">
                <a:latin typeface="함초롬돋움"/>
                <a:cs typeface="함초롬돋움"/>
              </a:rPr>
              <a:t>테스트 </a:t>
            </a:r>
            <a:r>
              <a:rPr sz="800" spc="-2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솔루션을 </a:t>
            </a:r>
            <a:r>
              <a:rPr sz="800" spc="-20" dirty="0">
                <a:latin typeface="함초롬돋움"/>
                <a:cs typeface="함초롬돋움"/>
              </a:rPr>
              <a:t>사용하는 </a:t>
            </a:r>
            <a:r>
              <a:rPr sz="800" spc="-50" dirty="0">
                <a:latin typeface="함초롬돋움"/>
                <a:cs typeface="함초롬돋움"/>
              </a:rPr>
              <a:t>경우</a:t>
            </a:r>
            <a:r>
              <a:rPr sz="800" spc="-35" dirty="0">
                <a:latin typeface="함초롬돋움"/>
                <a:cs typeface="함초롬돋움"/>
              </a:rPr>
              <a:t>, 해당 테스트 </a:t>
            </a:r>
            <a:r>
              <a:rPr sz="800" spc="-2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솔루션으로 </a:t>
            </a:r>
            <a:r>
              <a:rPr sz="800" spc="-20" dirty="0">
                <a:latin typeface="함초롬돋움"/>
                <a:cs typeface="함초롬돋움"/>
              </a:rPr>
              <a:t>인한 </a:t>
            </a:r>
            <a:r>
              <a:rPr sz="800" spc="-50" dirty="0">
                <a:latin typeface="함초롬돋움"/>
                <a:cs typeface="함초롬돋움"/>
              </a:rPr>
              <a:t>위험에 </a:t>
            </a:r>
            <a:r>
              <a:rPr sz="800" spc="-35" dirty="0">
                <a:latin typeface="함초롬돋움"/>
                <a:cs typeface="함초롬돋움"/>
              </a:rPr>
              <a:t>대한 책임은 </a:t>
            </a:r>
            <a:r>
              <a:rPr sz="800" spc="-45" dirty="0">
                <a:latin typeface="함초롬돋움"/>
                <a:cs typeface="함초롬돋움"/>
              </a:rPr>
              <a:t>사용자에게 </a:t>
            </a:r>
            <a:r>
              <a:rPr sz="800" spc="-25" dirty="0">
                <a:latin typeface="함초롬돋움"/>
                <a:cs typeface="함초롬돋움"/>
              </a:rPr>
              <a:t>있습니다(개인 </a:t>
            </a:r>
            <a:r>
              <a:rPr sz="800" spc="-10" dirty="0">
                <a:latin typeface="함초롬돋움"/>
                <a:cs typeface="함초롬돋움"/>
              </a:rPr>
              <a:t>책임).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294" y="2135138"/>
            <a:ext cx="3943985" cy="8528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dirty="0">
                <a:latin typeface="함초롬돋움"/>
                <a:cs typeface="함초롬돋움"/>
              </a:rPr>
              <a:t>1.1.8 폐기 </a:t>
            </a:r>
            <a:r>
              <a:rPr sz="900" b="1" spc="-10" dirty="0">
                <a:latin typeface="함초롬돋움"/>
                <a:cs typeface="함초롬돋움"/>
              </a:rPr>
              <a:t>참고 사항</a:t>
            </a:r>
            <a:endParaRPr sz="900">
              <a:latin typeface="함초롬돋움"/>
              <a:cs typeface="함초롬돋움"/>
            </a:endParaRPr>
          </a:p>
          <a:p>
            <a:pPr marL="12700" marR="155575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함초롬돋움"/>
                <a:cs typeface="함초롬돋움"/>
              </a:rPr>
              <a:t>배터리와 </a:t>
            </a:r>
            <a:r>
              <a:rPr sz="800" spc="-35" dirty="0">
                <a:latin typeface="함초롬돋움"/>
                <a:cs typeface="함초롬돋움"/>
              </a:rPr>
              <a:t>전기 </a:t>
            </a:r>
            <a:r>
              <a:rPr sz="800" spc="-20" dirty="0">
                <a:latin typeface="함초롬돋움"/>
                <a:cs typeface="함초롬돋움"/>
              </a:rPr>
              <a:t>장치는 </a:t>
            </a:r>
            <a:r>
              <a:rPr sz="800" spc="-10" dirty="0">
                <a:latin typeface="함초롬돋움"/>
                <a:cs typeface="함초롬돋움"/>
              </a:rPr>
              <a:t>현지 </a:t>
            </a:r>
            <a:r>
              <a:rPr sz="800" spc="-20" dirty="0">
                <a:latin typeface="함초롬돋움"/>
                <a:cs typeface="함초롬돋움"/>
              </a:rPr>
              <a:t>법적 </a:t>
            </a:r>
            <a:r>
              <a:rPr sz="800" spc="-30" dirty="0">
                <a:latin typeface="함초롬돋움"/>
                <a:cs typeface="함초롬돋움"/>
              </a:rPr>
              <a:t>요건에 따라 적절한 </a:t>
            </a:r>
            <a:r>
              <a:rPr sz="800" spc="-35" dirty="0">
                <a:latin typeface="함초롬돋움"/>
                <a:cs typeface="함초롬돋움"/>
              </a:rPr>
              <a:t>시설에서 </a:t>
            </a:r>
            <a:r>
              <a:rPr sz="800" spc="-45" dirty="0">
                <a:latin typeface="함초롬돋움"/>
                <a:cs typeface="함초롬돋움"/>
              </a:rPr>
              <a:t>폐기하세요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35" dirty="0">
                <a:latin typeface="함초롬돋움"/>
                <a:cs typeface="함초롬돋움"/>
              </a:rPr>
              <a:t>생활 </a:t>
            </a:r>
            <a:r>
              <a:rPr sz="800" spc="-10" dirty="0">
                <a:latin typeface="함초롬돋움"/>
                <a:cs typeface="함초롬돋움"/>
              </a:rPr>
              <a:t>쓰레기와 </a:t>
            </a:r>
            <a:r>
              <a:rPr sz="800" spc="-50" dirty="0">
                <a:latin typeface="함초롬돋움"/>
                <a:cs typeface="함초롬돋움"/>
              </a:rPr>
              <a:t>함께 폐기하는 </a:t>
            </a:r>
            <a:r>
              <a:rPr sz="800" spc="-30" dirty="0">
                <a:latin typeface="함초롬돋움"/>
                <a:cs typeface="함초롬돋움"/>
              </a:rPr>
              <a:t>것은 불법입니다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유럽 </a:t>
            </a:r>
            <a:r>
              <a:rPr sz="800" spc="-20" dirty="0">
                <a:latin typeface="함초롬돋움"/>
                <a:cs typeface="함초롬돋움"/>
              </a:rPr>
              <a:t>연합 </a:t>
            </a:r>
            <a:r>
              <a:rPr sz="800" spc="-35" dirty="0">
                <a:latin typeface="함초롬돋움"/>
                <a:cs typeface="함초롬돋움"/>
              </a:rPr>
              <a:t>내에서는 </a:t>
            </a:r>
            <a:r>
              <a:rPr sz="800" spc="-50" dirty="0">
                <a:latin typeface="함초롬돋움"/>
                <a:cs typeface="함초롬돋움"/>
              </a:rPr>
              <a:t>기기 </a:t>
            </a:r>
            <a:r>
              <a:rPr sz="800" spc="-10" dirty="0">
                <a:latin typeface="함초롬돋움"/>
                <a:cs typeface="함초롬돋움"/>
              </a:rPr>
              <a:t>수명이 </a:t>
            </a:r>
            <a:r>
              <a:rPr sz="800" spc="-45" dirty="0">
                <a:latin typeface="함초롬돋움"/>
                <a:cs typeface="함초롬돋움"/>
              </a:rPr>
              <a:t>다하면 </a:t>
            </a:r>
            <a:r>
              <a:rPr sz="800" spc="-20" dirty="0">
                <a:latin typeface="함초롬돋움"/>
                <a:cs typeface="함초롬돋움"/>
              </a:rPr>
              <a:t>전문 </a:t>
            </a:r>
            <a:r>
              <a:rPr sz="800" spc="-50" dirty="0">
                <a:latin typeface="함초롬돋움"/>
                <a:cs typeface="함초롬돋움"/>
              </a:rPr>
              <a:t>처리 </a:t>
            </a:r>
            <a:r>
              <a:rPr sz="800" spc="-10" dirty="0">
                <a:latin typeface="함초롬돋움"/>
                <a:cs typeface="함초롬돋움"/>
              </a:rPr>
              <a:t>센터에서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30" dirty="0">
                <a:latin typeface="함초롬돋움"/>
                <a:cs typeface="함초롬돋움"/>
              </a:rPr>
              <a:t>제거합니다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461" y="3185680"/>
            <a:ext cx="280637" cy="40218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67995" y="3097149"/>
            <a:ext cx="3960495" cy="600710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 marR="306705">
              <a:lnSpc>
                <a:spcPct val="100000"/>
              </a:lnSpc>
              <a:spcBef>
                <a:spcPts val="480"/>
              </a:spcBef>
            </a:pP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25" dirty="0">
                <a:latin typeface="함초롬돋움"/>
                <a:cs typeface="함초롬돋움"/>
              </a:rPr>
              <a:t>기호가 </a:t>
            </a:r>
            <a:r>
              <a:rPr sz="800" spc="-50" dirty="0">
                <a:latin typeface="함초롬돋움"/>
                <a:cs typeface="함초롬돋움"/>
              </a:rPr>
              <a:t>표시된 </a:t>
            </a:r>
            <a:r>
              <a:rPr sz="800" spc="-45" dirty="0">
                <a:latin typeface="함초롬돋움"/>
                <a:cs typeface="함초롬돋움"/>
              </a:rPr>
              <a:t>기기는 일반 </a:t>
            </a:r>
            <a:r>
              <a:rPr sz="800" spc="-35" dirty="0">
                <a:latin typeface="함초롬돋움"/>
                <a:cs typeface="함초롬돋움"/>
              </a:rPr>
              <a:t>가정용 </a:t>
            </a:r>
            <a:r>
              <a:rPr sz="800" spc="-10" dirty="0">
                <a:latin typeface="함초롬돋움"/>
                <a:cs typeface="함초롬돋움"/>
              </a:rPr>
              <a:t>쓰레기로 </a:t>
            </a:r>
            <a:r>
              <a:rPr sz="800" spc="-25" dirty="0">
                <a:latin typeface="함초롬돋움"/>
                <a:cs typeface="함초롬돋움"/>
              </a:rPr>
              <a:t>폐기해서는 </a:t>
            </a:r>
            <a:r>
              <a:rPr sz="800" spc="-45" dirty="0">
                <a:latin typeface="함초롬돋움"/>
                <a:cs typeface="함초롬돋움"/>
              </a:rPr>
              <a:t>안 </a:t>
            </a:r>
            <a:r>
              <a:rPr sz="800" spc="-10" dirty="0">
                <a:latin typeface="함초롬돋움"/>
                <a:cs typeface="함초롬돋움"/>
              </a:rPr>
              <a:t>됩니다.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294" y="3955072"/>
            <a:ext cx="3849370" cy="4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1.2 </a:t>
            </a:r>
            <a:r>
              <a:rPr sz="1000" b="1" spc="-10" dirty="0">
                <a:latin typeface="함초롬돋움"/>
                <a:cs typeface="함초롬돋움"/>
              </a:rPr>
              <a:t>문서에 </a:t>
            </a:r>
            <a:r>
              <a:rPr sz="1000" b="1" dirty="0">
                <a:latin typeface="함초롬돋움"/>
                <a:cs typeface="함초롬돋움"/>
              </a:rPr>
              <a:t>사용된 모든 기호 목록</a:t>
            </a:r>
            <a:endParaRPr sz="10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35" dirty="0">
                <a:latin typeface="함초롬돋움"/>
                <a:cs typeface="함초롬돋움"/>
              </a:rPr>
              <a:t>설명서에서는 </a:t>
            </a:r>
            <a:r>
              <a:rPr sz="800" spc="-10" dirty="0">
                <a:latin typeface="함초롬돋움"/>
                <a:cs typeface="함초롬돋움"/>
              </a:rPr>
              <a:t>특별한 주의가 </a:t>
            </a:r>
            <a:r>
              <a:rPr sz="800" spc="-35" dirty="0">
                <a:latin typeface="함초롬돋움"/>
                <a:cs typeface="함초롬돋움"/>
              </a:rPr>
              <a:t>필요한 </a:t>
            </a:r>
            <a:r>
              <a:rPr sz="800" spc="-30" dirty="0">
                <a:latin typeface="함초롬돋움"/>
                <a:cs typeface="함초롬돋움"/>
              </a:rPr>
              <a:t>섹션을 </a:t>
            </a:r>
            <a:r>
              <a:rPr sz="800" spc="-35" dirty="0">
                <a:latin typeface="함초롬돋움"/>
                <a:cs typeface="함초롬돋움"/>
              </a:rPr>
              <a:t>식별하기 </a:t>
            </a:r>
            <a:r>
              <a:rPr sz="800" spc="-50" dirty="0">
                <a:latin typeface="함초롬돋움"/>
                <a:cs typeface="함초롬돋움"/>
              </a:rPr>
              <a:t>위해 </a:t>
            </a:r>
            <a:r>
              <a:rPr sz="800" spc="-35" dirty="0">
                <a:latin typeface="함초롬돋움"/>
                <a:cs typeface="함초롬돋움"/>
              </a:rPr>
              <a:t>다음 </a:t>
            </a:r>
            <a:r>
              <a:rPr sz="800" spc="-25" dirty="0">
                <a:latin typeface="함초롬돋움"/>
                <a:cs typeface="함초롬돋움"/>
              </a:rPr>
              <a:t>기호를 </a:t>
            </a:r>
            <a:r>
              <a:rPr sz="800" spc="-20" dirty="0">
                <a:latin typeface="함초롬돋움"/>
                <a:cs typeface="함초롬돋움"/>
              </a:rPr>
              <a:t>사용합니다</a:t>
            </a:r>
            <a:r>
              <a:rPr sz="800" spc="-1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5205" y="4652427"/>
            <a:ext cx="288290" cy="267970"/>
            <a:chOff x="685205" y="4652427"/>
            <a:chExt cx="288290" cy="267970"/>
          </a:xfrm>
        </p:grpSpPr>
        <p:sp>
          <p:nvSpPr>
            <p:cNvPr id="26" name="object 26"/>
            <p:cNvSpPr/>
            <p:nvPr/>
          </p:nvSpPr>
          <p:spPr>
            <a:xfrm>
              <a:off x="828358" y="4659246"/>
              <a:ext cx="138430" cy="254635"/>
            </a:xfrm>
            <a:custGeom>
              <a:avLst/>
              <a:gdLst/>
              <a:ahLst/>
              <a:cxnLst/>
              <a:rect l="l" t="t" r="r" b="b"/>
              <a:pathLst>
                <a:path w="138430" h="254635">
                  <a:moveTo>
                    <a:pt x="0" y="0"/>
                  </a:moveTo>
                  <a:lnTo>
                    <a:pt x="137946" y="254108"/>
                  </a:lnTo>
                </a:path>
              </a:pathLst>
            </a:custGeom>
            <a:ln w="136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025" y="4659246"/>
              <a:ext cx="136525" cy="252095"/>
            </a:xfrm>
            <a:custGeom>
              <a:avLst/>
              <a:gdLst/>
              <a:ahLst/>
              <a:cxnLst/>
              <a:rect l="l" t="t" r="r" b="b"/>
              <a:pathLst>
                <a:path w="136525" h="252095">
                  <a:moveTo>
                    <a:pt x="136333" y="0"/>
                  </a:moveTo>
                  <a:lnTo>
                    <a:pt x="0" y="251688"/>
                  </a:lnTo>
                </a:path>
              </a:pathLst>
            </a:custGeom>
            <a:ln w="136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2025" y="4913355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274280" y="0"/>
                  </a:moveTo>
                  <a:lnTo>
                    <a:pt x="0" y="0"/>
                  </a:lnTo>
                </a:path>
              </a:pathLst>
            </a:custGeom>
            <a:ln w="1333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5451" y="4722168"/>
              <a:ext cx="27940" cy="168275"/>
            </a:xfrm>
            <a:custGeom>
              <a:avLst/>
              <a:gdLst/>
              <a:ahLst/>
              <a:cxnLst/>
              <a:rect l="l" t="t" r="r" b="b"/>
              <a:pathLst>
                <a:path w="27940" h="168275">
                  <a:moveTo>
                    <a:pt x="21781" y="117777"/>
                  </a:moveTo>
                  <a:lnTo>
                    <a:pt x="5646" y="117777"/>
                  </a:lnTo>
                  <a:lnTo>
                    <a:pt x="2420" y="0"/>
                  </a:lnTo>
                  <a:lnTo>
                    <a:pt x="25007" y="0"/>
                  </a:lnTo>
                  <a:lnTo>
                    <a:pt x="21781" y="117777"/>
                  </a:lnTo>
                  <a:close/>
                </a:path>
                <a:path w="27940" h="168275">
                  <a:moveTo>
                    <a:pt x="18554" y="167792"/>
                  </a:moveTo>
                  <a:lnTo>
                    <a:pt x="9680" y="167792"/>
                  </a:lnTo>
                  <a:lnTo>
                    <a:pt x="6453" y="166179"/>
                  </a:lnTo>
                  <a:lnTo>
                    <a:pt x="4033" y="162952"/>
                  </a:lnTo>
                  <a:lnTo>
                    <a:pt x="1613" y="160532"/>
                  </a:lnTo>
                  <a:lnTo>
                    <a:pt x="0" y="156498"/>
                  </a:lnTo>
                  <a:lnTo>
                    <a:pt x="0" y="147625"/>
                  </a:lnTo>
                  <a:lnTo>
                    <a:pt x="1613" y="144398"/>
                  </a:lnTo>
                  <a:lnTo>
                    <a:pt x="4033" y="141171"/>
                  </a:lnTo>
                  <a:lnTo>
                    <a:pt x="6453" y="138751"/>
                  </a:lnTo>
                  <a:lnTo>
                    <a:pt x="9680" y="137138"/>
                  </a:lnTo>
                  <a:lnTo>
                    <a:pt x="17747" y="137138"/>
                  </a:lnTo>
                  <a:lnTo>
                    <a:pt x="20974" y="138751"/>
                  </a:lnTo>
                  <a:lnTo>
                    <a:pt x="24201" y="141171"/>
                  </a:lnTo>
                  <a:lnTo>
                    <a:pt x="26621" y="143591"/>
                  </a:lnTo>
                  <a:lnTo>
                    <a:pt x="27428" y="147625"/>
                  </a:lnTo>
                  <a:lnTo>
                    <a:pt x="27428" y="156498"/>
                  </a:lnTo>
                  <a:lnTo>
                    <a:pt x="26621" y="159725"/>
                  </a:lnTo>
                  <a:lnTo>
                    <a:pt x="21781" y="166179"/>
                  </a:lnTo>
                  <a:lnTo>
                    <a:pt x="18554" y="1677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7995" y="4561840"/>
            <a:ext cx="3961129" cy="5911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 marR="464184">
              <a:lnSpc>
                <a:spcPct val="100000"/>
              </a:lnSpc>
              <a:spcBef>
                <a:spcPts val="480"/>
              </a:spcBef>
            </a:pPr>
            <a:r>
              <a:rPr sz="800" spc="-10" dirty="0">
                <a:latin typeface="함초롬돋움"/>
                <a:cs typeface="함초롬돋움"/>
              </a:rPr>
              <a:t>피하지</a:t>
            </a:r>
            <a:r>
              <a:rPr sz="800" spc="-25" dirty="0">
                <a:latin typeface="함초롬돋움"/>
                <a:cs typeface="함초롬돋움"/>
              </a:rPr>
              <a:t> 않으면 </a:t>
            </a:r>
            <a:r>
              <a:rPr sz="800" spc="-30" dirty="0">
                <a:latin typeface="함초롬돋움"/>
                <a:cs typeface="함초롬돋움"/>
              </a:rPr>
              <a:t>사망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중상을 </a:t>
            </a:r>
            <a:r>
              <a:rPr sz="800" spc="-45" dirty="0">
                <a:latin typeface="함초롬돋움"/>
                <a:cs typeface="함초롬돋움"/>
              </a:rPr>
              <a:t>초래할 </a:t>
            </a:r>
            <a:r>
              <a:rPr sz="800" spc="-50" dirty="0">
                <a:latin typeface="함초롬돋움"/>
                <a:cs typeface="함초롬돋움"/>
              </a:rPr>
              <a:t>수 있는 </a:t>
            </a:r>
            <a:r>
              <a:rPr sz="800" spc="-25" dirty="0">
                <a:latin typeface="함초롬돋움"/>
                <a:cs typeface="함초롬돋움"/>
              </a:rPr>
              <a:t>위험이 존재합니다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69545">
              <a:lnSpc>
                <a:spcPct val="100000"/>
              </a:lnSpc>
              <a:spcBef>
                <a:spcPts val="585"/>
              </a:spcBef>
            </a:pPr>
            <a:r>
              <a:rPr sz="800" b="1" spc="-10" dirty="0">
                <a:latin typeface="함초롬돋움"/>
                <a:cs typeface="함초롬돋움"/>
              </a:rPr>
              <a:t>위험!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90268" y="5353525"/>
            <a:ext cx="279400" cy="274955"/>
            <a:chOff x="690268" y="5353525"/>
            <a:chExt cx="279400" cy="274955"/>
          </a:xfrm>
        </p:grpSpPr>
        <p:sp>
          <p:nvSpPr>
            <p:cNvPr id="32" name="object 32"/>
            <p:cNvSpPr/>
            <p:nvPr/>
          </p:nvSpPr>
          <p:spPr>
            <a:xfrm>
              <a:off x="814434" y="5399284"/>
              <a:ext cx="31115" cy="190500"/>
            </a:xfrm>
            <a:custGeom>
              <a:avLst/>
              <a:gdLst/>
              <a:ahLst/>
              <a:cxnLst/>
              <a:rect l="l" t="t" r="r" b="b"/>
              <a:pathLst>
                <a:path w="31115" h="190500">
                  <a:moveTo>
                    <a:pt x="24064" y="133512"/>
                  </a:moveTo>
                  <a:lnTo>
                    <a:pt x="6210" y="133512"/>
                  </a:lnTo>
                  <a:lnTo>
                    <a:pt x="2328" y="0"/>
                  </a:lnTo>
                  <a:lnTo>
                    <a:pt x="27946" y="0"/>
                  </a:lnTo>
                  <a:lnTo>
                    <a:pt x="24064" y="133512"/>
                  </a:lnTo>
                  <a:close/>
                </a:path>
                <a:path w="31115" h="190500">
                  <a:moveTo>
                    <a:pt x="15525" y="190177"/>
                  </a:moveTo>
                  <a:lnTo>
                    <a:pt x="10867" y="190177"/>
                  </a:lnTo>
                  <a:lnTo>
                    <a:pt x="6986" y="187848"/>
                  </a:lnTo>
                  <a:lnTo>
                    <a:pt x="4657" y="184743"/>
                  </a:lnTo>
                  <a:lnTo>
                    <a:pt x="1552" y="181638"/>
                  </a:lnTo>
                  <a:lnTo>
                    <a:pt x="0" y="177757"/>
                  </a:lnTo>
                  <a:lnTo>
                    <a:pt x="0" y="167666"/>
                  </a:lnTo>
                  <a:lnTo>
                    <a:pt x="1552" y="163785"/>
                  </a:lnTo>
                  <a:lnTo>
                    <a:pt x="4657" y="160680"/>
                  </a:lnTo>
                  <a:lnTo>
                    <a:pt x="6986" y="157575"/>
                  </a:lnTo>
                  <a:lnTo>
                    <a:pt x="10867" y="156023"/>
                  </a:lnTo>
                  <a:lnTo>
                    <a:pt x="20183" y="156023"/>
                  </a:lnTo>
                  <a:lnTo>
                    <a:pt x="24064" y="157575"/>
                  </a:lnTo>
                  <a:lnTo>
                    <a:pt x="27169" y="160680"/>
                  </a:lnTo>
                  <a:lnTo>
                    <a:pt x="29498" y="163785"/>
                  </a:lnTo>
                  <a:lnTo>
                    <a:pt x="31051" y="168442"/>
                  </a:lnTo>
                  <a:lnTo>
                    <a:pt x="31051" y="177757"/>
                  </a:lnTo>
                  <a:lnTo>
                    <a:pt x="29498" y="181638"/>
                  </a:lnTo>
                  <a:lnTo>
                    <a:pt x="24841" y="187848"/>
                  </a:lnTo>
                  <a:lnTo>
                    <a:pt x="20183" y="189401"/>
                  </a:lnTo>
                  <a:lnTo>
                    <a:pt x="15525" y="19017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991" y="5361249"/>
              <a:ext cx="264160" cy="259715"/>
            </a:xfrm>
            <a:custGeom>
              <a:avLst/>
              <a:gdLst/>
              <a:ahLst/>
              <a:cxnLst/>
              <a:rect l="l" t="t" r="r" b="b"/>
              <a:pathLst>
                <a:path w="264159" h="259714">
                  <a:moveTo>
                    <a:pt x="263935" y="129631"/>
                  </a:moveTo>
                  <a:lnTo>
                    <a:pt x="253577" y="79248"/>
                  </a:lnTo>
                  <a:lnTo>
                    <a:pt x="225315" y="38035"/>
                  </a:lnTo>
                  <a:lnTo>
                    <a:pt x="183372" y="10212"/>
                  </a:lnTo>
                  <a:lnTo>
                    <a:pt x="131967" y="0"/>
                  </a:lnTo>
                  <a:lnTo>
                    <a:pt x="80563" y="10212"/>
                  </a:lnTo>
                  <a:lnTo>
                    <a:pt x="38620" y="38035"/>
                  </a:lnTo>
                  <a:lnTo>
                    <a:pt x="10358" y="79248"/>
                  </a:lnTo>
                  <a:lnTo>
                    <a:pt x="0" y="129631"/>
                  </a:lnTo>
                  <a:lnTo>
                    <a:pt x="10358" y="180013"/>
                  </a:lnTo>
                  <a:lnTo>
                    <a:pt x="38620" y="221226"/>
                  </a:lnTo>
                  <a:lnTo>
                    <a:pt x="80563" y="249049"/>
                  </a:lnTo>
                  <a:lnTo>
                    <a:pt x="131967" y="259262"/>
                  </a:lnTo>
                  <a:lnTo>
                    <a:pt x="183372" y="248722"/>
                  </a:lnTo>
                  <a:lnTo>
                    <a:pt x="225315" y="220935"/>
                  </a:lnTo>
                  <a:lnTo>
                    <a:pt x="253577" y="179904"/>
                  </a:lnTo>
                  <a:lnTo>
                    <a:pt x="263935" y="129631"/>
                  </a:lnTo>
                  <a:close/>
                </a:path>
              </a:pathLst>
            </a:custGeom>
            <a:ln w="154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67995" y="5260289"/>
            <a:ext cx="3961129" cy="6381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 marR="76200">
              <a:lnSpc>
                <a:spcPct val="100000"/>
              </a:lnSpc>
              <a:spcBef>
                <a:spcPts val="480"/>
              </a:spcBef>
            </a:pPr>
            <a:r>
              <a:rPr sz="800" spc="-35" dirty="0">
                <a:latin typeface="함초롬돋움"/>
                <a:cs typeface="함초롬돋움"/>
              </a:rPr>
              <a:t>특정 </a:t>
            </a:r>
            <a:r>
              <a:rPr sz="800" spc="-30" dirty="0">
                <a:latin typeface="함초롬돋움"/>
                <a:cs typeface="함초롬돋움"/>
              </a:rPr>
              <a:t>시약을 </a:t>
            </a:r>
            <a:r>
              <a:rPr sz="800" spc="-40" dirty="0">
                <a:latin typeface="함초롬돋움"/>
                <a:cs typeface="함초롬돋움"/>
              </a:rPr>
              <a:t>부적절하게 </a:t>
            </a:r>
            <a:r>
              <a:rPr sz="800" spc="-30" dirty="0">
                <a:latin typeface="함초롬돋움"/>
                <a:cs typeface="함초롬돋움"/>
              </a:rPr>
              <a:t>취급하면 건강에 </a:t>
            </a:r>
            <a:r>
              <a:rPr sz="800" spc="-50" dirty="0">
                <a:latin typeface="함초롬돋움"/>
                <a:cs typeface="함초롬돋움"/>
              </a:rPr>
              <a:t>해를 </a:t>
            </a:r>
            <a:r>
              <a:rPr sz="800" spc="-10" dirty="0">
                <a:latin typeface="함초롬돋움"/>
                <a:cs typeface="함초롬돋움"/>
              </a:rPr>
              <a:t>끼칠 수 있습니다. 어떤 경우든 </a:t>
            </a:r>
            <a:r>
              <a:rPr sz="800" spc="-20" dirty="0">
                <a:latin typeface="함초롬돋움"/>
                <a:cs typeface="함초롬돋움"/>
              </a:rPr>
              <a:t>포장에 </a:t>
            </a:r>
            <a:r>
              <a:rPr sz="800" spc="-30" dirty="0">
                <a:latin typeface="함초롬돋움"/>
                <a:cs typeface="함초롬돋움"/>
              </a:rPr>
              <a:t>표시된 </a:t>
            </a:r>
            <a:r>
              <a:rPr sz="800" spc="-10" dirty="0">
                <a:latin typeface="함초롬돋움"/>
                <a:cs typeface="함초롬돋움"/>
              </a:rPr>
              <a:t>안전 </a:t>
            </a:r>
            <a:r>
              <a:rPr sz="800" spc="-25" dirty="0">
                <a:latin typeface="함초롬돋움"/>
                <a:cs typeface="함초롬돋움"/>
              </a:rPr>
              <a:t>라벨을 </a:t>
            </a:r>
            <a:r>
              <a:rPr sz="800" spc="-35" dirty="0">
                <a:latin typeface="함초롬돋움"/>
                <a:cs typeface="함초롬돋움"/>
              </a:rPr>
              <a:t>따르세요</a:t>
            </a:r>
            <a:r>
              <a:rPr sz="800" spc="-4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791845" marR="307340" indent="-650875">
              <a:lnSpc>
                <a:spcPct val="100000"/>
              </a:lnSpc>
              <a:tabLst>
                <a:tab pos="791845" algn="l"/>
              </a:tabLst>
            </a:pPr>
            <a:r>
              <a:rPr sz="1200" b="1" spc="-15" baseline="-45138" dirty="0">
                <a:latin typeface="함초롬돋움"/>
                <a:cs typeface="함초롬돋움"/>
              </a:rPr>
              <a:t>경고!</a:t>
            </a:r>
            <a:r>
              <a:rPr sz="1200" b="1" baseline="-45138" dirty="0">
                <a:latin typeface="함초롬돋움"/>
                <a:cs typeface="함초롬돋움"/>
              </a:rPr>
              <a:t>	</a:t>
            </a:r>
            <a:r>
              <a:rPr sz="800" spc="-20" dirty="0">
                <a:latin typeface="함초롬돋움"/>
                <a:cs typeface="함초롬돋움"/>
              </a:rPr>
              <a:t> 패키지 </a:t>
            </a:r>
            <a:r>
              <a:rPr sz="800" spc="-45" dirty="0">
                <a:latin typeface="함초롬돋움"/>
                <a:cs typeface="함초롬돋움"/>
              </a:rPr>
              <a:t>삽입물 </a:t>
            </a:r>
            <a:r>
              <a:rPr sz="800" spc="-20" dirty="0">
                <a:latin typeface="함초롬돋움"/>
                <a:cs typeface="함초롬돋움"/>
              </a:rPr>
              <a:t>및 사용 가능한 </a:t>
            </a:r>
            <a:r>
              <a:rPr sz="800" dirty="0">
                <a:latin typeface="함초롬돋움"/>
                <a:cs typeface="함초롬돋움"/>
              </a:rPr>
              <a:t>SDS의 </a:t>
            </a:r>
            <a:r>
              <a:rPr sz="800" spc="-45" dirty="0">
                <a:latin typeface="함초롬돋움"/>
                <a:cs typeface="함초롬돋움"/>
              </a:rPr>
              <a:t>지침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50" dirty="0">
                <a:latin typeface="함초롬돋움"/>
                <a:cs typeface="함초롬돋움"/>
              </a:rPr>
              <a:t>여기에 </a:t>
            </a:r>
            <a:r>
              <a:rPr sz="800" spc="-25" dirty="0">
                <a:latin typeface="함초롬돋움"/>
                <a:cs typeface="함초롬돋움"/>
              </a:rPr>
              <a:t>명시된 </a:t>
            </a:r>
            <a:r>
              <a:rPr sz="800" spc="-10" dirty="0">
                <a:latin typeface="함초롬돋움"/>
                <a:cs typeface="함초롬돋움"/>
              </a:rPr>
              <a:t>보호 </a:t>
            </a:r>
            <a:r>
              <a:rPr sz="800" spc="-30" dirty="0">
                <a:latin typeface="함초롬돋움"/>
                <a:cs typeface="함초롬돋움"/>
              </a:rPr>
              <a:t>조치를 </a:t>
            </a:r>
            <a:r>
              <a:rPr sz="800" spc="-10" dirty="0">
                <a:latin typeface="함초롬돋움"/>
                <a:cs typeface="함초롬돋움"/>
              </a:rPr>
              <a:t>정확히 </a:t>
            </a:r>
            <a:r>
              <a:rPr sz="800" spc="-35" dirty="0">
                <a:latin typeface="함초롬돋움"/>
                <a:cs typeface="함초롬돋움"/>
              </a:rPr>
              <a:t>따라야 </a:t>
            </a:r>
            <a:r>
              <a:rPr sz="800" spc="-10" dirty="0">
                <a:latin typeface="함초롬돋움"/>
                <a:cs typeface="함초롬돋움"/>
              </a:rPr>
              <a:t>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6590" y="6095843"/>
            <a:ext cx="287655" cy="324485"/>
            <a:chOff x="686590" y="6095843"/>
            <a:chExt cx="287655" cy="324485"/>
          </a:xfrm>
        </p:grpSpPr>
        <p:sp>
          <p:nvSpPr>
            <p:cNvPr id="36" name="object 36"/>
            <p:cNvSpPr/>
            <p:nvPr/>
          </p:nvSpPr>
          <p:spPr>
            <a:xfrm>
              <a:off x="810582" y="6149421"/>
              <a:ext cx="39370" cy="229235"/>
            </a:xfrm>
            <a:custGeom>
              <a:avLst/>
              <a:gdLst/>
              <a:ahLst/>
              <a:cxnLst/>
              <a:rect l="l" t="t" r="r" b="b"/>
              <a:pathLst>
                <a:path w="39369" h="229235">
                  <a:moveTo>
                    <a:pt x="30063" y="159813"/>
                  </a:moveTo>
                  <a:lnTo>
                    <a:pt x="8679" y="159813"/>
                  </a:lnTo>
                  <a:lnTo>
                    <a:pt x="3955" y="0"/>
                  </a:lnTo>
                  <a:lnTo>
                    <a:pt x="34810" y="0"/>
                  </a:lnTo>
                  <a:lnTo>
                    <a:pt x="30063" y="159813"/>
                  </a:lnTo>
                  <a:close/>
                </a:path>
                <a:path w="39369" h="229235">
                  <a:moveTo>
                    <a:pt x="8702" y="160604"/>
                  </a:moveTo>
                  <a:lnTo>
                    <a:pt x="8679" y="159813"/>
                  </a:lnTo>
                  <a:lnTo>
                    <a:pt x="8702" y="160604"/>
                  </a:lnTo>
                  <a:close/>
                </a:path>
                <a:path w="39369" h="229235">
                  <a:moveTo>
                    <a:pt x="18987" y="228643"/>
                  </a:moveTo>
                  <a:lnTo>
                    <a:pt x="13449" y="228643"/>
                  </a:lnTo>
                  <a:lnTo>
                    <a:pt x="8702" y="226269"/>
                  </a:lnTo>
                  <a:lnTo>
                    <a:pt x="5538" y="222314"/>
                  </a:lnTo>
                  <a:lnTo>
                    <a:pt x="1582" y="218358"/>
                  </a:lnTo>
                  <a:lnTo>
                    <a:pt x="0" y="213611"/>
                  </a:lnTo>
                  <a:lnTo>
                    <a:pt x="0" y="201744"/>
                  </a:lnTo>
                  <a:lnTo>
                    <a:pt x="1582" y="196997"/>
                  </a:lnTo>
                  <a:lnTo>
                    <a:pt x="6329" y="193041"/>
                  </a:lnTo>
                  <a:lnTo>
                    <a:pt x="9493" y="189085"/>
                  </a:lnTo>
                  <a:lnTo>
                    <a:pt x="13449" y="187503"/>
                  </a:lnTo>
                  <a:lnTo>
                    <a:pt x="26108" y="187503"/>
                  </a:lnTo>
                  <a:lnTo>
                    <a:pt x="30063" y="189085"/>
                  </a:lnTo>
                  <a:lnTo>
                    <a:pt x="34019" y="193041"/>
                  </a:lnTo>
                  <a:lnTo>
                    <a:pt x="37184" y="196997"/>
                  </a:lnTo>
                  <a:lnTo>
                    <a:pt x="38766" y="201744"/>
                  </a:lnTo>
                  <a:lnTo>
                    <a:pt x="38766" y="213611"/>
                  </a:lnTo>
                  <a:lnTo>
                    <a:pt x="37184" y="218358"/>
                  </a:lnTo>
                  <a:lnTo>
                    <a:pt x="34019" y="222314"/>
                  </a:lnTo>
                  <a:lnTo>
                    <a:pt x="30063" y="225478"/>
                  </a:lnTo>
                  <a:lnTo>
                    <a:pt x="25317" y="227852"/>
                  </a:lnTo>
                  <a:lnTo>
                    <a:pt x="18987" y="228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5864" y="6105116"/>
              <a:ext cx="269240" cy="305435"/>
            </a:xfrm>
            <a:custGeom>
              <a:avLst/>
              <a:gdLst/>
              <a:ahLst/>
              <a:cxnLst/>
              <a:rect l="l" t="t" r="r" b="b"/>
              <a:pathLst>
                <a:path w="269240" h="305435">
                  <a:moveTo>
                    <a:pt x="255543" y="305385"/>
                  </a:moveTo>
                  <a:lnTo>
                    <a:pt x="12658" y="305385"/>
                  </a:lnTo>
                  <a:lnTo>
                    <a:pt x="5538" y="305385"/>
                  </a:lnTo>
                  <a:lnTo>
                    <a:pt x="0" y="299056"/>
                  </a:lnTo>
                  <a:lnTo>
                    <a:pt x="0" y="292726"/>
                  </a:lnTo>
                  <a:lnTo>
                    <a:pt x="0" y="12658"/>
                  </a:lnTo>
                  <a:lnTo>
                    <a:pt x="0" y="5538"/>
                  </a:lnTo>
                  <a:lnTo>
                    <a:pt x="5538" y="0"/>
                  </a:lnTo>
                  <a:lnTo>
                    <a:pt x="12658" y="0"/>
                  </a:lnTo>
                  <a:lnTo>
                    <a:pt x="255543" y="0"/>
                  </a:lnTo>
                  <a:lnTo>
                    <a:pt x="262664" y="0"/>
                  </a:lnTo>
                  <a:lnTo>
                    <a:pt x="268202" y="6329"/>
                  </a:lnTo>
                  <a:lnTo>
                    <a:pt x="268202" y="12658"/>
                  </a:lnTo>
                  <a:lnTo>
                    <a:pt x="268202" y="291935"/>
                  </a:lnTo>
                  <a:lnTo>
                    <a:pt x="268993" y="299847"/>
                  </a:lnTo>
                  <a:lnTo>
                    <a:pt x="263455" y="305385"/>
                  </a:lnTo>
                  <a:lnTo>
                    <a:pt x="255543" y="305385"/>
                  </a:lnTo>
                  <a:close/>
                </a:path>
              </a:pathLst>
            </a:custGeom>
            <a:ln w="185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7995" y="6006300"/>
            <a:ext cx="3961129" cy="64579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480"/>
              </a:spcBef>
            </a:pPr>
            <a:r>
              <a:rPr sz="800" spc="-55" dirty="0">
                <a:latin typeface="함초롬돋움"/>
                <a:cs typeface="함초롬돋움"/>
              </a:rPr>
              <a:t>경미하거나 </a:t>
            </a:r>
            <a:r>
              <a:rPr sz="800" spc="-40" dirty="0">
                <a:latin typeface="함초롬돋움"/>
                <a:cs typeface="함초롬돋움"/>
              </a:rPr>
              <a:t>중등도의 </a:t>
            </a:r>
            <a:r>
              <a:rPr sz="800" spc="-10" dirty="0">
                <a:latin typeface="함초롬돋움"/>
                <a:cs typeface="함초롬돋움"/>
              </a:rPr>
              <a:t>부상을 </a:t>
            </a:r>
            <a:r>
              <a:rPr sz="800" spc="-45" dirty="0">
                <a:latin typeface="함초롬돋움"/>
                <a:cs typeface="함초롬돋움"/>
              </a:rPr>
              <a:t>초래할 </a:t>
            </a:r>
            <a:r>
              <a:rPr sz="800" spc="-20" dirty="0">
                <a:latin typeface="함초롬돋움"/>
                <a:cs typeface="함초롬돋움"/>
              </a:rPr>
              <a:t>수 있는 </a:t>
            </a:r>
            <a:r>
              <a:rPr sz="800" spc="-25" dirty="0">
                <a:latin typeface="함초롬돋움"/>
                <a:cs typeface="함초롬돋움"/>
              </a:rPr>
              <a:t>위험이 존재합니다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함초롬돋움"/>
              <a:cs typeface="함초롬돋움"/>
            </a:endParaRPr>
          </a:p>
          <a:p>
            <a:pPr marL="155575">
              <a:lnSpc>
                <a:spcPct val="100000"/>
              </a:lnSpc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6880" y="31115"/>
            <a:ext cx="1631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7 </a:t>
            </a:r>
            <a:r>
              <a:rPr sz="800" spc="-30" dirty="0">
                <a:latin typeface="함초롬돋움"/>
                <a:cs typeface="함초롬돋움"/>
              </a:rPr>
              <a:t>액세서리 </a:t>
            </a:r>
            <a:r>
              <a:rPr sz="800" spc="-80" dirty="0">
                <a:latin typeface="함초롬돋움"/>
                <a:cs typeface="함초롬돋움"/>
              </a:rPr>
              <a:t>및 </a:t>
            </a:r>
            <a:r>
              <a:rPr sz="800" spc="-25" dirty="0">
                <a:latin typeface="함초롬돋움"/>
                <a:cs typeface="함초롬돋움"/>
              </a:rPr>
              <a:t>교체 </a:t>
            </a:r>
            <a:r>
              <a:rPr sz="800" spc="-10" dirty="0">
                <a:latin typeface="함초롬돋움"/>
                <a:cs typeface="함초롬돋움"/>
              </a:rPr>
              <a:t>부품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8285" y="1748053"/>
            <a:ext cx="1663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69887"/>
            <a:ext cx="260731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lain" startAt="7"/>
              <a:tabLst>
                <a:tab pos="139700" algn="l"/>
              </a:tabLst>
            </a:pPr>
            <a:r>
              <a:rPr sz="1200" b="1" dirty="0">
                <a:latin typeface="함초롬돋움"/>
                <a:cs typeface="함초롬돋움"/>
              </a:rPr>
              <a:t>액세서리 및 교체 </a:t>
            </a:r>
            <a:r>
              <a:rPr sz="1200" b="1" spc="-20" dirty="0">
                <a:latin typeface="함초롬돋움"/>
                <a:cs typeface="함초롬돋움"/>
              </a:rPr>
              <a:t>부품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"/>
              <a:buAutoNum type="arabicPlain" startAt="7"/>
            </a:pPr>
            <a:endParaRPr sz="950">
              <a:latin typeface="함초롬돋움"/>
              <a:cs typeface="함초롬돋움"/>
            </a:endParaRPr>
          </a:p>
          <a:p>
            <a:pPr marL="224154" lvl="1" indent="-212090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sz="1000" b="1" spc="-10" dirty="0">
                <a:latin typeface="함초롬돋움"/>
                <a:cs typeface="함초롬돋움"/>
              </a:rPr>
              <a:t>액세서리 </a:t>
            </a:r>
            <a:r>
              <a:rPr sz="1000" b="1" dirty="0">
                <a:latin typeface="함초롬돋움"/>
                <a:cs typeface="함초롬돋움"/>
              </a:rPr>
              <a:t>목록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7994" y="1411160"/>
            <a:ext cx="3960495" cy="3175"/>
            <a:chOff x="467994" y="1411160"/>
            <a:chExt cx="3960495" cy="3175"/>
          </a:xfrm>
        </p:grpSpPr>
        <p:sp>
          <p:nvSpPr>
            <p:cNvPr id="21" name="object 21"/>
            <p:cNvSpPr/>
            <p:nvPr/>
          </p:nvSpPr>
          <p:spPr>
            <a:xfrm>
              <a:off x="467994" y="1412748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7998" y="141274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27996" y="141274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995" y="1412748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7998" y="141274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27996" y="141274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5688" y="1244270"/>
            <a:ext cx="234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제목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5690" y="1244270"/>
            <a:ext cx="6343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부품 번호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7994" y="1590243"/>
            <a:ext cx="3960495" cy="3175"/>
            <a:chOff x="467994" y="1590243"/>
            <a:chExt cx="3960495" cy="3175"/>
          </a:xfrm>
        </p:grpSpPr>
        <p:sp>
          <p:nvSpPr>
            <p:cNvPr id="30" name="object 30"/>
            <p:cNvSpPr/>
            <p:nvPr/>
          </p:nvSpPr>
          <p:spPr>
            <a:xfrm>
              <a:off x="467994" y="159183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7998" y="15918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27996" y="15918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995" y="159183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27998" y="15918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27996" y="15918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688" y="1423352"/>
            <a:ext cx="1586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샘플 </a:t>
            </a:r>
            <a:r>
              <a:rPr sz="800" spc="-25" dirty="0">
                <a:latin typeface="함초롬돋움"/>
                <a:cs typeface="함초롬돋움"/>
              </a:rPr>
              <a:t>플라스크 </a:t>
            </a:r>
            <a:r>
              <a:rPr sz="800" dirty="0">
                <a:latin typeface="함초롬돋움"/>
                <a:cs typeface="함초롬돋움"/>
              </a:rPr>
              <a:t>6개</a:t>
            </a:r>
            <a:r>
              <a:rPr sz="800" spc="-50" dirty="0">
                <a:latin typeface="함초롬돋움"/>
                <a:cs typeface="함초롬돋움"/>
              </a:rPr>
              <a:t>, 갈색 </a:t>
            </a:r>
            <a:r>
              <a:rPr sz="800" spc="-10" dirty="0">
                <a:latin typeface="함초롬돋움"/>
                <a:cs typeface="함초롬돋움"/>
              </a:rPr>
              <a:t>유리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5690" y="1423352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418645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67994" y="1769326"/>
            <a:ext cx="3960495" cy="3175"/>
            <a:chOff x="467994" y="1769326"/>
            <a:chExt cx="3960495" cy="3175"/>
          </a:xfrm>
        </p:grpSpPr>
        <p:sp>
          <p:nvSpPr>
            <p:cNvPr id="39" name="object 39"/>
            <p:cNvSpPr/>
            <p:nvPr/>
          </p:nvSpPr>
          <p:spPr>
            <a:xfrm>
              <a:off x="467994" y="177091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27998" y="177091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96" y="177091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995" y="177091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27998" y="177091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27996" y="177091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05688" y="1602435"/>
            <a:ext cx="18116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샘플 </a:t>
            </a:r>
            <a:r>
              <a:rPr sz="800" spc="-30" dirty="0">
                <a:latin typeface="함초롬돋움"/>
                <a:cs typeface="함초롬돋움"/>
              </a:rPr>
              <a:t>플라스크, </a:t>
            </a:r>
            <a:r>
              <a:rPr sz="800" spc="-50" dirty="0">
                <a:latin typeface="함초롬돋움"/>
                <a:cs typeface="함초롬돋움"/>
              </a:rPr>
              <a:t>갈색 </a:t>
            </a:r>
            <a:r>
              <a:rPr sz="800" spc="-10" dirty="0">
                <a:latin typeface="함초롬돋움"/>
                <a:cs typeface="함초롬돋움"/>
              </a:rPr>
              <a:t>유리, </a:t>
            </a:r>
            <a:r>
              <a:rPr sz="800" spc="-25" dirty="0">
                <a:latin typeface="함초롬돋움"/>
                <a:cs typeface="함초롬돋움"/>
              </a:rPr>
              <a:t>500ml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65690" y="1602435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418644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7994" y="1948408"/>
            <a:ext cx="3960495" cy="3175"/>
            <a:chOff x="467994" y="1948408"/>
            <a:chExt cx="3960495" cy="3175"/>
          </a:xfrm>
        </p:grpSpPr>
        <p:sp>
          <p:nvSpPr>
            <p:cNvPr id="48" name="object 48"/>
            <p:cNvSpPr/>
            <p:nvPr/>
          </p:nvSpPr>
          <p:spPr>
            <a:xfrm>
              <a:off x="467994" y="194999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27998" y="194999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27996" y="194999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995" y="194999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27998" y="194999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27996" y="194999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5688" y="1781518"/>
            <a:ext cx="578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5" dirty="0">
                <a:latin typeface="함초롬돋움"/>
                <a:cs typeface="함초롬돋움"/>
              </a:rPr>
              <a:t>센서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65690" y="1781518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2444470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67994" y="2127491"/>
            <a:ext cx="3960495" cy="3175"/>
            <a:chOff x="467994" y="2127491"/>
            <a:chExt cx="3960495" cy="3175"/>
          </a:xfrm>
        </p:grpSpPr>
        <p:sp>
          <p:nvSpPr>
            <p:cNvPr id="57" name="object 57"/>
            <p:cNvSpPr/>
            <p:nvPr/>
          </p:nvSpPr>
          <p:spPr>
            <a:xfrm>
              <a:off x="467994" y="212907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27998" y="212907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27996" y="212907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995" y="212907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27998" y="212907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27996" y="212907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05688" y="1960600"/>
            <a:ext cx="1858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전체 </a:t>
            </a:r>
            <a:r>
              <a:rPr sz="800" spc="-10" dirty="0">
                <a:latin typeface="함초롬돋움"/>
                <a:cs typeface="함초롬돋움"/>
              </a:rPr>
              <a:t>세트 </a:t>
            </a: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플라스크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5690" y="1960600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7994" y="2306574"/>
            <a:ext cx="3960495" cy="3175"/>
            <a:chOff x="467994" y="2306574"/>
            <a:chExt cx="3960495" cy="3175"/>
          </a:xfrm>
        </p:grpSpPr>
        <p:sp>
          <p:nvSpPr>
            <p:cNvPr id="66" name="object 66"/>
            <p:cNvSpPr/>
            <p:nvPr/>
          </p:nvSpPr>
          <p:spPr>
            <a:xfrm>
              <a:off x="467994" y="230816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27998" y="230816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27996" y="230816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995" y="230816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27998" y="230816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27996" y="230816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05688" y="2139683"/>
            <a:ext cx="988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유도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20" dirty="0">
                <a:latin typeface="함초롬돋움"/>
                <a:cs typeface="함초롬돋움"/>
              </a:rPr>
              <a:t>장치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65690" y="2139683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2444456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67994" y="2485656"/>
            <a:ext cx="3960495" cy="3175"/>
            <a:chOff x="467994" y="2485656"/>
            <a:chExt cx="3960495" cy="3175"/>
          </a:xfrm>
        </p:grpSpPr>
        <p:sp>
          <p:nvSpPr>
            <p:cNvPr id="75" name="object 75"/>
            <p:cNvSpPr/>
            <p:nvPr/>
          </p:nvSpPr>
          <p:spPr>
            <a:xfrm>
              <a:off x="467994" y="248724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27998" y="24872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27996" y="24872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995" y="248724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27998" y="24872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27996" y="24872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05688" y="2318766"/>
            <a:ext cx="946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자석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25" dirty="0">
                <a:latin typeface="함초롬돋움"/>
                <a:cs typeface="함초롬돋움"/>
              </a:rPr>
              <a:t>막대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65690" y="2318766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418633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67994" y="2664739"/>
            <a:ext cx="3960495" cy="3175"/>
            <a:chOff x="467994" y="2664739"/>
            <a:chExt cx="3960495" cy="3175"/>
          </a:xfrm>
        </p:grpSpPr>
        <p:sp>
          <p:nvSpPr>
            <p:cNvPr id="84" name="object 84"/>
            <p:cNvSpPr/>
            <p:nvPr/>
          </p:nvSpPr>
          <p:spPr>
            <a:xfrm>
              <a:off x="467994" y="266632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27998" y="266632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27996" y="266632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995" y="266632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27998" y="266632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27996" y="266632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05688" y="2497849"/>
            <a:ext cx="1346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자석 </a:t>
            </a:r>
            <a:r>
              <a:rPr sz="800" spc="-40" dirty="0">
                <a:latin typeface="함초롬돋움"/>
                <a:cs typeface="함초롬돋움"/>
              </a:rPr>
              <a:t>교반봉 </a:t>
            </a:r>
            <a:r>
              <a:rPr sz="800" spc="-25" dirty="0">
                <a:latin typeface="함초롬돋움"/>
                <a:cs typeface="함초롬돋움"/>
              </a:rPr>
              <a:t>제거제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65690" y="2497849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418638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67994" y="2843822"/>
            <a:ext cx="3960495" cy="3175"/>
            <a:chOff x="467994" y="2843822"/>
            <a:chExt cx="3960495" cy="3175"/>
          </a:xfrm>
        </p:grpSpPr>
        <p:sp>
          <p:nvSpPr>
            <p:cNvPr id="93" name="object 93"/>
            <p:cNvSpPr/>
            <p:nvPr/>
          </p:nvSpPr>
          <p:spPr>
            <a:xfrm>
              <a:off x="467994" y="284540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27998" y="284540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27996" y="284540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995" y="284540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27998" y="284540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27996" y="284540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05688" y="2676931"/>
            <a:ext cx="911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질산화 </a:t>
            </a:r>
            <a:r>
              <a:rPr sz="800" spc="-30" dirty="0">
                <a:latin typeface="함초롬돋움"/>
                <a:cs typeface="함초롬돋움"/>
              </a:rPr>
              <a:t>억제제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65690" y="2676931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2418642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67994" y="3022905"/>
            <a:ext cx="3960495" cy="3175"/>
            <a:chOff x="467994" y="3022905"/>
            <a:chExt cx="3960495" cy="3175"/>
          </a:xfrm>
        </p:grpSpPr>
        <p:sp>
          <p:nvSpPr>
            <p:cNvPr id="102" name="object 102"/>
            <p:cNvSpPr/>
            <p:nvPr/>
          </p:nvSpPr>
          <p:spPr>
            <a:xfrm>
              <a:off x="467994" y="3024492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27998" y="30244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27996" y="30244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995" y="3024492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27998" y="30244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27996" y="30244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05688" y="2856014"/>
            <a:ext cx="1525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dirty="0">
                <a:latin typeface="함초롬돋움"/>
                <a:cs typeface="함초롬돋움"/>
              </a:rPr>
              <a:t>21.</a:t>
            </a:r>
            <a:r>
              <a:rPr sz="800" spc="-25" dirty="0">
                <a:latin typeface="함초롬돋움"/>
                <a:cs typeface="함초롬돋움"/>
              </a:rPr>
              <a:t>7ml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565690" y="2856014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418664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67994" y="3201987"/>
            <a:ext cx="3960495" cy="3175"/>
            <a:chOff x="467994" y="3201987"/>
            <a:chExt cx="3960495" cy="3175"/>
          </a:xfrm>
        </p:grpSpPr>
        <p:sp>
          <p:nvSpPr>
            <p:cNvPr id="111" name="object 111"/>
            <p:cNvSpPr/>
            <p:nvPr/>
          </p:nvSpPr>
          <p:spPr>
            <a:xfrm>
              <a:off x="467994" y="3203575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27998" y="3203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27996" y="3203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995" y="3203575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27998" y="3203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27996" y="3203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505688" y="3035097"/>
            <a:ext cx="14401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56ml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65690" y="3035097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467994" y="3381070"/>
            <a:ext cx="3960495" cy="3175"/>
            <a:chOff x="467994" y="3381070"/>
            <a:chExt cx="3960495" cy="3175"/>
          </a:xfrm>
        </p:grpSpPr>
        <p:sp>
          <p:nvSpPr>
            <p:cNvPr id="120" name="object 120"/>
            <p:cNvSpPr/>
            <p:nvPr/>
          </p:nvSpPr>
          <p:spPr>
            <a:xfrm>
              <a:off x="467994" y="338265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27998" y="3382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27996" y="3382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7995" y="338265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27998" y="3382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27996" y="3382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05688" y="3214179"/>
            <a:ext cx="14401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94ml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565690" y="3214179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67994" y="3560153"/>
            <a:ext cx="3960495" cy="3175"/>
            <a:chOff x="467994" y="3560153"/>
            <a:chExt cx="3960495" cy="3175"/>
          </a:xfrm>
        </p:grpSpPr>
        <p:sp>
          <p:nvSpPr>
            <p:cNvPr id="129" name="object 129"/>
            <p:cNvSpPr/>
            <p:nvPr/>
          </p:nvSpPr>
          <p:spPr>
            <a:xfrm>
              <a:off x="467994" y="356174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27998" y="356174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27996" y="356174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995" y="356174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27998" y="356174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527996" y="356174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05688" y="3393262"/>
            <a:ext cx="1496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157ml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565690" y="3393262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418657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67994" y="3739236"/>
            <a:ext cx="3960495" cy="3175"/>
            <a:chOff x="467994" y="3739236"/>
            <a:chExt cx="3960495" cy="3175"/>
          </a:xfrm>
        </p:grpSpPr>
        <p:sp>
          <p:nvSpPr>
            <p:cNvPr id="138" name="object 138"/>
            <p:cNvSpPr/>
            <p:nvPr/>
          </p:nvSpPr>
          <p:spPr>
            <a:xfrm>
              <a:off x="467994" y="374082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27998" y="374082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27996" y="374082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995" y="374082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27998" y="374082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27996" y="374082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05688" y="3572345"/>
            <a:ext cx="1496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244ml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565690" y="3572345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467994" y="3918318"/>
            <a:ext cx="3960495" cy="3175"/>
            <a:chOff x="467994" y="3918318"/>
            <a:chExt cx="3960495" cy="3175"/>
          </a:xfrm>
        </p:grpSpPr>
        <p:sp>
          <p:nvSpPr>
            <p:cNvPr id="147" name="object 147"/>
            <p:cNvSpPr/>
            <p:nvPr/>
          </p:nvSpPr>
          <p:spPr>
            <a:xfrm>
              <a:off x="467994" y="391990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627998" y="39199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527996" y="39199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995" y="391990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27998" y="39199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527996" y="39199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505688" y="3751427"/>
            <a:ext cx="1496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360ml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565690" y="3751427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418659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67994" y="4097401"/>
            <a:ext cx="3960495" cy="3175"/>
            <a:chOff x="467994" y="4097401"/>
            <a:chExt cx="3960495" cy="3175"/>
          </a:xfrm>
        </p:grpSpPr>
        <p:sp>
          <p:nvSpPr>
            <p:cNvPr id="156" name="object 156"/>
            <p:cNvSpPr/>
            <p:nvPr/>
          </p:nvSpPr>
          <p:spPr>
            <a:xfrm>
              <a:off x="467994" y="4098988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27998" y="40989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527996" y="40989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995" y="4098988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627998" y="40989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527996" y="40989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05688" y="3930510"/>
            <a:ext cx="1496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오버플로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플라스크 </a:t>
            </a:r>
            <a:r>
              <a:rPr sz="800" spc="-25" dirty="0">
                <a:latin typeface="함초롬돋움"/>
                <a:cs typeface="함초롬돋움"/>
              </a:rPr>
              <a:t>428ml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565690" y="3930510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418660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467994" y="4276483"/>
            <a:ext cx="3960495" cy="3175"/>
            <a:chOff x="467994" y="4276483"/>
            <a:chExt cx="3960495" cy="3175"/>
          </a:xfrm>
        </p:grpSpPr>
        <p:sp>
          <p:nvSpPr>
            <p:cNvPr id="165" name="object 165"/>
            <p:cNvSpPr/>
            <p:nvPr/>
          </p:nvSpPr>
          <p:spPr>
            <a:xfrm>
              <a:off x="467994" y="427807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27998" y="42780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527996" y="42780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995" y="427807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27998" y="42780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27996" y="42780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505688" y="4109593"/>
            <a:ext cx="1576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수산화칼륨 </a:t>
            </a:r>
            <a:r>
              <a:rPr sz="800" spc="-35" dirty="0">
                <a:latin typeface="함초롬돋움"/>
                <a:cs typeface="함초롬돋움"/>
              </a:rPr>
              <a:t>용액 </a:t>
            </a:r>
            <a:r>
              <a:rPr sz="800" spc="-25" dirty="0">
                <a:latin typeface="함초롬돋움"/>
                <a:cs typeface="함초롬돋움"/>
              </a:rPr>
              <a:t>45%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565690" y="4109593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2418634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467994" y="4455566"/>
            <a:ext cx="3960495" cy="3175"/>
            <a:chOff x="467994" y="4455566"/>
            <a:chExt cx="3960495" cy="3175"/>
          </a:xfrm>
        </p:grpSpPr>
        <p:sp>
          <p:nvSpPr>
            <p:cNvPr id="174" name="object 174"/>
            <p:cNvSpPr/>
            <p:nvPr/>
          </p:nvSpPr>
          <p:spPr>
            <a:xfrm>
              <a:off x="467994" y="44571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27998" y="44571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27996" y="44571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995" y="44571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627998" y="44571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527996" y="44571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505688" y="4288676"/>
            <a:ext cx="1925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유도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20" dirty="0">
                <a:latin typeface="함초롬돋움"/>
                <a:cs typeface="함초롬돋움"/>
              </a:rPr>
              <a:t>장치용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</a:t>
            </a:r>
            <a:r>
              <a:rPr sz="800" spc="-50" dirty="0">
                <a:latin typeface="함초롬돋움"/>
                <a:cs typeface="함초롬돋움"/>
              </a:rPr>
              <a:t>장치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565690" y="4288676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444454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467994" y="4634649"/>
            <a:ext cx="3960495" cy="3175"/>
            <a:chOff x="467994" y="4634649"/>
            <a:chExt cx="3960495" cy="3175"/>
          </a:xfrm>
        </p:grpSpPr>
        <p:sp>
          <p:nvSpPr>
            <p:cNvPr id="183" name="object 183"/>
            <p:cNvSpPr/>
            <p:nvPr/>
          </p:nvSpPr>
          <p:spPr>
            <a:xfrm>
              <a:off x="467994" y="463623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27998" y="463623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27996" y="463623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995" y="463623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627998" y="463623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527996" y="463623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505688" y="4467758"/>
            <a:ext cx="714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원격 제어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565690" y="4467758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2444481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467994" y="4813732"/>
            <a:ext cx="3960495" cy="3175"/>
            <a:chOff x="467994" y="4813732"/>
            <a:chExt cx="3960495" cy="3175"/>
          </a:xfrm>
        </p:grpSpPr>
        <p:sp>
          <p:nvSpPr>
            <p:cNvPr id="192" name="object 192"/>
            <p:cNvSpPr/>
            <p:nvPr/>
          </p:nvSpPr>
          <p:spPr>
            <a:xfrm>
              <a:off x="467994" y="481531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627998" y="481531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527996" y="481531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7995" y="481531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627998" y="481531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527996" y="481531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505688" y="4646841"/>
            <a:ext cx="10471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고무 </a:t>
            </a:r>
            <a:r>
              <a:rPr sz="800" spc="-25" dirty="0">
                <a:latin typeface="함초롬돋움"/>
                <a:cs typeface="함초롬돋움"/>
              </a:rPr>
              <a:t>개스킷, </a:t>
            </a:r>
            <a:r>
              <a:rPr sz="800" dirty="0">
                <a:latin typeface="함초롬돋움"/>
                <a:cs typeface="함초롬돋움"/>
              </a:rPr>
              <a:t>4.</a:t>
            </a:r>
            <a:r>
              <a:rPr sz="800" spc="-25" dirty="0">
                <a:latin typeface="함초롬돋움"/>
                <a:cs typeface="함초롬돋움"/>
              </a:rPr>
              <a:t>5cm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565690" y="4646841"/>
            <a:ext cx="364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418636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467994" y="4992814"/>
            <a:ext cx="3960495" cy="3175"/>
            <a:chOff x="467994" y="4992814"/>
            <a:chExt cx="3960495" cy="3175"/>
          </a:xfrm>
        </p:grpSpPr>
        <p:sp>
          <p:nvSpPr>
            <p:cNvPr id="201" name="object 201"/>
            <p:cNvSpPr/>
            <p:nvPr/>
          </p:nvSpPr>
          <p:spPr>
            <a:xfrm>
              <a:off x="467994" y="4994402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27998" y="499440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527996" y="499440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7995" y="4994402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27998" y="499440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27996" y="499440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505688" y="4825924"/>
            <a:ext cx="2016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시스템 </a:t>
            </a:r>
            <a:r>
              <a:rPr sz="800" spc="-40" dirty="0">
                <a:latin typeface="함초롬돋움"/>
                <a:cs typeface="함초롬돋움"/>
              </a:rPr>
              <a:t>점검을 </a:t>
            </a:r>
            <a:r>
              <a:rPr sz="800" spc="-60" dirty="0">
                <a:latin typeface="함초롬돋움"/>
                <a:cs typeface="함초롬돋움"/>
              </a:rPr>
              <a:t>위한 </a:t>
            </a:r>
            <a:r>
              <a:rPr sz="800" spc="-10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세트</a:t>
            </a:r>
            <a:r>
              <a:rPr sz="800" dirty="0">
                <a:latin typeface="함초롬돋움"/>
                <a:cs typeface="함초롬돋움"/>
              </a:rPr>
              <a:t>(</a:t>
            </a:r>
            <a:r>
              <a:rPr sz="800" spc="-10" dirty="0">
                <a:latin typeface="함초롬돋움"/>
                <a:cs typeface="함초롬돋움"/>
              </a:rPr>
              <a:t>태블릿 </a:t>
            </a:r>
            <a:r>
              <a:rPr sz="800" dirty="0">
                <a:latin typeface="함초롬돋움"/>
                <a:cs typeface="함초롬돋움"/>
              </a:rPr>
              <a:t>10개)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565690" y="4825924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2418328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467994" y="5171897"/>
            <a:ext cx="3960495" cy="3175"/>
            <a:chOff x="467994" y="5171897"/>
            <a:chExt cx="3960495" cy="3175"/>
          </a:xfrm>
        </p:grpSpPr>
        <p:sp>
          <p:nvSpPr>
            <p:cNvPr id="210" name="object 210"/>
            <p:cNvSpPr/>
            <p:nvPr/>
          </p:nvSpPr>
          <p:spPr>
            <a:xfrm>
              <a:off x="467994" y="517348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627998" y="517348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527996" y="517348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7995" y="517348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627998" y="517348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527996" y="517348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 txBox="1"/>
          <p:nvPr/>
        </p:nvSpPr>
        <p:spPr>
          <a:xfrm>
            <a:off x="505688" y="5005006"/>
            <a:ext cx="702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10" dirty="0">
                <a:latin typeface="함초롬돋움"/>
                <a:cs typeface="함초롬돋움"/>
              </a:rPr>
              <a:t>케이블 </a:t>
            </a:r>
            <a:r>
              <a:rPr sz="800" spc="-60" dirty="0">
                <a:latin typeface="함초롬돋움"/>
                <a:cs typeface="함초롬돋움"/>
              </a:rPr>
              <a:t>3m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565690" y="5005006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2444482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467994" y="5350980"/>
            <a:ext cx="3960495" cy="3175"/>
            <a:chOff x="467994" y="5350980"/>
            <a:chExt cx="3960495" cy="3175"/>
          </a:xfrm>
        </p:grpSpPr>
        <p:sp>
          <p:nvSpPr>
            <p:cNvPr id="219" name="object 219"/>
            <p:cNvSpPr/>
            <p:nvPr/>
          </p:nvSpPr>
          <p:spPr>
            <a:xfrm>
              <a:off x="467994" y="5352567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21600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627998" y="535256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527996" y="535256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29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505688" y="5184089"/>
            <a:ext cx="369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Y</a:t>
            </a:r>
            <a:r>
              <a:rPr sz="800" spc="-30" dirty="0">
                <a:latin typeface="함초롬돋움"/>
                <a:cs typeface="함초롬돋움"/>
              </a:rPr>
              <a:t> 케이블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565690" y="5184089"/>
            <a:ext cx="421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2444475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4" name="object 4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9" name="object 9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3" name="object 13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7298" y="689445"/>
            <a:ext cx="2061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8.1 사양 </a:t>
            </a:r>
            <a:r>
              <a:rPr sz="1000" b="1" spc="-145" dirty="0">
                <a:latin typeface="함초롬돋움"/>
                <a:cs typeface="함초롬돋움"/>
              </a:rPr>
              <a:t>- </a:t>
            </a:r>
            <a:r>
              <a:rPr sz="1000" b="1" dirty="0">
                <a:latin typeface="함초롬돋움"/>
                <a:cs typeface="함초롬돋움"/>
              </a:rPr>
              <a:t>전원 </a:t>
            </a:r>
            <a:r>
              <a:rPr sz="1000" b="1" spc="-10" dirty="0">
                <a:latin typeface="함초롬돋움"/>
                <a:cs typeface="함초롬돋움"/>
              </a:rPr>
              <a:t>어댑터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9998" y="1228280"/>
            <a:ext cx="3960495" cy="3175"/>
            <a:chOff x="899998" y="1228280"/>
            <a:chExt cx="3960495" cy="3175"/>
          </a:xfrm>
        </p:grpSpPr>
        <p:sp>
          <p:nvSpPr>
            <p:cNvPr id="19" name="object 19"/>
            <p:cNvSpPr/>
            <p:nvPr/>
          </p:nvSpPr>
          <p:spPr>
            <a:xfrm>
              <a:off x="899998" y="122986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9987" y="122986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98" y="122986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39987" y="122986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7691" y="1061390"/>
            <a:ext cx="262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유형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77681" y="1061390"/>
            <a:ext cx="702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SRB1502300P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9998" y="1407363"/>
            <a:ext cx="3960495" cy="3175"/>
            <a:chOff x="899998" y="1407363"/>
            <a:chExt cx="3960495" cy="3175"/>
          </a:xfrm>
        </p:grpSpPr>
        <p:sp>
          <p:nvSpPr>
            <p:cNvPr id="26" name="object 26"/>
            <p:cNvSpPr/>
            <p:nvPr/>
          </p:nvSpPr>
          <p:spPr>
            <a:xfrm>
              <a:off x="899998" y="140895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39987" y="140895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98" y="140895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9987" y="140895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7691" y="1240472"/>
            <a:ext cx="341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디자인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77681" y="1240472"/>
            <a:ext cx="19900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전원 어댑터 </a:t>
            </a:r>
            <a:r>
              <a:rPr sz="800" spc="-10" dirty="0">
                <a:latin typeface="함초롬돋움"/>
                <a:cs typeface="함초롬돋움"/>
              </a:rPr>
              <a:t>플러그, </a:t>
            </a:r>
            <a:r>
              <a:rPr sz="800" spc="-35" dirty="0">
                <a:latin typeface="함초롬돋움"/>
                <a:cs typeface="함초롬돋움"/>
              </a:rPr>
              <a:t>스위칭 </a:t>
            </a:r>
            <a:r>
              <a:rPr sz="800" spc="-3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장치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99998" y="1586446"/>
            <a:ext cx="3960495" cy="3175"/>
            <a:chOff x="899998" y="1586446"/>
            <a:chExt cx="3960495" cy="3175"/>
          </a:xfrm>
        </p:grpSpPr>
        <p:sp>
          <p:nvSpPr>
            <p:cNvPr id="33" name="object 33"/>
            <p:cNvSpPr/>
            <p:nvPr/>
          </p:nvSpPr>
          <p:spPr>
            <a:xfrm>
              <a:off x="899998" y="158803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39987" y="158803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998" y="158803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39987" y="158803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37691" y="1419555"/>
            <a:ext cx="11087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입력 </a:t>
            </a:r>
            <a:r>
              <a:rPr sz="800" spc="-10" dirty="0">
                <a:latin typeface="함초롬돋움"/>
                <a:cs typeface="함초롬돋움"/>
              </a:rPr>
              <a:t>전압, </a:t>
            </a:r>
            <a:r>
              <a:rPr sz="800" spc="-20" dirty="0">
                <a:latin typeface="함초롬돋움"/>
                <a:cs typeface="함초롬돋움"/>
              </a:rPr>
              <a:t>주파수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7681" y="1419555"/>
            <a:ext cx="1404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100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spc="55" dirty="0">
                <a:latin typeface="함초롬돋움"/>
                <a:cs typeface="함초롬돋움"/>
              </a:rPr>
              <a:t>240V </a:t>
            </a:r>
            <a:r>
              <a:rPr sz="800" spc="-170" dirty="0">
                <a:latin typeface="함초롬돋움"/>
                <a:cs typeface="함초롬돋움"/>
              </a:rPr>
              <a:t>± </a:t>
            </a:r>
            <a:r>
              <a:rPr sz="800" dirty="0">
                <a:latin typeface="함초롬돋움"/>
                <a:cs typeface="함초롬돋움"/>
              </a:rPr>
              <a:t>10%, 50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0" dirty="0">
                <a:latin typeface="함초롬돋움"/>
                <a:cs typeface="함초롬돋움"/>
              </a:rPr>
              <a:t>60Hz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99998" y="1765528"/>
            <a:ext cx="3960495" cy="3175"/>
            <a:chOff x="899998" y="1765528"/>
            <a:chExt cx="3960495" cy="3175"/>
          </a:xfrm>
        </p:grpSpPr>
        <p:sp>
          <p:nvSpPr>
            <p:cNvPr id="40" name="object 40"/>
            <p:cNvSpPr/>
            <p:nvPr/>
          </p:nvSpPr>
          <p:spPr>
            <a:xfrm>
              <a:off x="899998" y="176711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39987" y="176711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9998" y="176711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9987" y="176711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37691" y="1598638"/>
            <a:ext cx="594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입력 </a:t>
            </a:r>
            <a:r>
              <a:rPr sz="800" spc="-40" dirty="0">
                <a:latin typeface="함초롬돋움"/>
                <a:cs typeface="함초롬돋움"/>
              </a:rPr>
              <a:t>전류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77681" y="1598638"/>
            <a:ext cx="4324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1000 </a:t>
            </a:r>
            <a:r>
              <a:rPr sz="800" spc="-25" dirty="0">
                <a:latin typeface="함초롬돋움"/>
                <a:cs typeface="함초롬돋움"/>
              </a:rPr>
              <a:t>mA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99998" y="1944611"/>
            <a:ext cx="3960495" cy="3175"/>
            <a:chOff x="899998" y="1944611"/>
            <a:chExt cx="3960495" cy="3175"/>
          </a:xfrm>
        </p:grpSpPr>
        <p:sp>
          <p:nvSpPr>
            <p:cNvPr id="47" name="object 47"/>
            <p:cNvSpPr/>
            <p:nvPr/>
          </p:nvSpPr>
          <p:spPr>
            <a:xfrm>
              <a:off x="899998" y="194619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39987" y="194619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9998" y="194619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39987" y="194619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37691" y="1777720"/>
            <a:ext cx="746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기본 </a:t>
            </a:r>
            <a:r>
              <a:rPr sz="800" spc="-20" dirty="0">
                <a:latin typeface="함초롬돋움"/>
                <a:cs typeface="함초롬돋움"/>
              </a:rPr>
              <a:t>어댑터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77681" y="1777720"/>
            <a:ext cx="1264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유럽, </a:t>
            </a:r>
            <a:r>
              <a:rPr sz="800" dirty="0">
                <a:latin typeface="함초롬돋움"/>
                <a:cs typeface="함초롬돋움"/>
              </a:rPr>
              <a:t>영국, </a:t>
            </a:r>
            <a:r>
              <a:rPr sz="800" spc="-35" dirty="0">
                <a:latin typeface="함초롬돋움"/>
                <a:cs typeface="함초롬돋움"/>
              </a:rPr>
              <a:t>호주, </a:t>
            </a:r>
            <a:r>
              <a:rPr sz="800" spc="-25" dirty="0">
                <a:latin typeface="함초롬돋움"/>
                <a:cs typeface="함초롬돋움"/>
              </a:rPr>
              <a:t>미국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99998" y="2123694"/>
            <a:ext cx="3960495" cy="3175"/>
            <a:chOff x="899998" y="2123694"/>
            <a:chExt cx="3960495" cy="3175"/>
          </a:xfrm>
        </p:grpSpPr>
        <p:sp>
          <p:nvSpPr>
            <p:cNvPr id="54" name="object 54"/>
            <p:cNvSpPr/>
            <p:nvPr/>
          </p:nvSpPr>
          <p:spPr>
            <a:xfrm>
              <a:off x="899998" y="212528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39987" y="212528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9998" y="212528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39987" y="212528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37691" y="1956803"/>
            <a:ext cx="741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보호 </a:t>
            </a:r>
            <a:r>
              <a:rPr sz="800" spc="-10" dirty="0">
                <a:latin typeface="함초롬돋움"/>
                <a:cs typeface="함초롬돋움"/>
              </a:rPr>
              <a:t>등급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77681" y="1956803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II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99998" y="2302777"/>
            <a:ext cx="3960495" cy="3175"/>
            <a:chOff x="899998" y="2302777"/>
            <a:chExt cx="3960495" cy="3175"/>
          </a:xfrm>
        </p:grpSpPr>
        <p:sp>
          <p:nvSpPr>
            <p:cNvPr id="61" name="object 61"/>
            <p:cNvSpPr/>
            <p:nvPr/>
          </p:nvSpPr>
          <p:spPr>
            <a:xfrm>
              <a:off x="899998" y="230436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39987" y="230436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9998" y="2304364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39987" y="2304364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37691" y="2135886"/>
            <a:ext cx="11874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출력 </a:t>
            </a:r>
            <a:r>
              <a:rPr sz="800" spc="-10" dirty="0">
                <a:latin typeface="함초롬돋움"/>
                <a:cs typeface="함초롬돋움"/>
              </a:rPr>
              <a:t>전압, </a:t>
            </a:r>
            <a:r>
              <a:rPr sz="800" spc="-20" dirty="0">
                <a:latin typeface="함초롬돋움"/>
                <a:cs typeface="함초롬돋움"/>
              </a:rPr>
              <a:t>주파수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377681" y="2135886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15V, </a:t>
            </a:r>
            <a:r>
              <a:rPr sz="800" spc="-25" dirty="0">
                <a:latin typeface="함초롬돋움"/>
                <a:cs typeface="함초롬돋움"/>
              </a:rPr>
              <a:t>DC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99998" y="2481859"/>
            <a:ext cx="3960495" cy="3175"/>
            <a:chOff x="899998" y="2481859"/>
            <a:chExt cx="3960495" cy="3175"/>
          </a:xfrm>
        </p:grpSpPr>
        <p:sp>
          <p:nvSpPr>
            <p:cNvPr id="68" name="object 68"/>
            <p:cNvSpPr/>
            <p:nvPr/>
          </p:nvSpPr>
          <p:spPr>
            <a:xfrm>
              <a:off x="899998" y="248344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39987" y="248344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99998" y="248344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39987" y="248344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37691" y="2314969"/>
            <a:ext cx="900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최대 </a:t>
            </a:r>
            <a:r>
              <a:rPr sz="800" spc="-45" dirty="0">
                <a:latin typeface="함초롬돋움"/>
                <a:cs typeface="함초롬돋움"/>
              </a:rPr>
              <a:t>출력 </a:t>
            </a:r>
            <a:r>
              <a:rPr sz="800" spc="-35" dirty="0">
                <a:latin typeface="함초롬돋움"/>
                <a:cs typeface="함초롬돋움"/>
              </a:rPr>
              <a:t>전류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77681" y="2314969"/>
            <a:ext cx="4324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2300 </a:t>
            </a:r>
            <a:r>
              <a:rPr sz="800" spc="-25" dirty="0">
                <a:latin typeface="함초롬돋움"/>
                <a:cs typeface="함초롬돋움"/>
              </a:rPr>
              <a:t>mA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99998" y="2660942"/>
            <a:ext cx="3960495" cy="3175"/>
            <a:chOff x="899998" y="2660942"/>
            <a:chExt cx="3960495" cy="3175"/>
          </a:xfrm>
        </p:grpSpPr>
        <p:sp>
          <p:nvSpPr>
            <p:cNvPr id="75" name="object 75"/>
            <p:cNvSpPr/>
            <p:nvPr/>
          </p:nvSpPr>
          <p:spPr>
            <a:xfrm>
              <a:off x="899998" y="266252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39987" y="266252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99998" y="266252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39987" y="266252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937691" y="2494051"/>
            <a:ext cx="8039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출력 </a:t>
            </a:r>
            <a:r>
              <a:rPr sz="800" spc="-30" dirty="0">
                <a:latin typeface="함초롬돋움"/>
                <a:cs typeface="함초롬돋움"/>
              </a:rPr>
              <a:t>보호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77681" y="2494051"/>
            <a:ext cx="8312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단락</a:t>
            </a:r>
            <a:r>
              <a:rPr sz="800" spc="-55" dirty="0">
                <a:latin typeface="함초롬돋움"/>
                <a:cs typeface="함초롬돋움"/>
              </a:rPr>
              <a:t> 방지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899998" y="2840025"/>
            <a:ext cx="3960495" cy="3175"/>
            <a:chOff x="899998" y="2840025"/>
            <a:chExt cx="3960495" cy="3175"/>
          </a:xfrm>
        </p:grpSpPr>
        <p:sp>
          <p:nvSpPr>
            <p:cNvPr id="82" name="object 82"/>
            <p:cNvSpPr/>
            <p:nvPr/>
          </p:nvSpPr>
          <p:spPr>
            <a:xfrm>
              <a:off x="899998" y="284161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39987" y="284161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9998" y="2841612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9987" y="2841612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37691" y="2673134"/>
            <a:ext cx="11150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DC </a:t>
            </a:r>
            <a:r>
              <a:rPr sz="800" spc="-10" dirty="0">
                <a:latin typeface="함초롬돋움"/>
                <a:cs typeface="함초롬돋움"/>
              </a:rPr>
              <a:t>케이블 </a:t>
            </a:r>
            <a:r>
              <a:rPr sz="800" spc="-30" dirty="0">
                <a:latin typeface="함초롬돋움"/>
                <a:cs typeface="함초롬돋움"/>
              </a:rPr>
              <a:t>길이 </a:t>
            </a:r>
            <a:r>
              <a:rPr sz="800" spc="-10" dirty="0">
                <a:latin typeface="함초롬돋움"/>
                <a:cs typeface="함초롬돋움"/>
              </a:rPr>
              <a:t>약.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77681" y="2673134"/>
            <a:ext cx="448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1800 </a:t>
            </a:r>
            <a:r>
              <a:rPr sz="800" spc="-40" dirty="0">
                <a:latin typeface="함초롬돋움"/>
                <a:cs typeface="함초롬돋움"/>
              </a:rPr>
              <a:t>mm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899998" y="3262947"/>
            <a:ext cx="3960495" cy="3175"/>
            <a:chOff x="899998" y="3262947"/>
            <a:chExt cx="3960495" cy="3175"/>
          </a:xfrm>
        </p:grpSpPr>
        <p:sp>
          <p:nvSpPr>
            <p:cNvPr id="89" name="object 89"/>
            <p:cNvSpPr/>
            <p:nvPr/>
          </p:nvSpPr>
          <p:spPr>
            <a:xfrm>
              <a:off x="899998" y="326453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39987" y="326453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9998" y="326453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339987" y="326453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37691" y="2852216"/>
            <a:ext cx="11582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환경 </a:t>
            </a:r>
            <a:r>
              <a:rPr sz="800" spc="-20" dirty="0">
                <a:latin typeface="함초롬돋움"/>
                <a:cs typeface="함초롬돋움"/>
              </a:rPr>
              <a:t>조건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77681" y="2852216"/>
            <a:ext cx="240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latin typeface="함초롬돋움"/>
                <a:cs typeface="함초롬돋움"/>
              </a:rPr>
              <a:t>0°C </a:t>
            </a:r>
            <a:r>
              <a:rPr sz="800" spc="-50" dirty="0">
                <a:latin typeface="함초롬돋움"/>
                <a:cs typeface="함초롬돋움"/>
              </a:rPr>
              <a:t>~ </a:t>
            </a:r>
            <a:r>
              <a:rPr sz="800" dirty="0">
                <a:latin typeface="함초롬돋움"/>
                <a:cs typeface="함초롬돋움"/>
              </a:rPr>
              <a:t>40°C</a:t>
            </a:r>
            <a:r>
              <a:rPr sz="800" spc="-50" dirty="0">
                <a:latin typeface="함초롬돋움"/>
                <a:cs typeface="함초롬돋움"/>
              </a:rPr>
              <a:t>, </a:t>
            </a:r>
            <a:r>
              <a:rPr sz="800" spc="-20" dirty="0">
                <a:latin typeface="함초롬돋움"/>
                <a:cs typeface="함초롬돋움"/>
              </a:rPr>
              <a:t>최대. </a:t>
            </a:r>
            <a:r>
              <a:rPr sz="800" dirty="0">
                <a:latin typeface="함초롬돋움"/>
                <a:cs typeface="함초롬돋움"/>
              </a:rPr>
              <a:t>93% </a:t>
            </a:r>
            <a:r>
              <a:rPr sz="800" spc="-30" dirty="0">
                <a:latin typeface="함초롬돋움"/>
                <a:cs typeface="함초롬돋움"/>
              </a:rPr>
              <a:t>상대 </a:t>
            </a:r>
            <a:r>
              <a:rPr sz="800" spc="-10" dirty="0">
                <a:latin typeface="함초롬돋움"/>
                <a:cs typeface="함초롬돋움"/>
              </a:rPr>
              <a:t>습도, </a:t>
            </a:r>
            <a:r>
              <a:rPr sz="800" spc="-45" dirty="0">
                <a:latin typeface="함초롬돋움"/>
                <a:cs typeface="함초롬돋움"/>
              </a:rPr>
              <a:t>비응축</a:t>
            </a:r>
            <a:r>
              <a:rPr sz="800" spc="-35" dirty="0">
                <a:latin typeface="함초롬돋움"/>
                <a:cs typeface="함초롬돋움"/>
              </a:rPr>
              <a:t>, </a:t>
            </a:r>
            <a:r>
              <a:rPr sz="800" spc="-45" dirty="0">
                <a:latin typeface="함초롬돋움"/>
                <a:cs typeface="함초롬돋움"/>
              </a:rPr>
              <a:t>최대 </a:t>
            </a:r>
            <a:r>
              <a:rPr sz="800" spc="-40" dirty="0">
                <a:latin typeface="함초롬돋움"/>
                <a:cs typeface="함초롬돋움"/>
              </a:rPr>
              <a:t>고도 </a:t>
            </a:r>
            <a:r>
              <a:rPr sz="800" spc="-20" dirty="0">
                <a:latin typeface="함초롬돋움"/>
                <a:cs typeface="함초롬돋움"/>
              </a:rPr>
              <a:t>2000m, </a:t>
            </a:r>
            <a:r>
              <a:rPr sz="800" spc="-25" dirty="0">
                <a:latin typeface="함초롬돋움"/>
                <a:cs typeface="함초롬돋움"/>
              </a:rPr>
              <a:t>오염도 </a:t>
            </a:r>
            <a:r>
              <a:rPr sz="800" spc="-50" dirty="0">
                <a:latin typeface="함초롬돋움"/>
                <a:cs typeface="함초롬돋움"/>
              </a:rPr>
              <a:t>I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99998" y="3442030"/>
            <a:ext cx="3960495" cy="3175"/>
            <a:chOff x="899998" y="3442030"/>
            <a:chExt cx="3960495" cy="3175"/>
          </a:xfrm>
        </p:grpSpPr>
        <p:sp>
          <p:nvSpPr>
            <p:cNvPr id="96" name="object 96"/>
            <p:cNvSpPr/>
            <p:nvPr/>
          </p:nvSpPr>
          <p:spPr>
            <a:xfrm>
              <a:off x="899998" y="344361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39987" y="344361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9998" y="344361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39987" y="344361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37691" y="3275139"/>
            <a:ext cx="1057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에너지 </a:t>
            </a:r>
            <a:r>
              <a:rPr sz="800" spc="-35" dirty="0">
                <a:latin typeface="함초롬돋움"/>
                <a:cs typeface="함초롬돋움"/>
              </a:rPr>
              <a:t>효율 </a:t>
            </a:r>
            <a:r>
              <a:rPr sz="800" spc="-20" dirty="0">
                <a:latin typeface="함초롬돋움"/>
                <a:cs typeface="함초롬돋움"/>
              </a:rPr>
              <a:t>등급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377681" y="3275139"/>
            <a:ext cx="121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VI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899998" y="3621113"/>
            <a:ext cx="3960495" cy="3175"/>
            <a:chOff x="899998" y="3621113"/>
            <a:chExt cx="3960495" cy="3175"/>
          </a:xfrm>
        </p:grpSpPr>
        <p:sp>
          <p:nvSpPr>
            <p:cNvPr id="103" name="object 103"/>
            <p:cNvSpPr/>
            <p:nvPr/>
          </p:nvSpPr>
          <p:spPr>
            <a:xfrm>
              <a:off x="899998" y="36227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39987" y="36227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98" y="36227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39987" y="36227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937691" y="3454222"/>
            <a:ext cx="735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안전 </a:t>
            </a:r>
            <a:r>
              <a:rPr sz="800" spc="-25" dirty="0">
                <a:latin typeface="함초롬돋움"/>
                <a:cs typeface="함초롬돋움"/>
              </a:rPr>
              <a:t>표준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377681" y="3454222"/>
            <a:ext cx="1075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EN 60950, EN </a:t>
            </a:r>
            <a:r>
              <a:rPr sz="800" spc="-50" dirty="0">
                <a:latin typeface="함초롬돋움"/>
                <a:cs typeface="함초롬돋움"/>
              </a:rPr>
              <a:t>62368-1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899998" y="3800195"/>
            <a:ext cx="3960495" cy="3175"/>
            <a:chOff x="899998" y="3800195"/>
            <a:chExt cx="3960495" cy="3175"/>
          </a:xfrm>
        </p:grpSpPr>
        <p:sp>
          <p:nvSpPr>
            <p:cNvPr id="110" name="object 110"/>
            <p:cNvSpPr/>
            <p:nvPr/>
          </p:nvSpPr>
          <p:spPr>
            <a:xfrm>
              <a:off x="899998" y="380178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39987" y="380178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99998" y="380178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39987" y="380178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937691" y="3633305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EMC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377681" y="3633305"/>
            <a:ext cx="595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IEC </a:t>
            </a:r>
            <a:r>
              <a:rPr sz="800" spc="-50" dirty="0">
                <a:latin typeface="함초롬돋움"/>
                <a:cs typeface="함초롬돋움"/>
              </a:rPr>
              <a:t>61204-3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899998" y="3979278"/>
            <a:ext cx="3960495" cy="3175"/>
            <a:chOff x="899998" y="3979278"/>
            <a:chExt cx="3960495" cy="3175"/>
          </a:xfrm>
        </p:grpSpPr>
        <p:sp>
          <p:nvSpPr>
            <p:cNvPr id="117" name="object 117"/>
            <p:cNvSpPr/>
            <p:nvPr/>
          </p:nvSpPr>
          <p:spPr>
            <a:xfrm>
              <a:off x="899998" y="398086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39987" y="398086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99998" y="398086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39987" y="398086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937691" y="3812387"/>
            <a:ext cx="8096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치수 [mm]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377681" y="3812387"/>
            <a:ext cx="578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62 x 84 x </a:t>
            </a:r>
            <a:r>
              <a:rPr sz="800" spc="-25" dirty="0">
                <a:latin typeface="함초롬돋움"/>
                <a:cs typeface="함초롬돋움"/>
              </a:rPr>
              <a:t>53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899998" y="4158361"/>
            <a:ext cx="3960495" cy="3175"/>
            <a:chOff x="899998" y="4158361"/>
            <a:chExt cx="3960495" cy="3175"/>
          </a:xfrm>
        </p:grpSpPr>
        <p:sp>
          <p:nvSpPr>
            <p:cNvPr id="124" name="object 124"/>
            <p:cNvSpPr/>
            <p:nvPr/>
          </p:nvSpPr>
          <p:spPr>
            <a:xfrm>
              <a:off x="899998" y="415994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39987" y="415994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99998" y="415994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39987" y="415994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937691" y="3991470"/>
            <a:ext cx="1118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무게, </a:t>
            </a:r>
            <a:r>
              <a:rPr sz="800" dirty="0">
                <a:latin typeface="함초롬돋움"/>
                <a:cs typeface="함초롬돋움"/>
              </a:rPr>
              <a:t>EU </a:t>
            </a:r>
            <a:r>
              <a:rPr sz="800" spc="-10" dirty="0">
                <a:latin typeface="함초롬돋움"/>
                <a:cs typeface="함초롬돋움"/>
              </a:rPr>
              <a:t>어댑터 </a:t>
            </a:r>
            <a:r>
              <a:rPr sz="800" spc="-50" dirty="0">
                <a:latin typeface="함초롬돋움"/>
                <a:cs typeface="함초롬돋움"/>
              </a:rPr>
              <a:t>포함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377681" y="3991470"/>
            <a:ext cx="280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함초롬돋움"/>
                <a:cs typeface="함초롬돋움"/>
              </a:rPr>
              <a:t>258 g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899998" y="4337444"/>
            <a:ext cx="3960495" cy="3175"/>
            <a:chOff x="899998" y="4337444"/>
            <a:chExt cx="3960495" cy="3175"/>
          </a:xfrm>
        </p:grpSpPr>
        <p:sp>
          <p:nvSpPr>
            <p:cNvPr id="131" name="object 131"/>
            <p:cNvSpPr/>
            <p:nvPr/>
          </p:nvSpPr>
          <p:spPr>
            <a:xfrm>
              <a:off x="899998" y="433903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39987" y="4339031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937691" y="4170553"/>
            <a:ext cx="2114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245" algn="l"/>
              </a:tabLst>
            </a:pPr>
            <a:r>
              <a:rPr sz="800" spc="-20" dirty="0">
                <a:latin typeface="함초롬돋움"/>
                <a:cs typeface="함초롬돋움"/>
              </a:rPr>
              <a:t>승인, </a:t>
            </a:r>
            <a:r>
              <a:rPr sz="800" spc="-25" dirty="0">
                <a:latin typeface="함초롬돋움"/>
                <a:cs typeface="함초롬돋움"/>
              </a:rPr>
              <a:t>EMC </a:t>
            </a:r>
            <a:r>
              <a:rPr sz="800" dirty="0">
                <a:latin typeface="함초롬돋움"/>
                <a:cs typeface="함초롬돋움"/>
              </a:rPr>
              <a:t>CE, EN </a:t>
            </a:r>
            <a:r>
              <a:rPr sz="800" spc="-10" dirty="0">
                <a:latin typeface="함초롬돋움"/>
                <a:cs typeface="함초롬돋움"/>
              </a:rPr>
              <a:t>55024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1118593" y="4536562"/>
            <a:ext cx="287655" cy="324485"/>
            <a:chOff x="1118593" y="4536562"/>
            <a:chExt cx="287655" cy="324485"/>
          </a:xfrm>
        </p:grpSpPr>
        <p:sp>
          <p:nvSpPr>
            <p:cNvPr id="135" name="object 135"/>
            <p:cNvSpPr/>
            <p:nvPr/>
          </p:nvSpPr>
          <p:spPr>
            <a:xfrm>
              <a:off x="1242585" y="4590140"/>
              <a:ext cx="39370" cy="229235"/>
            </a:xfrm>
            <a:custGeom>
              <a:avLst/>
              <a:gdLst/>
              <a:ahLst/>
              <a:cxnLst/>
              <a:rect l="l" t="t" r="r" b="b"/>
              <a:pathLst>
                <a:path w="39369" h="229235">
                  <a:moveTo>
                    <a:pt x="30063" y="159813"/>
                  </a:moveTo>
                  <a:lnTo>
                    <a:pt x="8679" y="159813"/>
                  </a:lnTo>
                  <a:lnTo>
                    <a:pt x="3955" y="0"/>
                  </a:lnTo>
                  <a:lnTo>
                    <a:pt x="34810" y="0"/>
                  </a:lnTo>
                  <a:lnTo>
                    <a:pt x="30063" y="159813"/>
                  </a:lnTo>
                  <a:close/>
                </a:path>
                <a:path w="39369" h="229235">
                  <a:moveTo>
                    <a:pt x="8702" y="160604"/>
                  </a:moveTo>
                  <a:lnTo>
                    <a:pt x="8679" y="159813"/>
                  </a:lnTo>
                  <a:lnTo>
                    <a:pt x="8702" y="160604"/>
                  </a:lnTo>
                  <a:close/>
                </a:path>
                <a:path w="39369" h="229235">
                  <a:moveTo>
                    <a:pt x="18987" y="228643"/>
                  </a:moveTo>
                  <a:lnTo>
                    <a:pt x="13449" y="228643"/>
                  </a:lnTo>
                  <a:lnTo>
                    <a:pt x="8702" y="226269"/>
                  </a:lnTo>
                  <a:lnTo>
                    <a:pt x="5538" y="222314"/>
                  </a:lnTo>
                  <a:lnTo>
                    <a:pt x="1582" y="218358"/>
                  </a:lnTo>
                  <a:lnTo>
                    <a:pt x="0" y="213611"/>
                  </a:lnTo>
                  <a:lnTo>
                    <a:pt x="0" y="201744"/>
                  </a:lnTo>
                  <a:lnTo>
                    <a:pt x="1582" y="196997"/>
                  </a:lnTo>
                  <a:lnTo>
                    <a:pt x="6329" y="193041"/>
                  </a:lnTo>
                  <a:lnTo>
                    <a:pt x="9493" y="189085"/>
                  </a:lnTo>
                  <a:lnTo>
                    <a:pt x="13449" y="187503"/>
                  </a:lnTo>
                  <a:lnTo>
                    <a:pt x="26108" y="187503"/>
                  </a:lnTo>
                  <a:lnTo>
                    <a:pt x="30063" y="189085"/>
                  </a:lnTo>
                  <a:lnTo>
                    <a:pt x="34019" y="193041"/>
                  </a:lnTo>
                  <a:lnTo>
                    <a:pt x="37184" y="196997"/>
                  </a:lnTo>
                  <a:lnTo>
                    <a:pt x="38766" y="201744"/>
                  </a:lnTo>
                  <a:lnTo>
                    <a:pt x="38766" y="213611"/>
                  </a:lnTo>
                  <a:lnTo>
                    <a:pt x="37184" y="218358"/>
                  </a:lnTo>
                  <a:lnTo>
                    <a:pt x="34019" y="222314"/>
                  </a:lnTo>
                  <a:lnTo>
                    <a:pt x="30063" y="225478"/>
                  </a:lnTo>
                  <a:lnTo>
                    <a:pt x="25317" y="227852"/>
                  </a:lnTo>
                  <a:lnTo>
                    <a:pt x="18987" y="228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27867" y="4545836"/>
              <a:ext cx="269240" cy="305435"/>
            </a:xfrm>
            <a:custGeom>
              <a:avLst/>
              <a:gdLst/>
              <a:ahLst/>
              <a:cxnLst/>
              <a:rect l="l" t="t" r="r" b="b"/>
              <a:pathLst>
                <a:path w="269240" h="305435">
                  <a:moveTo>
                    <a:pt x="255543" y="305385"/>
                  </a:moveTo>
                  <a:lnTo>
                    <a:pt x="12658" y="305385"/>
                  </a:lnTo>
                  <a:lnTo>
                    <a:pt x="5538" y="305385"/>
                  </a:lnTo>
                  <a:lnTo>
                    <a:pt x="0" y="299056"/>
                  </a:lnTo>
                  <a:lnTo>
                    <a:pt x="0" y="292726"/>
                  </a:lnTo>
                  <a:lnTo>
                    <a:pt x="0" y="12658"/>
                  </a:lnTo>
                  <a:lnTo>
                    <a:pt x="0" y="5538"/>
                  </a:lnTo>
                  <a:lnTo>
                    <a:pt x="5538" y="0"/>
                  </a:lnTo>
                  <a:lnTo>
                    <a:pt x="12658" y="0"/>
                  </a:lnTo>
                  <a:lnTo>
                    <a:pt x="255543" y="0"/>
                  </a:lnTo>
                  <a:lnTo>
                    <a:pt x="262664" y="0"/>
                  </a:lnTo>
                  <a:lnTo>
                    <a:pt x="268202" y="6329"/>
                  </a:lnTo>
                  <a:lnTo>
                    <a:pt x="268202" y="12658"/>
                  </a:lnTo>
                  <a:lnTo>
                    <a:pt x="268202" y="291935"/>
                  </a:lnTo>
                  <a:lnTo>
                    <a:pt x="268993" y="299847"/>
                  </a:lnTo>
                  <a:lnTo>
                    <a:pt x="263455" y="305385"/>
                  </a:lnTo>
                  <a:lnTo>
                    <a:pt x="255543" y="305385"/>
                  </a:lnTo>
                  <a:close/>
                </a:path>
              </a:pathLst>
            </a:custGeom>
            <a:ln w="185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899998" y="4447019"/>
            <a:ext cx="3960495" cy="645160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480"/>
              </a:spcBef>
            </a:pPr>
            <a:r>
              <a:rPr sz="800" spc="-35" dirty="0">
                <a:latin typeface="함초롬돋움"/>
                <a:cs typeface="함초롬돋움"/>
              </a:rPr>
              <a:t>기술적으로 </a:t>
            </a:r>
            <a:r>
              <a:rPr sz="800" spc="-10" dirty="0">
                <a:latin typeface="함초롬돋움"/>
                <a:cs typeface="함초롬돋움"/>
              </a:rPr>
              <a:t>변경될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있습니다!</a:t>
            </a:r>
            <a:endParaRPr sz="800">
              <a:latin typeface="함초롬돋움"/>
              <a:cs typeface="함초롬돋움"/>
            </a:endParaRPr>
          </a:p>
          <a:p>
            <a:pPr marL="791845" marR="685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결과의 </a:t>
            </a:r>
            <a:r>
              <a:rPr sz="800" spc="-25" dirty="0">
                <a:latin typeface="함초롬돋움"/>
                <a:cs typeface="함초롬돋움"/>
              </a:rPr>
              <a:t>정확성을 </a:t>
            </a:r>
            <a:r>
              <a:rPr sz="800" spc="-45" dirty="0">
                <a:latin typeface="함초롬돋움"/>
                <a:cs typeface="함초롬돋움"/>
              </a:rPr>
              <a:t>극대화하려면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spc="-50" dirty="0">
                <a:latin typeface="함초롬돋움"/>
                <a:cs typeface="함초롬돋움"/>
              </a:rPr>
              <a:t>기기 </a:t>
            </a:r>
            <a:r>
              <a:rPr sz="800" spc="-10" dirty="0">
                <a:latin typeface="함초롬돋움"/>
                <a:cs typeface="함초롬돋움"/>
              </a:rPr>
              <a:t>제조업체에서 </a:t>
            </a:r>
            <a:r>
              <a:rPr sz="800" spc="-20" dirty="0">
                <a:latin typeface="함초롬돋움"/>
                <a:cs typeface="함초롬돋움"/>
              </a:rPr>
              <a:t>제공한 </a:t>
            </a:r>
            <a:r>
              <a:rPr sz="800" spc="-10" dirty="0">
                <a:latin typeface="함초롬돋움"/>
                <a:cs typeface="함초롬돋움"/>
              </a:rPr>
              <a:t>시약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  <a:p>
            <a:pPr marL="155575">
              <a:lnSpc>
                <a:spcPct val="100000"/>
              </a:lnSpc>
              <a:spcBef>
                <a:spcPts val="50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87298" y="5349049"/>
            <a:ext cx="1854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8.2 사양 </a:t>
            </a:r>
            <a:r>
              <a:rPr sz="1000" b="1" spc="-145" dirty="0">
                <a:latin typeface="함초롬돋움"/>
                <a:cs typeface="함초롬돋움"/>
              </a:rPr>
              <a:t>- </a:t>
            </a:r>
            <a:r>
              <a:rPr sz="1000" b="1" spc="-20" dirty="0">
                <a:latin typeface="함초롬돋움"/>
                <a:cs typeface="함초롬돋움"/>
              </a:rPr>
              <a:t>교반기 장치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899998" y="5887885"/>
            <a:ext cx="3960495" cy="3175"/>
            <a:chOff x="899998" y="5887885"/>
            <a:chExt cx="3960495" cy="3175"/>
          </a:xfrm>
        </p:grpSpPr>
        <p:sp>
          <p:nvSpPr>
            <p:cNvPr id="140" name="object 140"/>
            <p:cNvSpPr/>
            <p:nvPr/>
          </p:nvSpPr>
          <p:spPr>
            <a:xfrm>
              <a:off x="899998" y="588947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39987" y="588947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9998" y="588947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39987" y="588947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937691" y="5720994"/>
            <a:ext cx="262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유형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377681" y="5720994"/>
            <a:ext cx="1226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유도 교반 </a:t>
            </a:r>
            <a:r>
              <a:rPr sz="800" b="1" spc="-10" dirty="0">
                <a:latin typeface="함초롬돋움"/>
                <a:cs typeface="함초롬돋움"/>
              </a:rPr>
              <a:t>시스템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899998" y="6066968"/>
            <a:ext cx="3960495" cy="3175"/>
            <a:chOff x="899998" y="6066968"/>
            <a:chExt cx="3960495" cy="3175"/>
          </a:xfrm>
        </p:grpSpPr>
        <p:sp>
          <p:nvSpPr>
            <p:cNvPr id="147" name="object 147"/>
            <p:cNvSpPr/>
            <p:nvPr/>
          </p:nvSpPr>
          <p:spPr>
            <a:xfrm>
              <a:off x="899998" y="606855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339987" y="606855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9998" y="606855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39987" y="606855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937691" y="5900077"/>
            <a:ext cx="9283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포지션 </a:t>
            </a:r>
            <a:r>
              <a:rPr sz="800" spc="-40" dirty="0">
                <a:latin typeface="함초롬돋움"/>
                <a:cs typeface="함초롬돋움"/>
              </a:rPr>
              <a:t>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377681" y="5900077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899998" y="6246050"/>
            <a:ext cx="3960495" cy="3175"/>
            <a:chOff x="899998" y="6246050"/>
            <a:chExt cx="3960495" cy="3175"/>
          </a:xfrm>
        </p:grpSpPr>
        <p:sp>
          <p:nvSpPr>
            <p:cNvPr id="154" name="object 154"/>
            <p:cNvSpPr/>
            <p:nvPr/>
          </p:nvSpPr>
          <p:spPr>
            <a:xfrm>
              <a:off x="899998" y="624763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39987" y="624763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9998" y="6247638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339987" y="6247638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937691" y="6079159"/>
            <a:ext cx="6565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20" dirty="0">
                <a:latin typeface="함초롬돋움"/>
                <a:cs typeface="함초롬돋움"/>
              </a:rPr>
              <a:t>출력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377681" y="6079159"/>
            <a:ext cx="1778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7W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899998" y="6425133"/>
            <a:ext cx="3960495" cy="3175"/>
            <a:chOff x="899998" y="6425133"/>
            <a:chExt cx="3960495" cy="3175"/>
          </a:xfrm>
        </p:grpSpPr>
        <p:sp>
          <p:nvSpPr>
            <p:cNvPr id="161" name="object 161"/>
            <p:cNvSpPr/>
            <p:nvPr/>
          </p:nvSpPr>
          <p:spPr>
            <a:xfrm>
              <a:off x="899998" y="642672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39987" y="642672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99998" y="642672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39987" y="642672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937691" y="6258242"/>
            <a:ext cx="318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속도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377681" y="6258242"/>
            <a:ext cx="184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320rpm, </a:t>
            </a:r>
            <a:r>
              <a:rPr sz="800" spc="-50" dirty="0">
                <a:latin typeface="함초롬돋움"/>
                <a:cs typeface="함초롬돋움"/>
              </a:rPr>
              <a:t>40초마다 짧은 </a:t>
            </a:r>
            <a:r>
              <a:rPr sz="800" spc="-35" dirty="0">
                <a:latin typeface="함초롬돋움"/>
                <a:cs typeface="함초롬돋움"/>
              </a:rPr>
              <a:t>센터링 </a:t>
            </a:r>
            <a:r>
              <a:rPr sz="800" spc="-20" dirty="0">
                <a:latin typeface="함초롬돋움"/>
                <a:cs typeface="함초롬돋움"/>
              </a:rPr>
              <a:t>단계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899998" y="6726135"/>
            <a:ext cx="3960495" cy="3175"/>
            <a:chOff x="899998" y="6726135"/>
            <a:chExt cx="3960495" cy="3175"/>
          </a:xfrm>
        </p:grpSpPr>
        <p:sp>
          <p:nvSpPr>
            <p:cNvPr id="168" name="object 168"/>
            <p:cNvSpPr/>
            <p:nvPr/>
          </p:nvSpPr>
          <p:spPr>
            <a:xfrm>
              <a:off x="899998" y="672772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339987" y="672772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99998" y="672772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339987" y="672772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937691" y="6437325"/>
            <a:ext cx="1108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치수</a:t>
            </a:r>
            <a:r>
              <a:rPr sz="800" dirty="0">
                <a:latin typeface="함초롬돋움"/>
                <a:cs typeface="함초롬돋움"/>
              </a:rPr>
              <a:t>(가로 x </a:t>
            </a:r>
            <a:r>
              <a:rPr sz="800" spc="-20" dirty="0">
                <a:latin typeface="함초롬돋움"/>
                <a:cs typeface="함초롬돋움"/>
              </a:rPr>
              <a:t>세로 </a:t>
            </a:r>
            <a:r>
              <a:rPr sz="800" dirty="0">
                <a:latin typeface="함초롬돋움"/>
                <a:cs typeface="함초롬돋움"/>
              </a:rPr>
              <a:t>x </a:t>
            </a:r>
            <a:r>
              <a:rPr sz="800" spc="-20" dirty="0">
                <a:latin typeface="함초롬돋움"/>
                <a:cs typeface="함초롬돋움"/>
              </a:rPr>
              <a:t>높이)(mm)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377681" y="6437325"/>
            <a:ext cx="691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270 x 180 x </a:t>
            </a:r>
            <a:r>
              <a:rPr sz="800" spc="-25" dirty="0">
                <a:latin typeface="함초롬돋움"/>
                <a:cs typeface="함초롬돋움"/>
              </a:rPr>
              <a:t>25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899998" y="6905218"/>
            <a:ext cx="3960495" cy="3175"/>
            <a:chOff x="899998" y="6905218"/>
            <a:chExt cx="3960495" cy="3175"/>
          </a:xfrm>
        </p:grpSpPr>
        <p:sp>
          <p:nvSpPr>
            <p:cNvPr id="175" name="object 175"/>
            <p:cNvSpPr/>
            <p:nvPr/>
          </p:nvSpPr>
          <p:spPr>
            <a:xfrm>
              <a:off x="899998" y="690680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339987" y="690680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99998" y="690680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339987" y="6906806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937691" y="6738328"/>
            <a:ext cx="1153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35" dirty="0">
                <a:latin typeface="함초롬돋움"/>
                <a:cs typeface="함초롬돋움"/>
              </a:rPr>
              <a:t>위치 </a:t>
            </a:r>
            <a:r>
              <a:rPr sz="800" spc="-10" dirty="0">
                <a:latin typeface="함초롬돋움"/>
                <a:cs typeface="함초롬돋움"/>
              </a:rPr>
              <a:t>간격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377681" y="6738328"/>
            <a:ext cx="335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88mm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899998" y="7084301"/>
            <a:ext cx="3960495" cy="3175"/>
            <a:chOff x="899998" y="7084301"/>
            <a:chExt cx="3960495" cy="3175"/>
          </a:xfrm>
        </p:grpSpPr>
        <p:sp>
          <p:nvSpPr>
            <p:cNvPr id="182" name="object 182"/>
            <p:cNvSpPr/>
            <p:nvPr/>
          </p:nvSpPr>
          <p:spPr>
            <a:xfrm>
              <a:off x="899998" y="708588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339987" y="7085889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937691" y="6917411"/>
            <a:ext cx="94424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무게</a:t>
            </a:r>
            <a:r>
              <a:rPr sz="800" spc="-45" dirty="0">
                <a:latin typeface="함초롬돋움"/>
                <a:cs typeface="함초롬돋움"/>
              </a:rPr>
              <a:t>(교반기 </a:t>
            </a:r>
            <a:r>
              <a:rPr sz="800" spc="-10" dirty="0">
                <a:latin typeface="함초롬돋움"/>
                <a:cs typeface="함초롬돋움"/>
              </a:rPr>
              <a:t>드라이브</a:t>
            </a:r>
            <a:r>
              <a:rPr sz="800" spc="-45" dirty="0">
                <a:latin typeface="함초롬돋움"/>
                <a:cs typeface="함초롬돋움"/>
              </a:rPr>
              <a:t>)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377681" y="6917411"/>
            <a:ext cx="336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0" dirty="0">
                <a:latin typeface="함초롬돋움"/>
                <a:cs typeface="함초롬돋움"/>
              </a:rPr>
              <a:t>1204 g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52320" cy="288290"/>
            <a:chOff x="0" y="0"/>
            <a:chExt cx="2052320" cy="2882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52320" cy="288290"/>
            </a:xfrm>
            <a:custGeom>
              <a:avLst/>
              <a:gdLst/>
              <a:ahLst/>
              <a:cxnLst/>
              <a:rect l="l" t="t" r="r" b="b"/>
              <a:pathLst>
                <a:path w="2052320" h="288290">
                  <a:moveTo>
                    <a:pt x="0" y="287998"/>
                  </a:moveTo>
                  <a:lnTo>
                    <a:pt x="0" y="0"/>
                  </a:lnTo>
                  <a:lnTo>
                    <a:pt x="2052002" y="0"/>
                  </a:lnTo>
                  <a:lnTo>
                    <a:pt x="2052002" y="287998"/>
                  </a:lnTo>
                  <a:lnTo>
                    <a:pt x="0" y="287998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942" y="215938"/>
              <a:ext cx="72123" cy="7212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4" y="679907"/>
            <a:ext cx="3960495" cy="3175"/>
            <a:chOff x="467994" y="679907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4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5" y="68149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7984" y="681495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513016"/>
            <a:ext cx="262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latin typeface="함초롬돋움"/>
                <a:cs typeface="함초롬돋움"/>
              </a:rPr>
              <a:t>유형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5678" y="513016"/>
            <a:ext cx="1226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유도 교반 </a:t>
            </a:r>
            <a:r>
              <a:rPr sz="800" b="1" spc="-10" dirty="0">
                <a:latin typeface="함초롬돋움"/>
                <a:cs typeface="함초롬돋움"/>
              </a:rPr>
              <a:t>시스템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858990"/>
            <a:ext cx="3960495" cy="3175"/>
            <a:chOff x="467994" y="858990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4" y="86057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984" y="86057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5" y="860577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7984" y="860577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5688" y="692099"/>
            <a:ext cx="788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하우징 </a:t>
            </a:r>
            <a:r>
              <a:rPr sz="800" spc="-30" dirty="0">
                <a:latin typeface="함초롬돋움"/>
                <a:cs typeface="함초롬돋움"/>
              </a:rPr>
              <a:t>재료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45678" y="692099"/>
            <a:ext cx="234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PVC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7994" y="1281912"/>
            <a:ext cx="3960495" cy="3175"/>
            <a:chOff x="467994" y="1281912"/>
            <a:chExt cx="3960495" cy="3175"/>
          </a:xfrm>
        </p:grpSpPr>
        <p:sp>
          <p:nvSpPr>
            <p:cNvPr id="34" name="object 34"/>
            <p:cNvSpPr/>
            <p:nvPr/>
          </p:nvSpPr>
          <p:spPr>
            <a:xfrm>
              <a:off x="467994" y="12835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7984" y="1283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995" y="128350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0" y="0"/>
                  </a:moveTo>
                  <a:lnTo>
                    <a:pt x="1439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07984" y="1283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688" y="871182"/>
            <a:ext cx="11582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환경 </a:t>
            </a:r>
            <a:r>
              <a:rPr sz="800" spc="-20" dirty="0">
                <a:latin typeface="함초롬돋움"/>
                <a:cs typeface="함초롬돋움"/>
              </a:rPr>
              <a:t>조건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5678" y="871182"/>
            <a:ext cx="2171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-10°C </a:t>
            </a:r>
            <a:r>
              <a:rPr sz="800" spc="-50" dirty="0">
                <a:latin typeface="함초롬돋움"/>
                <a:cs typeface="함초롬돋움"/>
              </a:rPr>
              <a:t>~ </a:t>
            </a:r>
            <a:r>
              <a:rPr sz="800" dirty="0">
                <a:latin typeface="함초롬돋움"/>
                <a:cs typeface="함초롬돋움"/>
              </a:rPr>
              <a:t>56°C, </a:t>
            </a:r>
            <a:r>
              <a:rPr sz="800" spc="-30" dirty="0">
                <a:latin typeface="함초롬돋움"/>
                <a:cs typeface="함초롬돋움"/>
              </a:rPr>
              <a:t>상대 </a:t>
            </a:r>
            <a:r>
              <a:rPr sz="800" spc="-35" dirty="0">
                <a:latin typeface="함초롬돋움"/>
                <a:cs typeface="함초롬돋움"/>
              </a:rPr>
              <a:t>습도 </a:t>
            </a:r>
            <a:r>
              <a:rPr sz="800" dirty="0">
                <a:latin typeface="함초롬돋움"/>
                <a:cs typeface="함초롬돋움"/>
              </a:rPr>
              <a:t>95%</a:t>
            </a:r>
            <a:r>
              <a:rPr sz="800" spc="-25" dirty="0">
                <a:latin typeface="함초롬돋움"/>
                <a:cs typeface="함초롬돋움"/>
              </a:rPr>
              <a:t>, 비응축, </a:t>
            </a:r>
            <a:r>
              <a:rPr sz="800" spc="-45" dirty="0">
                <a:latin typeface="함초롬돋움"/>
                <a:cs typeface="함초롬돋움"/>
              </a:rPr>
              <a:t>최대 </a:t>
            </a:r>
            <a:r>
              <a:rPr sz="800" spc="-40" dirty="0">
                <a:latin typeface="함초롬돋움"/>
                <a:cs typeface="함초롬돋움"/>
              </a:rPr>
              <a:t>고도 </a:t>
            </a:r>
            <a:r>
              <a:rPr sz="800" spc="-10" dirty="0">
                <a:latin typeface="함초롬돋움"/>
                <a:cs typeface="함초롬돋움"/>
              </a:rPr>
              <a:t>2000m, </a:t>
            </a:r>
            <a:r>
              <a:rPr sz="800" spc="-20" dirty="0">
                <a:latin typeface="함초롬돋움"/>
                <a:cs typeface="함초롬돋움"/>
              </a:rPr>
              <a:t>오염 </a:t>
            </a:r>
            <a:r>
              <a:rPr sz="800" spc="-25" dirty="0">
                <a:latin typeface="함초롬돋움"/>
                <a:cs typeface="함초롬돋움"/>
              </a:rPr>
              <a:t>등급 </a:t>
            </a:r>
            <a:r>
              <a:rPr sz="800" spc="-50" dirty="0">
                <a:latin typeface="함초롬돋움"/>
                <a:cs typeface="함초롬돋움"/>
              </a:rPr>
              <a:t>I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67994" y="1460995"/>
            <a:ext cx="3960495" cy="3175"/>
            <a:chOff x="467994" y="1460995"/>
            <a:chExt cx="3960495" cy="3175"/>
          </a:xfrm>
        </p:grpSpPr>
        <p:sp>
          <p:nvSpPr>
            <p:cNvPr id="41" name="object 41"/>
            <p:cNvSpPr/>
            <p:nvPr/>
          </p:nvSpPr>
          <p:spPr>
            <a:xfrm>
              <a:off x="467994" y="146258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80">
                  <a:moveTo>
                    <a:pt x="1439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07984" y="1462583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5688" y="1294104"/>
            <a:ext cx="23177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245" algn="l"/>
              </a:tabLst>
            </a:pPr>
            <a:r>
              <a:rPr sz="800" spc="-10" dirty="0">
                <a:latin typeface="함초롬돋움"/>
                <a:cs typeface="함초롬돋움"/>
              </a:rPr>
              <a:t>테스트 </a:t>
            </a:r>
            <a:r>
              <a:rPr sz="800" spc="-20" dirty="0">
                <a:latin typeface="함초롬돋움"/>
                <a:cs typeface="함초롬돋움"/>
              </a:rPr>
              <a:t>승인, </a:t>
            </a:r>
            <a:r>
              <a:rPr sz="800" spc="-25" dirty="0">
                <a:latin typeface="함초롬돋움"/>
                <a:cs typeface="함초롬돋움"/>
              </a:rPr>
              <a:t>EMC </a:t>
            </a:r>
            <a:r>
              <a:rPr sz="800" dirty="0">
                <a:latin typeface="함초롬돋움"/>
                <a:cs typeface="함초롬돋움"/>
              </a:rPr>
              <a:t>CE, DIN EN </a:t>
            </a:r>
            <a:r>
              <a:rPr sz="800" spc="-10" dirty="0">
                <a:latin typeface="함초롬돋움"/>
                <a:cs typeface="함초롬돋움"/>
              </a:rPr>
              <a:t>61326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86590" y="1660114"/>
            <a:ext cx="287655" cy="324485"/>
            <a:chOff x="686590" y="1660114"/>
            <a:chExt cx="287655" cy="324485"/>
          </a:xfrm>
        </p:grpSpPr>
        <p:sp>
          <p:nvSpPr>
            <p:cNvPr id="45" name="object 45"/>
            <p:cNvSpPr/>
            <p:nvPr/>
          </p:nvSpPr>
          <p:spPr>
            <a:xfrm>
              <a:off x="810582" y="1713692"/>
              <a:ext cx="39370" cy="229235"/>
            </a:xfrm>
            <a:custGeom>
              <a:avLst/>
              <a:gdLst/>
              <a:ahLst/>
              <a:cxnLst/>
              <a:rect l="l" t="t" r="r" b="b"/>
              <a:pathLst>
                <a:path w="39369" h="229235">
                  <a:moveTo>
                    <a:pt x="30063" y="159813"/>
                  </a:moveTo>
                  <a:lnTo>
                    <a:pt x="8679" y="159813"/>
                  </a:lnTo>
                  <a:lnTo>
                    <a:pt x="3955" y="0"/>
                  </a:lnTo>
                  <a:lnTo>
                    <a:pt x="34810" y="0"/>
                  </a:lnTo>
                  <a:lnTo>
                    <a:pt x="30063" y="159813"/>
                  </a:lnTo>
                  <a:close/>
                </a:path>
                <a:path w="39369" h="229235">
                  <a:moveTo>
                    <a:pt x="8702" y="160604"/>
                  </a:moveTo>
                  <a:lnTo>
                    <a:pt x="8679" y="159813"/>
                  </a:lnTo>
                  <a:lnTo>
                    <a:pt x="8702" y="160604"/>
                  </a:lnTo>
                  <a:close/>
                </a:path>
                <a:path w="39369" h="229235">
                  <a:moveTo>
                    <a:pt x="18987" y="228643"/>
                  </a:moveTo>
                  <a:lnTo>
                    <a:pt x="13449" y="228643"/>
                  </a:lnTo>
                  <a:lnTo>
                    <a:pt x="8702" y="226269"/>
                  </a:lnTo>
                  <a:lnTo>
                    <a:pt x="5538" y="222314"/>
                  </a:lnTo>
                  <a:lnTo>
                    <a:pt x="1582" y="218358"/>
                  </a:lnTo>
                  <a:lnTo>
                    <a:pt x="0" y="213611"/>
                  </a:lnTo>
                  <a:lnTo>
                    <a:pt x="0" y="201744"/>
                  </a:lnTo>
                  <a:lnTo>
                    <a:pt x="1582" y="196997"/>
                  </a:lnTo>
                  <a:lnTo>
                    <a:pt x="6329" y="193041"/>
                  </a:lnTo>
                  <a:lnTo>
                    <a:pt x="9493" y="189085"/>
                  </a:lnTo>
                  <a:lnTo>
                    <a:pt x="13449" y="187503"/>
                  </a:lnTo>
                  <a:lnTo>
                    <a:pt x="26108" y="187503"/>
                  </a:lnTo>
                  <a:lnTo>
                    <a:pt x="30063" y="189085"/>
                  </a:lnTo>
                  <a:lnTo>
                    <a:pt x="34019" y="193041"/>
                  </a:lnTo>
                  <a:lnTo>
                    <a:pt x="37184" y="196997"/>
                  </a:lnTo>
                  <a:lnTo>
                    <a:pt x="38766" y="201744"/>
                  </a:lnTo>
                  <a:lnTo>
                    <a:pt x="38766" y="213611"/>
                  </a:lnTo>
                  <a:lnTo>
                    <a:pt x="37184" y="218358"/>
                  </a:lnTo>
                  <a:lnTo>
                    <a:pt x="34019" y="222314"/>
                  </a:lnTo>
                  <a:lnTo>
                    <a:pt x="30063" y="225478"/>
                  </a:lnTo>
                  <a:lnTo>
                    <a:pt x="25317" y="227852"/>
                  </a:lnTo>
                  <a:lnTo>
                    <a:pt x="18987" y="228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5864" y="1669387"/>
              <a:ext cx="269240" cy="305435"/>
            </a:xfrm>
            <a:custGeom>
              <a:avLst/>
              <a:gdLst/>
              <a:ahLst/>
              <a:cxnLst/>
              <a:rect l="l" t="t" r="r" b="b"/>
              <a:pathLst>
                <a:path w="269240" h="305435">
                  <a:moveTo>
                    <a:pt x="255543" y="305385"/>
                  </a:moveTo>
                  <a:lnTo>
                    <a:pt x="12658" y="305385"/>
                  </a:lnTo>
                  <a:lnTo>
                    <a:pt x="5538" y="305385"/>
                  </a:lnTo>
                  <a:lnTo>
                    <a:pt x="0" y="299056"/>
                  </a:lnTo>
                  <a:lnTo>
                    <a:pt x="0" y="292726"/>
                  </a:lnTo>
                  <a:lnTo>
                    <a:pt x="0" y="12658"/>
                  </a:lnTo>
                  <a:lnTo>
                    <a:pt x="0" y="5538"/>
                  </a:lnTo>
                  <a:lnTo>
                    <a:pt x="5538" y="0"/>
                  </a:lnTo>
                  <a:lnTo>
                    <a:pt x="12658" y="0"/>
                  </a:lnTo>
                  <a:lnTo>
                    <a:pt x="255543" y="0"/>
                  </a:lnTo>
                  <a:lnTo>
                    <a:pt x="262664" y="0"/>
                  </a:lnTo>
                  <a:lnTo>
                    <a:pt x="268202" y="6329"/>
                  </a:lnTo>
                  <a:lnTo>
                    <a:pt x="268202" y="12658"/>
                  </a:lnTo>
                  <a:lnTo>
                    <a:pt x="268202" y="291935"/>
                  </a:lnTo>
                  <a:lnTo>
                    <a:pt x="268993" y="299847"/>
                  </a:lnTo>
                  <a:lnTo>
                    <a:pt x="263455" y="305385"/>
                  </a:lnTo>
                  <a:lnTo>
                    <a:pt x="255543" y="305385"/>
                  </a:lnTo>
                  <a:close/>
                </a:path>
              </a:pathLst>
            </a:custGeom>
            <a:ln w="185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67995" y="1570571"/>
            <a:ext cx="3960495" cy="645160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480"/>
              </a:spcBef>
            </a:pPr>
            <a:r>
              <a:rPr sz="800" spc="-35" dirty="0">
                <a:latin typeface="함초롬돋움"/>
                <a:cs typeface="함초롬돋움"/>
              </a:rPr>
              <a:t>기술적으로 </a:t>
            </a:r>
            <a:r>
              <a:rPr sz="800" spc="-10" dirty="0">
                <a:latin typeface="함초롬돋움"/>
                <a:cs typeface="함초롬돋움"/>
              </a:rPr>
              <a:t>변경될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있습니다!</a:t>
            </a:r>
            <a:endParaRPr sz="800">
              <a:latin typeface="함초롬돋움"/>
              <a:cs typeface="함초롬돋움"/>
            </a:endParaRPr>
          </a:p>
          <a:p>
            <a:pPr marL="791845" marR="685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결과의 </a:t>
            </a:r>
            <a:r>
              <a:rPr sz="800" spc="-25" dirty="0">
                <a:latin typeface="함초롬돋움"/>
                <a:cs typeface="함초롬돋움"/>
              </a:rPr>
              <a:t>정확성을 </a:t>
            </a:r>
            <a:r>
              <a:rPr sz="800" spc="-45" dirty="0">
                <a:latin typeface="함초롬돋움"/>
                <a:cs typeface="함초롬돋움"/>
              </a:rPr>
              <a:t>극대화하려면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spc="-50" dirty="0">
                <a:latin typeface="함초롬돋움"/>
                <a:cs typeface="함초롬돋움"/>
              </a:rPr>
              <a:t>기기 </a:t>
            </a:r>
            <a:r>
              <a:rPr sz="800" spc="-10" dirty="0">
                <a:latin typeface="함초롬돋움"/>
                <a:cs typeface="함초롬돋움"/>
              </a:rPr>
              <a:t>제조업체에서 </a:t>
            </a:r>
            <a:r>
              <a:rPr sz="800" spc="-20" dirty="0">
                <a:latin typeface="함초롬돋움"/>
                <a:cs typeface="함초롬돋움"/>
              </a:rPr>
              <a:t>제공한 </a:t>
            </a:r>
            <a:r>
              <a:rPr sz="800" spc="-10" dirty="0">
                <a:latin typeface="함초롬돋움"/>
                <a:cs typeface="함초롬돋움"/>
              </a:rPr>
              <a:t>시약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  <a:p>
            <a:pPr marL="155575">
              <a:lnSpc>
                <a:spcPct val="100000"/>
              </a:lnSpc>
              <a:spcBef>
                <a:spcPts val="50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5294" y="2472601"/>
            <a:ext cx="16376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8.3 사양 </a:t>
            </a:r>
            <a:r>
              <a:rPr sz="1000" b="1" spc="-145" dirty="0">
                <a:latin typeface="함초롬돋움"/>
                <a:cs typeface="함초롬돋움"/>
              </a:rPr>
              <a:t>- </a:t>
            </a:r>
            <a:r>
              <a:rPr sz="1000" b="1" dirty="0">
                <a:latin typeface="함초롬돋움"/>
                <a:cs typeface="함초롬돋움"/>
              </a:rPr>
              <a:t>BD </a:t>
            </a:r>
            <a:r>
              <a:rPr sz="1000" b="1" spc="-25" dirty="0">
                <a:latin typeface="함초롬돋움"/>
                <a:cs typeface="함초롬돋움"/>
              </a:rPr>
              <a:t>600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67994" y="2889517"/>
            <a:ext cx="3960495" cy="3175"/>
            <a:chOff x="467994" y="2889517"/>
            <a:chExt cx="3960495" cy="3175"/>
          </a:xfrm>
        </p:grpSpPr>
        <p:sp>
          <p:nvSpPr>
            <p:cNvPr id="50" name="object 50"/>
            <p:cNvSpPr/>
            <p:nvPr/>
          </p:nvSpPr>
          <p:spPr>
            <a:xfrm>
              <a:off x="467995" y="289110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7993" y="289110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87981" y="2891104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994" y="289110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67993" y="289110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87981" y="2891104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67994" y="3190519"/>
            <a:ext cx="3960495" cy="3175"/>
            <a:chOff x="467994" y="3190519"/>
            <a:chExt cx="3960495" cy="3175"/>
          </a:xfrm>
        </p:grpSpPr>
        <p:sp>
          <p:nvSpPr>
            <p:cNvPr id="57" name="object 57"/>
            <p:cNvSpPr/>
            <p:nvPr/>
          </p:nvSpPr>
          <p:spPr>
            <a:xfrm>
              <a:off x="467995" y="319210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67993" y="319210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87981" y="319210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994" y="319210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7993" y="319210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87981" y="319210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05688" y="2901708"/>
            <a:ext cx="500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원리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25675" y="2901708"/>
            <a:ext cx="2102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압력계; </a:t>
            </a:r>
            <a:r>
              <a:rPr sz="800" spc="-50" dirty="0">
                <a:latin typeface="함초롬돋움"/>
                <a:cs typeface="함초롬돋움"/>
              </a:rPr>
              <a:t>무수은</a:t>
            </a:r>
            <a:r>
              <a:rPr sz="800" spc="-35" dirty="0">
                <a:latin typeface="함초롬돋움"/>
                <a:cs typeface="함초롬돋움"/>
              </a:rPr>
              <a:t>; </a:t>
            </a:r>
            <a:r>
              <a:rPr sz="800" spc="-40" dirty="0">
                <a:latin typeface="함초롬돋움"/>
                <a:cs typeface="함초롬돋움"/>
              </a:rPr>
              <a:t>전자식 </a:t>
            </a:r>
            <a:r>
              <a:rPr sz="800" spc="-25" dirty="0">
                <a:latin typeface="함초롬돋움"/>
                <a:cs typeface="함초롬돋움"/>
              </a:rPr>
              <a:t>압력 </a:t>
            </a:r>
            <a:r>
              <a:rPr sz="800" spc="-10" dirty="0">
                <a:latin typeface="함초롬돋움"/>
                <a:cs typeface="함초롬돋움"/>
              </a:rPr>
              <a:t>센서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7994" y="3491522"/>
            <a:ext cx="3960495" cy="3175"/>
            <a:chOff x="467994" y="3491522"/>
            <a:chExt cx="3960495" cy="3175"/>
          </a:xfrm>
        </p:grpSpPr>
        <p:sp>
          <p:nvSpPr>
            <p:cNvPr id="66" name="object 66"/>
            <p:cNvSpPr/>
            <p:nvPr/>
          </p:nvSpPr>
          <p:spPr>
            <a:xfrm>
              <a:off x="467995" y="349311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7993" y="349311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87981" y="349311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994" y="349311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67993" y="349311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87981" y="349311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05688" y="3202711"/>
            <a:ext cx="500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범위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25675" y="3202711"/>
            <a:ext cx="2181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0-40</a:t>
            </a:r>
            <a:r>
              <a:rPr sz="800" spc="-10" dirty="0">
                <a:latin typeface="함초롬돋움"/>
                <a:cs typeface="함초롬돋움"/>
              </a:rPr>
              <a:t>, </a:t>
            </a:r>
            <a:r>
              <a:rPr sz="800" spc="-30" dirty="0">
                <a:latin typeface="함초롬돋움"/>
                <a:cs typeface="함초롬돋움"/>
              </a:rPr>
              <a:t>0-80</a:t>
            </a:r>
            <a:r>
              <a:rPr sz="800" spc="-10" dirty="0">
                <a:latin typeface="함초롬돋움"/>
                <a:cs typeface="함초롬돋움"/>
              </a:rPr>
              <a:t>, </a:t>
            </a:r>
            <a:r>
              <a:rPr sz="800" spc="-30" dirty="0">
                <a:latin typeface="함초롬돋움"/>
                <a:cs typeface="함초롬돋움"/>
              </a:rPr>
              <a:t>0-200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30" dirty="0">
                <a:latin typeface="함초롬돋움"/>
                <a:cs typeface="함초롬돋움"/>
              </a:rPr>
              <a:t>0-400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30" dirty="0">
                <a:latin typeface="함초롬돋움"/>
                <a:cs typeface="함초롬돋움"/>
              </a:rPr>
              <a:t>0-800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25" dirty="0">
                <a:latin typeface="함초롬돋움"/>
                <a:cs typeface="함초롬돋움"/>
              </a:rPr>
              <a:t>0-2000</a:t>
            </a:r>
            <a:r>
              <a:rPr sz="800" spc="-10" dirty="0">
                <a:latin typeface="함초롬돋움"/>
                <a:cs typeface="함초롬돋움"/>
              </a:rPr>
              <a:t>, </a:t>
            </a:r>
            <a:r>
              <a:rPr sz="800" spc="-20" dirty="0">
                <a:latin typeface="함초롬돋움"/>
                <a:cs typeface="함초롬돋움"/>
              </a:rPr>
              <a:t>0-4000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mg/l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67994" y="3670605"/>
            <a:ext cx="3960495" cy="3175"/>
            <a:chOff x="467994" y="3670605"/>
            <a:chExt cx="3960495" cy="3175"/>
          </a:xfrm>
        </p:grpSpPr>
        <p:sp>
          <p:nvSpPr>
            <p:cNvPr id="75" name="object 75"/>
            <p:cNvSpPr/>
            <p:nvPr/>
          </p:nvSpPr>
          <p:spPr>
            <a:xfrm>
              <a:off x="467995" y="36721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67993" y="367219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087981" y="3672192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7994" y="367219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67993" y="367219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087981" y="3672192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05688" y="3503714"/>
            <a:ext cx="358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디스플레이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25675" y="3503714"/>
            <a:ext cx="324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백라이트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67994" y="4047807"/>
            <a:ext cx="3960495" cy="3175"/>
            <a:chOff x="467994" y="4047807"/>
            <a:chExt cx="3960495" cy="3175"/>
          </a:xfrm>
        </p:grpSpPr>
        <p:sp>
          <p:nvSpPr>
            <p:cNvPr id="84" name="object 84"/>
            <p:cNvSpPr/>
            <p:nvPr/>
          </p:nvSpPr>
          <p:spPr>
            <a:xfrm>
              <a:off x="467995" y="404939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67993" y="404939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087981" y="4049395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7994" y="404939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67993" y="404939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087981" y="4049395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05688" y="3682797"/>
            <a:ext cx="4711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인터페이스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125675" y="3657397"/>
            <a:ext cx="528320" cy="3200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300"/>
              </a:spcBef>
              <a:buChar char="•"/>
              <a:tabLst>
                <a:tab pos="121285" algn="l"/>
              </a:tabLst>
            </a:pPr>
            <a:r>
              <a:rPr sz="800" spc="-20" dirty="0">
                <a:latin typeface="함초롬돋움"/>
                <a:cs typeface="함초롬돋움"/>
              </a:rPr>
              <a:t>SD</a:t>
            </a:r>
            <a:r>
              <a:rPr sz="800" spc="-25" dirty="0">
                <a:latin typeface="함초롬돋움"/>
                <a:cs typeface="함초롬돋움"/>
              </a:rPr>
              <a:t> 카드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25" dirty="0">
                <a:latin typeface="함초롬돋움"/>
                <a:cs typeface="함초롬돋움"/>
              </a:rPr>
              <a:t>USB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67994" y="4226890"/>
            <a:ext cx="3960495" cy="3175"/>
            <a:chOff x="467994" y="4226890"/>
            <a:chExt cx="3960495" cy="3175"/>
          </a:xfrm>
        </p:grpSpPr>
        <p:sp>
          <p:nvSpPr>
            <p:cNvPr id="93" name="object 93"/>
            <p:cNvSpPr/>
            <p:nvPr/>
          </p:nvSpPr>
          <p:spPr>
            <a:xfrm>
              <a:off x="467995" y="422847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67993" y="422847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087981" y="422847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7994" y="422847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67993" y="422847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87981" y="422847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05688" y="4059999"/>
            <a:ext cx="544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자동 </a:t>
            </a:r>
            <a:r>
              <a:rPr sz="800" spc="114" dirty="0">
                <a:latin typeface="함초롬돋움"/>
                <a:cs typeface="함초롬돋움"/>
              </a:rPr>
              <a:t>- </a:t>
            </a:r>
            <a:r>
              <a:rPr sz="800" spc="-25" dirty="0">
                <a:latin typeface="함초롬돋움"/>
                <a:cs typeface="함초롬돋움"/>
              </a:rPr>
              <a:t>꺼짐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25675" y="4059999"/>
            <a:ext cx="155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아니요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67994" y="4527893"/>
            <a:ext cx="3960495" cy="3175"/>
            <a:chOff x="467994" y="4527893"/>
            <a:chExt cx="3960495" cy="3175"/>
          </a:xfrm>
        </p:grpSpPr>
        <p:sp>
          <p:nvSpPr>
            <p:cNvPr id="102" name="object 102"/>
            <p:cNvSpPr/>
            <p:nvPr/>
          </p:nvSpPr>
          <p:spPr>
            <a:xfrm>
              <a:off x="467995" y="452948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67993" y="452948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87981" y="452948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994" y="452948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67993" y="452948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087981" y="452948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05688" y="4239082"/>
            <a:ext cx="780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외부 </a:t>
            </a:r>
            <a:r>
              <a:rPr sz="800" spc="-10" dirty="0">
                <a:latin typeface="함초롬돋움"/>
                <a:cs typeface="함초롬돋움"/>
              </a:rPr>
              <a:t>스토리지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25675" y="4239082"/>
            <a:ext cx="2227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30" dirty="0">
                <a:latin typeface="함초롬돋움"/>
                <a:cs typeface="함초롬돋움"/>
              </a:rPr>
              <a:t>/ </a:t>
            </a:r>
            <a:r>
              <a:rPr sz="800" spc="-10" dirty="0">
                <a:latin typeface="함초롬돋움"/>
                <a:cs typeface="함초롬돋움"/>
              </a:rPr>
              <a:t>SD 카드USB </a:t>
            </a:r>
            <a:r>
              <a:rPr sz="800" spc="-30" dirty="0">
                <a:latin typeface="함초롬돋움"/>
                <a:cs typeface="함초롬돋움"/>
              </a:rPr>
              <a:t>/ </a:t>
            </a:r>
            <a:r>
              <a:rPr sz="800" dirty="0">
                <a:latin typeface="함초롬돋움"/>
                <a:cs typeface="함초롬돋움"/>
              </a:rPr>
              <a:t>SD 卡USB </a:t>
            </a:r>
            <a:r>
              <a:rPr sz="800" spc="-30" dirty="0">
                <a:latin typeface="함초롬돋움"/>
                <a:cs typeface="함초롬돋움"/>
              </a:rPr>
              <a:t>/ </a:t>
            </a:r>
            <a:r>
              <a:rPr sz="800" spc="-10" dirty="0">
                <a:latin typeface="함초롬돋움"/>
                <a:cs typeface="함초롬돋움"/>
              </a:rPr>
              <a:t>SD 카드USB </a:t>
            </a:r>
            <a:r>
              <a:rPr sz="800" spc="-25" dirty="0">
                <a:latin typeface="함초롬돋움"/>
                <a:cs typeface="함초롬돋움"/>
              </a:rPr>
              <a:t>/ </a:t>
            </a:r>
            <a:r>
              <a:rPr sz="800" spc="-30" dirty="0">
                <a:latin typeface="함초롬돋움"/>
                <a:cs typeface="함초롬돋움"/>
              </a:rPr>
              <a:t>SD </a:t>
            </a:r>
            <a:r>
              <a:rPr sz="800" spc="-10" dirty="0">
                <a:latin typeface="함초롬돋움"/>
                <a:cs typeface="함초롬돋움"/>
              </a:rPr>
              <a:t>카르타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67994" y="4828895"/>
            <a:ext cx="3960495" cy="3175"/>
            <a:chOff x="467994" y="4828895"/>
            <a:chExt cx="3960495" cy="3175"/>
          </a:xfrm>
        </p:grpSpPr>
        <p:sp>
          <p:nvSpPr>
            <p:cNvPr id="111" name="object 111"/>
            <p:cNvSpPr/>
            <p:nvPr/>
          </p:nvSpPr>
          <p:spPr>
            <a:xfrm>
              <a:off x="467995" y="483048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67993" y="4830483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87981" y="4830483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7994" y="483048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67993" y="4830483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87981" y="4830483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505688" y="4540085"/>
            <a:ext cx="647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0" dirty="0">
                <a:latin typeface="함초롬돋움"/>
                <a:cs typeface="함초롬돋움"/>
              </a:rPr>
              <a:t>시간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25675" y="4540085"/>
            <a:ext cx="1837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사용자 선택 가능</a:t>
            </a:r>
            <a:r>
              <a:rPr sz="800" spc="-30" dirty="0">
                <a:latin typeface="함초롬돋움"/>
                <a:cs typeface="함초롬돋움"/>
              </a:rPr>
              <a:t>, </a:t>
            </a:r>
            <a:r>
              <a:rPr sz="800" spc="-20" dirty="0">
                <a:latin typeface="함초롬돋움"/>
                <a:cs typeface="함초롬돋움"/>
              </a:rPr>
              <a:t>1일에서 </a:t>
            </a:r>
            <a:r>
              <a:rPr sz="800" dirty="0">
                <a:latin typeface="함초롬돋움"/>
                <a:cs typeface="함초롬돋움"/>
              </a:rPr>
              <a:t>28일 </a:t>
            </a:r>
            <a:r>
              <a:rPr sz="800" spc="-35" dirty="0">
                <a:latin typeface="함초롬돋움"/>
                <a:cs typeface="함초롬돋움"/>
              </a:rPr>
              <a:t>사이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467994" y="5328018"/>
            <a:ext cx="3960495" cy="3175"/>
            <a:chOff x="467994" y="5328018"/>
            <a:chExt cx="3960495" cy="3175"/>
          </a:xfrm>
        </p:grpSpPr>
        <p:sp>
          <p:nvSpPr>
            <p:cNvPr id="120" name="object 120"/>
            <p:cNvSpPr/>
            <p:nvPr/>
          </p:nvSpPr>
          <p:spPr>
            <a:xfrm>
              <a:off x="467995" y="53296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67993" y="532960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87981" y="5329606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7994" y="532960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67993" y="532960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87981" y="5329606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05688" y="4841087"/>
            <a:ext cx="650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공급 장치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125675" y="4841087"/>
            <a:ext cx="2193925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800" spc="-35" dirty="0">
                <a:latin typeface="함초롬돋움"/>
                <a:cs typeface="함초롬돋움"/>
              </a:rPr>
              <a:t>알카라인 </a:t>
            </a:r>
            <a:r>
              <a:rPr sz="800" spc="-40" dirty="0">
                <a:latin typeface="함초롬돋움"/>
                <a:cs typeface="함초롬돋움"/>
              </a:rPr>
              <a:t>망간 건전지 </a:t>
            </a:r>
            <a:r>
              <a:rPr sz="800" dirty="0">
                <a:latin typeface="함초롬돋움"/>
                <a:cs typeface="함초롬돋움"/>
              </a:rPr>
              <a:t>3개(</a:t>
            </a:r>
            <a:r>
              <a:rPr sz="800" spc="-35" dirty="0">
                <a:latin typeface="함초롬돋움"/>
                <a:cs typeface="함초롬돋움"/>
              </a:rPr>
              <a:t>알카라인 </a:t>
            </a:r>
            <a:r>
              <a:rPr sz="800" spc="-20" dirty="0">
                <a:latin typeface="함초롬돋움"/>
                <a:cs typeface="함초롬돋움"/>
              </a:rPr>
              <a:t>건전지/사이즈 </a:t>
            </a:r>
            <a:r>
              <a:rPr sz="800" spc="-25" dirty="0">
                <a:latin typeface="함초롬돋움"/>
                <a:cs typeface="함초롬돋움"/>
              </a:rPr>
              <a:t>C)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100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55" dirty="0">
                <a:latin typeface="함초롬돋움"/>
                <a:cs typeface="함초롬돋움"/>
              </a:rPr>
              <a:t>240V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5" dirty="0">
                <a:latin typeface="함초롬돋움"/>
                <a:cs typeface="함초롬돋움"/>
              </a:rPr>
              <a:t>50-60Hz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67994" y="5507101"/>
            <a:ext cx="3960495" cy="3175"/>
            <a:chOff x="467994" y="5507101"/>
            <a:chExt cx="3960495" cy="3175"/>
          </a:xfrm>
        </p:grpSpPr>
        <p:sp>
          <p:nvSpPr>
            <p:cNvPr id="129" name="object 129"/>
            <p:cNvSpPr/>
            <p:nvPr/>
          </p:nvSpPr>
          <p:spPr>
            <a:xfrm>
              <a:off x="467995" y="55086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367993" y="550868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87981" y="5508688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7994" y="55086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67993" y="550868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87981" y="5508688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05688" y="5340210"/>
            <a:ext cx="279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시계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125675" y="5340210"/>
            <a:ext cx="12103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실시간 </a:t>
            </a:r>
            <a:r>
              <a:rPr sz="800" spc="-10" dirty="0">
                <a:latin typeface="함초롬돋움"/>
                <a:cs typeface="함초롬돋움"/>
              </a:rPr>
              <a:t>시계 </a:t>
            </a:r>
            <a:r>
              <a:rPr sz="800" spc="-20" dirty="0">
                <a:latin typeface="함초롬돋움"/>
                <a:cs typeface="함초롬돋움"/>
              </a:rPr>
              <a:t>및 날짜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67994" y="5686183"/>
            <a:ext cx="3960495" cy="3175"/>
            <a:chOff x="467994" y="5686183"/>
            <a:chExt cx="3960495" cy="3175"/>
          </a:xfrm>
        </p:grpSpPr>
        <p:sp>
          <p:nvSpPr>
            <p:cNvPr id="138" name="object 138"/>
            <p:cNvSpPr/>
            <p:nvPr/>
          </p:nvSpPr>
          <p:spPr>
            <a:xfrm>
              <a:off x="467995" y="56877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67993" y="568777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087981" y="5687771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7994" y="568777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67993" y="568777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87981" y="5687771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05688" y="5519293"/>
            <a:ext cx="4705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latin typeface="함초롬돋움"/>
                <a:cs typeface="함초롬돋움"/>
              </a:rPr>
              <a:t>휴대성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125675" y="5519293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벤치탑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467994" y="5865266"/>
            <a:ext cx="3960495" cy="3175"/>
            <a:chOff x="467994" y="5865266"/>
            <a:chExt cx="3960495" cy="3175"/>
          </a:xfrm>
        </p:grpSpPr>
        <p:sp>
          <p:nvSpPr>
            <p:cNvPr id="147" name="object 147"/>
            <p:cNvSpPr/>
            <p:nvPr/>
          </p:nvSpPr>
          <p:spPr>
            <a:xfrm>
              <a:off x="467995" y="58668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67993" y="586685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87981" y="5866854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7994" y="586685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67993" y="586685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087981" y="5866854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505688" y="5698376"/>
            <a:ext cx="431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자동 시작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125675" y="5698376"/>
            <a:ext cx="2006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예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67994" y="6166269"/>
            <a:ext cx="3960495" cy="3175"/>
            <a:chOff x="467994" y="6166269"/>
            <a:chExt cx="3960495" cy="3175"/>
          </a:xfrm>
        </p:grpSpPr>
        <p:sp>
          <p:nvSpPr>
            <p:cNvPr id="156" name="object 156"/>
            <p:cNvSpPr/>
            <p:nvPr/>
          </p:nvSpPr>
          <p:spPr>
            <a:xfrm>
              <a:off x="467995" y="616785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67993" y="616785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087981" y="6167856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67994" y="616785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67993" y="616785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87981" y="6167856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05688" y="5877458"/>
            <a:ext cx="500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스테이션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125675" y="587745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6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467994" y="6467272"/>
            <a:ext cx="3960495" cy="3175"/>
            <a:chOff x="467994" y="6467272"/>
            <a:chExt cx="3960495" cy="3175"/>
          </a:xfrm>
        </p:grpSpPr>
        <p:sp>
          <p:nvSpPr>
            <p:cNvPr id="165" name="object 165"/>
            <p:cNvSpPr/>
            <p:nvPr/>
          </p:nvSpPr>
          <p:spPr>
            <a:xfrm>
              <a:off x="467995" y="646885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367993" y="646885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087981" y="6468859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67994" y="6468859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367993" y="6468859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087981" y="6468859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505688" y="6178461"/>
            <a:ext cx="741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저장 간격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125675" y="6178461"/>
            <a:ext cx="2146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함초롬돋움"/>
                <a:cs typeface="함초롬돋움"/>
              </a:rPr>
              <a:t>- 매시간</a:t>
            </a:r>
            <a:r>
              <a:rPr sz="800" spc="-10" dirty="0">
                <a:latin typeface="함초롬돋움"/>
                <a:cs typeface="함초롬돋움"/>
              </a:rPr>
              <a:t>(</a:t>
            </a:r>
            <a:r>
              <a:rPr sz="800" dirty="0">
                <a:latin typeface="함초롬돋움"/>
                <a:cs typeface="함초롬돋움"/>
              </a:rPr>
              <a:t>1일차</a:t>
            </a:r>
            <a:r>
              <a:rPr sz="800" spc="-114" dirty="0">
                <a:latin typeface="함초롬돋움"/>
                <a:cs typeface="함초롬돋움"/>
              </a:rPr>
              <a:t>) - </a:t>
            </a:r>
            <a:r>
              <a:rPr sz="800" dirty="0">
                <a:latin typeface="함초롬돋움"/>
                <a:cs typeface="함초롬돋움"/>
              </a:rPr>
              <a:t>2시간마다(2일차</a:t>
            </a:r>
            <a:r>
              <a:rPr sz="800" spc="-114" dirty="0">
                <a:latin typeface="함초롬돋움"/>
                <a:cs typeface="함초롬돋움"/>
              </a:rPr>
              <a:t>) - </a:t>
            </a:r>
            <a:r>
              <a:rPr sz="800" spc="-20" dirty="0">
                <a:latin typeface="함초롬돋움"/>
                <a:cs typeface="함초롬돋움"/>
              </a:rPr>
              <a:t>매일 </a:t>
            </a:r>
            <a:r>
              <a:rPr sz="800" spc="-25" dirty="0">
                <a:latin typeface="함초롬돋움"/>
                <a:cs typeface="함초롬돋움"/>
              </a:rPr>
              <a:t>1회</a:t>
            </a:r>
            <a:r>
              <a:rPr sz="800" spc="-20" dirty="0">
                <a:latin typeface="함초롬돋움"/>
                <a:cs typeface="함초롬돋움"/>
              </a:rPr>
              <a:t>(3일~28일차)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467994" y="6646354"/>
            <a:ext cx="3960495" cy="3175"/>
            <a:chOff x="467994" y="6646354"/>
            <a:chExt cx="3960495" cy="3175"/>
          </a:xfrm>
        </p:grpSpPr>
        <p:sp>
          <p:nvSpPr>
            <p:cNvPr id="174" name="object 174"/>
            <p:cNvSpPr/>
            <p:nvPr/>
          </p:nvSpPr>
          <p:spPr>
            <a:xfrm>
              <a:off x="467995" y="664794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367993" y="664794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087981" y="6647942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7994" y="6647942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367993" y="6647942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87981" y="6647942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505688" y="6479464"/>
            <a:ext cx="763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함초롬돋움"/>
                <a:cs typeface="함초롬돋움"/>
              </a:rPr>
              <a:t>보호 </a:t>
            </a:r>
            <a:r>
              <a:rPr sz="800" spc="-20" dirty="0">
                <a:latin typeface="함초롬돋움"/>
                <a:cs typeface="함초롬돋움"/>
              </a:rPr>
              <a:t>등급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125675" y="6479464"/>
            <a:ext cx="262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IP </a:t>
            </a:r>
            <a:r>
              <a:rPr sz="800" spc="-25" dirty="0">
                <a:latin typeface="함초롬돋움"/>
                <a:cs typeface="함초롬돋움"/>
              </a:rPr>
              <a:t>53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467995" y="7023557"/>
            <a:ext cx="3960495" cy="3175"/>
            <a:chOff x="467995" y="7023557"/>
            <a:chExt cx="3960495" cy="3175"/>
          </a:xfrm>
        </p:grpSpPr>
        <p:sp>
          <p:nvSpPr>
            <p:cNvPr id="183" name="object 183"/>
            <p:cNvSpPr/>
            <p:nvPr/>
          </p:nvSpPr>
          <p:spPr>
            <a:xfrm>
              <a:off x="467995" y="70251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67993" y="702514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87981" y="7025144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505688" y="6658547"/>
            <a:ext cx="5619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규정 준수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125675" y="6633147"/>
            <a:ext cx="1622425" cy="3200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300"/>
              </a:spcBef>
              <a:buChar char="•"/>
              <a:tabLst>
                <a:tab pos="121285" algn="l"/>
              </a:tabLst>
            </a:pPr>
            <a:r>
              <a:rPr sz="800" spc="-25" dirty="0">
                <a:latin typeface="함초롬돋움"/>
                <a:cs typeface="함초롬돋움"/>
              </a:rPr>
              <a:t>CE</a:t>
            </a:r>
            <a:endParaRPr sz="800">
              <a:latin typeface="함초롬돋움"/>
              <a:cs typeface="함초롬돋움"/>
            </a:endParaRPr>
          </a:p>
          <a:p>
            <a:pPr marL="12065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dirty="0">
                <a:latin typeface="함초롬돋움"/>
                <a:cs typeface="함초롬돋움"/>
              </a:rPr>
              <a:t>DIN EN </a:t>
            </a:r>
            <a:r>
              <a:rPr sz="800" spc="-10" dirty="0">
                <a:latin typeface="함초롬돋움"/>
                <a:cs typeface="함초롬돋움"/>
              </a:rPr>
              <a:t>61326에</a:t>
            </a:r>
            <a:r>
              <a:rPr sz="800" spc="-30" dirty="0">
                <a:latin typeface="함초롬돋움"/>
                <a:cs typeface="함초롬돋움"/>
              </a:rPr>
              <a:t> 따른 </a:t>
            </a:r>
            <a:r>
              <a:rPr sz="800" dirty="0">
                <a:latin typeface="함초롬돋움"/>
                <a:cs typeface="함초롬돋움"/>
              </a:rPr>
              <a:t>EMC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4" name="object 4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9" name="object 9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37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3" name="object 13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899998" y="557987"/>
            <a:ext cx="3960495" cy="3175"/>
            <a:chOff x="899998" y="557987"/>
            <a:chExt cx="3960495" cy="3175"/>
          </a:xfrm>
        </p:grpSpPr>
        <p:sp>
          <p:nvSpPr>
            <p:cNvPr id="18" name="object 18"/>
            <p:cNvSpPr/>
            <p:nvPr/>
          </p:nvSpPr>
          <p:spPr>
            <a:xfrm>
              <a:off x="899998" y="559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9996" y="55957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9984" y="559575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98" y="55957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9996" y="559575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9984" y="559575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99998" y="737070"/>
            <a:ext cx="3960495" cy="3175"/>
            <a:chOff x="899998" y="737070"/>
            <a:chExt cx="3960495" cy="3175"/>
          </a:xfrm>
        </p:grpSpPr>
        <p:sp>
          <p:nvSpPr>
            <p:cNvPr id="25" name="object 25"/>
            <p:cNvSpPr/>
            <p:nvPr/>
          </p:nvSpPr>
          <p:spPr>
            <a:xfrm>
              <a:off x="899998" y="738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9996" y="7386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19984" y="73865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98" y="738657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9996" y="7386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19984" y="738657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37691" y="570179"/>
            <a:ext cx="5562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치수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57678" y="570179"/>
            <a:ext cx="945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181 x 230 x </a:t>
            </a:r>
            <a:r>
              <a:rPr sz="800" spc="-25" dirty="0">
                <a:latin typeface="함초롬돋움"/>
                <a:cs typeface="함초롬돋움"/>
              </a:rPr>
              <a:t>375mm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99998" y="1038072"/>
            <a:ext cx="3960495" cy="3175"/>
            <a:chOff x="899998" y="1038072"/>
            <a:chExt cx="3960495" cy="3175"/>
          </a:xfrm>
        </p:grpSpPr>
        <p:sp>
          <p:nvSpPr>
            <p:cNvPr id="34" name="object 34"/>
            <p:cNvSpPr/>
            <p:nvPr/>
          </p:nvSpPr>
          <p:spPr>
            <a:xfrm>
              <a:off x="899998" y="103966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9996" y="103966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9984" y="103966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98" y="103966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9996" y="103966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19984" y="1039660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0" y="0"/>
                  </a:moveTo>
                  <a:lnTo>
                    <a:pt x="23400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37691" y="749262"/>
            <a:ext cx="341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무게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57678" y="749262"/>
            <a:ext cx="21983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4.</a:t>
            </a:r>
            <a:r>
              <a:rPr sz="800" spc="-20" dirty="0">
                <a:latin typeface="함초롬돋움"/>
                <a:cs typeface="함초롬돋움"/>
              </a:rPr>
              <a:t>1kg</a:t>
            </a:r>
            <a:r>
              <a:rPr sz="800" dirty="0">
                <a:latin typeface="함초롬돋움"/>
                <a:cs typeface="함초롬돋움"/>
              </a:rPr>
              <a:t>(4100g, </a:t>
            </a:r>
            <a:r>
              <a:rPr sz="800" spc="-35" dirty="0">
                <a:latin typeface="함초롬돋움"/>
                <a:cs typeface="함초롬돋움"/>
              </a:rPr>
              <a:t>병 </a:t>
            </a:r>
            <a:r>
              <a:rPr sz="800" spc="-8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배터리 </a:t>
            </a:r>
            <a:r>
              <a:rPr sz="800" spc="-50" dirty="0">
                <a:latin typeface="함초롬돋움"/>
                <a:cs typeface="함초롬돋움"/>
              </a:rPr>
              <a:t>포함 유닛 </a:t>
            </a:r>
            <a:r>
              <a:rPr sz="800" dirty="0">
                <a:latin typeface="함초롬돋움"/>
                <a:cs typeface="함초롬돋움"/>
              </a:rPr>
              <a:t>5775g,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10" dirty="0">
                <a:latin typeface="함초롬돋움"/>
                <a:cs typeface="함초롬돋움"/>
              </a:rPr>
              <a:t>장치 포함)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99998" y="1339075"/>
            <a:ext cx="3960495" cy="3175"/>
            <a:chOff x="899998" y="1339075"/>
            <a:chExt cx="3960495" cy="3175"/>
          </a:xfrm>
        </p:grpSpPr>
        <p:sp>
          <p:nvSpPr>
            <p:cNvPr id="43" name="object 43"/>
            <p:cNvSpPr/>
            <p:nvPr/>
          </p:nvSpPr>
          <p:spPr>
            <a:xfrm>
              <a:off x="899998" y="1340663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9996" y="1340663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19984" y="1340663"/>
              <a:ext cx="2340610" cy="0"/>
            </a:xfrm>
            <a:custGeom>
              <a:avLst/>
              <a:gdLst/>
              <a:ahLst/>
              <a:cxnLst/>
              <a:rect l="l" t="t" r="r" b="b"/>
              <a:pathLst>
                <a:path w="2340610">
                  <a:moveTo>
                    <a:pt x="2340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37691" y="1050264"/>
            <a:ext cx="5499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함초롬돋움"/>
                <a:cs typeface="함초롬돋움"/>
              </a:rPr>
              <a:t>포장 </a:t>
            </a:r>
            <a:r>
              <a:rPr sz="800" spc="-50" dirty="0">
                <a:latin typeface="함초롬돋움"/>
                <a:cs typeface="함초롬돋움"/>
              </a:rPr>
              <a:t>포함 </a:t>
            </a:r>
            <a:r>
              <a:rPr sz="800" spc="-20" dirty="0">
                <a:latin typeface="함초롬돋움"/>
                <a:cs typeface="함초롬돋움"/>
              </a:rPr>
              <a:t>무게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57678" y="1050264"/>
            <a:ext cx="2006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(4100g, </a:t>
            </a:r>
            <a:r>
              <a:rPr sz="800" spc="-35" dirty="0">
                <a:latin typeface="함초롬돋움"/>
                <a:cs typeface="함초롬돋움"/>
              </a:rPr>
              <a:t>병 </a:t>
            </a:r>
            <a:r>
              <a:rPr sz="800" spc="-8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배터리 </a:t>
            </a:r>
            <a:r>
              <a:rPr sz="800" spc="-50" dirty="0">
                <a:latin typeface="함초롬돋움"/>
                <a:cs typeface="함초롬돋움"/>
              </a:rPr>
              <a:t>포함 유닛 </a:t>
            </a:r>
            <a:r>
              <a:rPr sz="800" spc="-25" dirty="0">
                <a:latin typeface="함초롬돋움"/>
                <a:cs typeface="함초롬돋움"/>
              </a:rPr>
              <a:t>5775g, </a:t>
            </a:r>
            <a:r>
              <a:rPr sz="800" spc="-45" dirty="0">
                <a:latin typeface="함초롬돋움"/>
                <a:cs typeface="함초롬돋움"/>
              </a:rPr>
              <a:t>교반 </a:t>
            </a:r>
            <a:r>
              <a:rPr sz="800" spc="-10" dirty="0">
                <a:latin typeface="함초롬돋움"/>
                <a:cs typeface="함초롬돋움"/>
              </a:rPr>
              <a:t>장치 포함)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118593" y="1538194"/>
            <a:ext cx="287655" cy="324485"/>
            <a:chOff x="1118593" y="1538194"/>
            <a:chExt cx="287655" cy="324485"/>
          </a:xfrm>
        </p:grpSpPr>
        <p:sp>
          <p:nvSpPr>
            <p:cNvPr id="49" name="object 49"/>
            <p:cNvSpPr/>
            <p:nvPr/>
          </p:nvSpPr>
          <p:spPr>
            <a:xfrm>
              <a:off x="1242585" y="1591772"/>
              <a:ext cx="39370" cy="229235"/>
            </a:xfrm>
            <a:custGeom>
              <a:avLst/>
              <a:gdLst/>
              <a:ahLst/>
              <a:cxnLst/>
              <a:rect l="l" t="t" r="r" b="b"/>
              <a:pathLst>
                <a:path w="39369" h="229235">
                  <a:moveTo>
                    <a:pt x="30063" y="159813"/>
                  </a:moveTo>
                  <a:lnTo>
                    <a:pt x="8679" y="159813"/>
                  </a:lnTo>
                  <a:lnTo>
                    <a:pt x="3955" y="0"/>
                  </a:lnTo>
                  <a:lnTo>
                    <a:pt x="34810" y="0"/>
                  </a:lnTo>
                  <a:lnTo>
                    <a:pt x="30063" y="159813"/>
                  </a:lnTo>
                  <a:close/>
                </a:path>
                <a:path w="39369" h="229235">
                  <a:moveTo>
                    <a:pt x="8702" y="160604"/>
                  </a:moveTo>
                  <a:lnTo>
                    <a:pt x="8679" y="159813"/>
                  </a:lnTo>
                  <a:lnTo>
                    <a:pt x="8702" y="160604"/>
                  </a:lnTo>
                  <a:close/>
                </a:path>
                <a:path w="39369" h="229235">
                  <a:moveTo>
                    <a:pt x="18987" y="228643"/>
                  </a:moveTo>
                  <a:lnTo>
                    <a:pt x="13449" y="228643"/>
                  </a:lnTo>
                  <a:lnTo>
                    <a:pt x="8702" y="226269"/>
                  </a:lnTo>
                  <a:lnTo>
                    <a:pt x="5538" y="222314"/>
                  </a:lnTo>
                  <a:lnTo>
                    <a:pt x="1582" y="218358"/>
                  </a:lnTo>
                  <a:lnTo>
                    <a:pt x="0" y="213611"/>
                  </a:lnTo>
                  <a:lnTo>
                    <a:pt x="0" y="201744"/>
                  </a:lnTo>
                  <a:lnTo>
                    <a:pt x="1582" y="196997"/>
                  </a:lnTo>
                  <a:lnTo>
                    <a:pt x="6329" y="193041"/>
                  </a:lnTo>
                  <a:lnTo>
                    <a:pt x="9493" y="189085"/>
                  </a:lnTo>
                  <a:lnTo>
                    <a:pt x="13449" y="187503"/>
                  </a:lnTo>
                  <a:lnTo>
                    <a:pt x="26108" y="187503"/>
                  </a:lnTo>
                  <a:lnTo>
                    <a:pt x="30063" y="189085"/>
                  </a:lnTo>
                  <a:lnTo>
                    <a:pt x="34019" y="193041"/>
                  </a:lnTo>
                  <a:lnTo>
                    <a:pt x="37184" y="196997"/>
                  </a:lnTo>
                  <a:lnTo>
                    <a:pt x="38766" y="201744"/>
                  </a:lnTo>
                  <a:lnTo>
                    <a:pt x="38766" y="213611"/>
                  </a:lnTo>
                  <a:lnTo>
                    <a:pt x="37184" y="218358"/>
                  </a:lnTo>
                  <a:lnTo>
                    <a:pt x="34019" y="222314"/>
                  </a:lnTo>
                  <a:lnTo>
                    <a:pt x="30063" y="225478"/>
                  </a:lnTo>
                  <a:lnTo>
                    <a:pt x="25317" y="227852"/>
                  </a:lnTo>
                  <a:lnTo>
                    <a:pt x="18987" y="228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27867" y="1547467"/>
              <a:ext cx="269240" cy="305435"/>
            </a:xfrm>
            <a:custGeom>
              <a:avLst/>
              <a:gdLst/>
              <a:ahLst/>
              <a:cxnLst/>
              <a:rect l="l" t="t" r="r" b="b"/>
              <a:pathLst>
                <a:path w="269240" h="305435">
                  <a:moveTo>
                    <a:pt x="255543" y="305385"/>
                  </a:moveTo>
                  <a:lnTo>
                    <a:pt x="12658" y="305385"/>
                  </a:lnTo>
                  <a:lnTo>
                    <a:pt x="5538" y="305385"/>
                  </a:lnTo>
                  <a:lnTo>
                    <a:pt x="0" y="299056"/>
                  </a:lnTo>
                  <a:lnTo>
                    <a:pt x="0" y="292726"/>
                  </a:lnTo>
                  <a:lnTo>
                    <a:pt x="0" y="12658"/>
                  </a:lnTo>
                  <a:lnTo>
                    <a:pt x="0" y="5538"/>
                  </a:lnTo>
                  <a:lnTo>
                    <a:pt x="5538" y="0"/>
                  </a:lnTo>
                  <a:lnTo>
                    <a:pt x="12658" y="0"/>
                  </a:lnTo>
                  <a:lnTo>
                    <a:pt x="255543" y="0"/>
                  </a:lnTo>
                  <a:lnTo>
                    <a:pt x="262664" y="0"/>
                  </a:lnTo>
                  <a:lnTo>
                    <a:pt x="268202" y="6329"/>
                  </a:lnTo>
                  <a:lnTo>
                    <a:pt x="268202" y="12658"/>
                  </a:lnTo>
                  <a:lnTo>
                    <a:pt x="268202" y="291935"/>
                  </a:lnTo>
                  <a:lnTo>
                    <a:pt x="268993" y="299847"/>
                  </a:lnTo>
                  <a:lnTo>
                    <a:pt x="263455" y="305385"/>
                  </a:lnTo>
                  <a:lnTo>
                    <a:pt x="255543" y="305385"/>
                  </a:lnTo>
                  <a:close/>
                </a:path>
              </a:pathLst>
            </a:custGeom>
            <a:ln w="185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99998" y="1448651"/>
            <a:ext cx="3960495" cy="645795"/>
          </a:xfrm>
          <a:prstGeom prst="rect">
            <a:avLst/>
          </a:prstGeom>
          <a:ln w="6349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480"/>
              </a:spcBef>
            </a:pPr>
            <a:r>
              <a:rPr sz="800" spc="-35" dirty="0">
                <a:latin typeface="함초롬돋움"/>
                <a:cs typeface="함초롬돋움"/>
              </a:rPr>
              <a:t>기술적으로 </a:t>
            </a:r>
            <a:r>
              <a:rPr sz="800" spc="-10" dirty="0">
                <a:latin typeface="함초롬돋움"/>
                <a:cs typeface="함초롬돋움"/>
              </a:rPr>
              <a:t>변경될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있습니다!</a:t>
            </a:r>
            <a:endParaRPr sz="800">
              <a:latin typeface="함초롬돋움"/>
              <a:cs typeface="함초롬돋움"/>
            </a:endParaRPr>
          </a:p>
          <a:p>
            <a:pPr marL="791845" marR="68580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테스트 </a:t>
            </a:r>
            <a:r>
              <a:rPr sz="800" spc="-30" dirty="0">
                <a:latin typeface="함초롬돋움"/>
                <a:cs typeface="함초롬돋움"/>
              </a:rPr>
              <a:t>결과의 </a:t>
            </a:r>
            <a:r>
              <a:rPr sz="800" spc="-25" dirty="0">
                <a:latin typeface="함초롬돋움"/>
                <a:cs typeface="함초롬돋움"/>
              </a:rPr>
              <a:t>정확성을 </a:t>
            </a:r>
            <a:r>
              <a:rPr sz="800" spc="-45" dirty="0">
                <a:latin typeface="함초롬돋움"/>
                <a:cs typeface="함초롬돋움"/>
              </a:rPr>
              <a:t>극대화하려면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spc="-50" dirty="0">
                <a:latin typeface="함초롬돋움"/>
                <a:cs typeface="함초롬돋움"/>
              </a:rPr>
              <a:t>기기 </a:t>
            </a:r>
            <a:r>
              <a:rPr sz="800" spc="-10" dirty="0">
                <a:latin typeface="함초롬돋움"/>
                <a:cs typeface="함초롬돋움"/>
              </a:rPr>
              <a:t>제조업체에서 </a:t>
            </a:r>
            <a:r>
              <a:rPr sz="800" spc="-20" dirty="0">
                <a:latin typeface="함초롬돋움"/>
                <a:cs typeface="함초롬돋움"/>
              </a:rPr>
              <a:t>제공한 </a:t>
            </a:r>
            <a:r>
              <a:rPr sz="800" spc="-10" dirty="0">
                <a:latin typeface="함초롬돋움"/>
                <a:cs typeface="함초롬돋움"/>
              </a:rPr>
              <a:t>시약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spc="-10" dirty="0">
                <a:latin typeface="함초롬돋움"/>
                <a:cs typeface="함초롬돋움"/>
              </a:rPr>
              <a:t>사용하세요.</a:t>
            </a:r>
            <a:endParaRPr sz="800">
              <a:latin typeface="함초롬돋움"/>
              <a:cs typeface="함초롬돋움"/>
            </a:endParaRPr>
          </a:p>
          <a:p>
            <a:pPr marL="155575">
              <a:lnSpc>
                <a:spcPct val="100000"/>
              </a:lnSpc>
              <a:spcBef>
                <a:spcPts val="50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7208" y="31115"/>
            <a:ext cx="5334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9 </a:t>
            </a:r>
            <a:r>
              <a:rPr sz="800" spc="-10" dirty="0">
                <a:latin typeface="함초롬돋움"/>
                <a:cs typeface="함초롬돋움"/>
              </a:rPr>
              <a:t>부록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38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69887"/>
            <a:ext cx="846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함초롬돋움"/>
                <a:cs typeface="함초롬돋움"/>
              </a:rPr>
              <a:t>9 </a:t>
            </a:r>
            <a:r>
              <a:rPr sz="1200" b="1" spc="-10" dirty="0">
                <a:latin typeface="함초롬돋움"/>
                <a:cs typeface="함초롬돋움"/>
              </a:rPr>
              <a:t>부록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894" y="872325"/>
            <a:ext cx="3684270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9.1 </a:t>
            </a:r>
            <a:r>
              <a:rPr sz="1000" b="1" spc="-10" dirty="0">
                <a:latin typeface="함초롬돋움"/>
                <a:cs typeface="함초롬돋움"/>
              </a:rPr>
              <a:t>상표 </a:t>
            </a:r>
            <a:r>
              <a:rPr sz="1000" b="1" dirty="0">
                <a:latin typeface="함초롬돋움"/>
                <a:cs typeface="함초롬돋움"/>
              </a:rPr>
              <a:t>목록</a:t>
            </a:r>
            <a:endParaRPr sz="1000">
              <a:latin typeface="함초롬돋움"/>
              <a:cs typeface="함초롬돋움"/>
            </a:endParaRPr>
          </a:p>
          <a:p>
            <a:pPr marL="38100" marR="30480">
              <a:lnSpc>
                <a:spcPct val="100000"/>
              </a:lnSpc>
              <a:spcBef>
                <a:spcPts val="595"/>
              </a:spcBef>
            </a:pPr>
            <a:r>
              <a:rPr sz="800" spc="-35" dirty="0">
                <a:latin typeface="함초롬돋움"/>
                <a:cs typeface="함초롬돋움"/>
              </a:rPr>
              <a:t>Lovibond</a:t>
            </a:r>
            <a:r>
              <a:rPr sz="600" spc="-52" baseline="41666" dirty="0">
                <a:latin typeface="함초롬돋움"/>
                <a:cs typeface="함초롬돋움"/>
              </a:rPr>
              <a:t>®</a:t>
            </a:r>
            <a:r>
              <a:rPr sz="600" baseline="41666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 및 </a:t>
            </a:r>
            <a:r>
              <a:rPr sz="800" spc="-45" dirty="0">
                <a:latin typeface="함초롬돋움"/>
                <a:cs typeface="함초롬돋움"/>
              </a:rPr>
              <a:t>틴토미터</a:t>
            </a:r>
            <a:r>
              <a:rPr sz="600" spc="-67" baseline="41666" dirty="0">
                <a:latin typeface="함초롬돋움"/>
                <a:cs typeface="함초롬돋움"/>
              </a:rPr>
              <a:t>®</a:t>
            </a:r>
            <a:r>
              <a:rPr sz="600" spc="179" baseline="41666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 는 </a:t>
            </a:r>
            <a:r>
              <a:rPr sz="800" spc="-45" dirty="0">
                <a:latin typeface="함초롬돋움"/>
                <a:cs typeface="함초롬돋움"/>
              </a:rPr>
              <a:t>틴토미터 </a:t>
            </a:r>
            <a:r>
              <a:rPr sz="800" spc="-30" dirty="0">
                <a:latin typeface="함초롬돋움"/>
                <a:cs typeface="함초롬돋움"/>
              </a:rPr>
              <a:t>그룹의 </a:t>
            </a:r>
            <a:r>
              <a:rPr sz="800" spc="-35" dirty="0">
                <a:latin typeface="함초롬돋움"/>
                <a:cs typeface="함초롬돋움"/>
              </a:rPr>
              <a:t>등록 </a:t>
            </a:r>
            <a:r>
              <a:rPr sz="800" spc="-45" dirty="0">
                <a:latin typeface="함초롬돋움"/>
                <a:cs typeface="함초롬돋움"/>
              </a:rPr>
              <a:t>상표입니다</a:t>
            </a:r>
            <a:r>
              <a:rPr sz="800" spc="-25" dirty="0">
                <a:latin typeface="함초롬돋움"/>
                <a:cs typeface="함초롬돋움"/>
              </a:rPr>
              <a:t>. Lovibond</a:t>
            </a:r>
            <a:r>
              <a:rPr sz="600" spc="-37" baseline="41666" dirty="0">
                <a:latin typeface="함초롬돋움"/>
                <a:cs typeface="함초롬돋움"/>
              </a:rPr>
              <a:t>®</a:t>
            </a:r>
            <a:r>
              <a:rPr sz="600" spc="172" baseline="41666" dirty="0">
                <a:latin typeface="함초롬돋움"/>
                <a:cs typeface="함초롬돋움"/>
              </a:rPr>
              <a:t> </a:t>
            </a:r>
            <a:r>
              <a:rPr sz="800" spc="-20" dirty="0">
                <a:latin typeface="함초롬돋움"/>
                <a:cs typeface="함초롬돋움"/>
              </a:rPr>
              <a:t> 및 </a:t>
            </a:r>
            <a:r>
              <a:rPr sz="800" spc="-45" dirty="0">
                <a:latin typeface="함초롬돋움"/>
                <a:cs typeface="함초롬돋움"/>
              </a:rPr>
              <a:t>틴토미터</a:t>
            </a:r>
            <a:r>
              <a:rPr sz="600" spc="-67" baseline="41666" dirty="0">
                <a:latin typeface="함초롬돋움"/>
                <a:cs typeface="함초롬돋움"/>
              </a:rPr>
              <a:t>®</a:t>
            </a:r>
            <a:r>
              <a:rPr sz="600" spc="172" baseline="41666" dirty="0">
                <a:latin typeface="함초롬돋움"/>
                <a:cs typeface="함초롬돋움"/>
              </a:rPr>
              <a:t> </a:t>
            </a:r>
            <a:r>
              <a:rPr sz="800" spc="-45" dirty="0">
                <a:latin typeface="함초롬돋움"/>
                <a:cs typeface="함초롬돋움"/>
              </a:rPr>
              <a:t> 의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40" dirty="0">
                <a:latin typeface="함초롬돋움"/>
                <a:cs typeface="함초롬돋움"/>
              </a:rPr>
              <a:t>번역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25" dirty="0">
                <a:latin typeface="함초롬돋움"/>
                <a:cs typeface="함초롬돋움"/>
              </a:rPr>
              <a:t>음역은 </a:t>
            </a:r>
            <a:r>
              <a:rPr sz="800" spc="-40" dirty="0">
                <a:latin typeface="함초롬돋움"/>
                <a:cs typeface="함초롬돋움"/>
              </a:rPr>
              <a:t>틴토미터</a:t>
            </a:r>
            <a:r>
              <a:rPr sz="600" spc="-60" baseline="41666" dirty="0">
                <a:latin typeface="함초롬돋움"/>
                <a:cs typeface="함초롬돋움"/>
              </a:rPr>
              <a:t>®</a:t>
            </a:r>
            <a:r>
              <a:rPr sz="600" spc="142" baseline="41666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 그룹의 </a:t>
            </a:r>
            <a:r>
              <a:rPr sz="800" spc="-45" dirty="0">
                <a:latin typeface="함초롬돋움"/>
                <a:cs typeface="함초롬돋움"/>
              </a:rPr>
              <a:t>상표로 </a:t>
            </a:r>
            <a:r>
              <a:rPr sz="800" spc="-30" dirty="0">
                <a:latin typeface="함초롬돋움"/>
                <a:cs typeface="함초롬돋움"/>
              </a:rPr>
              <a:t>등록되어 </a:t>
            </a:r>
            <a:r>
              <a:rPr sz="800" spc="-10" dirty="0">
                <a:latin typeface="함초롬돋움"/>
                <a:cs typeface="함초롬돋움"/>
              </a:rPr>
              <a:t>있습니다.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28285" cy="7560309"/>
            <a:chOff x="0" y="0"/>
            <a:chExt cx="5328285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2799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20935"/>
              <a:ext cx="5327993" cy="3902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688" y="6573066"/>
              <a:ext cx="329283" cy="3303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231" y="6700317"/>
              <a:ext cx="395851" cy="1328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3128" y="6576365"/>
              <a:ext cx="314325" cy="326390"/>
            </a:xfrm>
            <a:custGeom>
              <a:avLst/>
              <a:gdLst/>
              <a:ahLst/>
              <a:cxnLst/>
              <a:rect l="l" t="t" r="r" b="b"/>
              <a:pathLst>
                <a:path w="314325" h="326390">
                  <a:moveTo>
                    <a:pt x="56629" y="62992"/>
                  </a:moveTo>
                  <a:lnTo>
                    <a:pt x="56146" y="61976"/>
                  </a:lnTo>
                  <a:lnTo>
                    <a:pt x="55562" y="61214"/>
                  </a:lnTo>
                  <a:lnTo>
                    <a:pt x="52108" y="57912"/>
                  </a:lnTo>
                  <a:lnTo>
                    <a:pt x="49263" y="57658"/>
                  </a:lnTo>
                  <a:lnTo>
                    <a:pt x="45656" y="61341"/>
                  </a:lnTo>
                  <a:lnTo>
                    <a:pt x="45643" y="62484"/>
                  </a:lnTo>
                  <a:lnTo>
                    <a:pt x="45859" y="64389"/>
                  </a:lnTo>
                  <a:lnTo>
                    <a:pt x="51117" y="69469"/>
                  </a:lnTo>
                  <a:lnTo>
                    <a:pt x="53987" y="69723"/>
                  </a:lnTo>
                  <a:lnTo>
                    <a:pt x="56210" y="67437"/>
                  </a:lnTo>
                  <a:lnTo>
                    <a:pt x="56438" y="67056"/>
                  </a:lnTo>
                  <a:lnTo>
                    <a:pt x="56578" y="66675"/>
                  </a:lnTo>
                  <a:lnTo>
                    <a:pt x="56629" y="66548"/>
                  </a:lnTo>
                  <a:lnTo>
                    <a:pt x="55600" y="66675"/>
                  </a:lnTo>
                  <a:lnTo>
                    <a:pt x="54940" y="66548"/>
                  </a:lnTo>
                  <a:lnTo>
                    <a:pt x="54279" y="65913"/>
                  </a:lnTo>
                  <a:lnTo>
                    <a:pt x="53670" y="65278"/>
                  </a:lnTo>
                  <a:lnTo>
                    <a:pt x="53759" y="64135"/>
                  </a:lnTo>
                  <a:lnTo>
                    <a:pt x="54762" y="63119"/>
                  </a:lnTo>
                  <a:lnTo>
                    <a:pt x="55486" y="62992"/>
                  </a:lnTo>
                  <a:lnTo>
                    <a:pt x="56629" y="62992"/>
                  </a:lnTo>
                  <a:close/>
                </a:path>
                <a:path w="314325" h="326390">
                  <a:moveTo>
                    <a:pt x="81686" y="44577"/>
                  </a:moveTo>
                  <a:lnTo>
                    <a:pt x="79527" y="41275"/>
                  </a:lnTo>
                  <a:lnTo>
                    <a:pt x="77851" y="40767"/>
                  </a:lnTo>
                  <a:lnTo>
                    <a:pt x="76606" y="41656"/>
                  </a:lnTo>
                  <a:lnTo>
                    <a:pt x="75374" y="42418"/>
                  </a:lnTo>
                  <a:lnTo>
                    <a:pt x="75285" y="42926"/>
                  </a:lnTo>
                  <a:lnTo>
                    <a:pt x="75158" y="44196"/>
                  </a:lnTo>
                  <a:lnTo>
                    <a:pt x="77368" y="47625"/>
                  </a:lnTo>
                  <a:lnTo>
                    <a:pt x="79032" y="48133"/>
                  </a:lnTo>
                  <a:lnTo>
                    <a:pt x="81572" y="46482"/>
                  </a:lnTo>
                  <a:lnTo>
                    <a:pt x="81686" y="45466"/>
                  </a:lnTo>
                  <a:lnTo>
                    <a:pt x="81686" y="44577"/>
                  </a:lnTo>
                  <a:close/>
                </a:path>
                <a:path w="314325" h="326390">
                  <a:moveTo>
                    <a:pt x="137604" y="303936"/>
                  </a:moveTo>
                  <a:lnTo>
                    <a:pt x="137541" y="303695"/>
                  </a:lnTo>
                  <a:lnTo>
                    <a:pt x="135928" y="300837"/>
                  </a:lnTo>
                  <a:lnTo>
                    <a:pt x="129489" y="299618"/>
                  </a:lnTo>
                  <a:lnTo>
                    <a:pt x="126809" y="301802"/>
                  </a:lnTo>
                  <a:lnTo>
                    <a:pt x="125183" y="310451"/>
                  </a:lnTo>
                  <a:lnTo>
                    <a:pt x="126911" y="313512"/>
                  </a:lnTo>
                  <a:lnTo>
                    <a:pt x="133286" y="314718"/>
                  </a:lnTo>
                  <a:lnTo>
                    <a:pt x="136004" y="312496"/>
                  </a:lnTo>
                  <a:lnTo>
                    <a:pt x="137604" y="303936"/>
                  </a:lnTo>
                  <a:close/>
                </a:path>
                <a:path w="314325" h="326390">
                  <a:moveTo>
                    <a:pt x="159372" y="22479"/>
                  </a:moveTo>
                  <a:lnTo>
                    <a:pt x="159296" y="18034"/>
                  </a:lnTo>
                  <a:lnTo>
                    <a:pt x="158229" y="16891"/>
                  </a:lnTo>
                  <a:lnTo>
                    <a:pt x="156756" y="16891"/>
                  </a:lnTo>
                  <a:lnTo>
                    <a:pt x="155257" y="17018"/>
                  </a:lnTo>
                  <a:lnTo>
                    <a:pt x="154241" y="18161"/>
                  </a:lnTo>
                  <a:lnTo>
                    <a:pt x="154178" y="21844"/>
                  </a:lnTo>
                  <a:lnTo>
                    <a:pt x="154305" y="22606"/>
                  </a:lnTo>
                  <a:lnTo>
                    <a:pt x="155346" y="23749"/>
                  </a:lnTo>
                  <a:lnTo>
                    <a:pt x="158369" y="23749"/>
                  </a:lnTo>
                  <a:lnTo>
                    <a:pt x="159372" y="22479"/>
                  </a:lnTo>
                  <a:close/>
                </a:path>
                <a:path w="314325" h="326390">
                  <a:moveTo>
                    <a:pt x="167309" y="307238"/>
                  </a:moveTo>
                  <a:lnTo>
                    <a:pt x="167195" y="303733"/>
                  </a:lnTo>
                  <a:lnTo>
                    <a:pt x="165811" y="302412"/>
                  </a:lnTo>
                  <a:lnTo>
                    <a:pt x="162636" y="302514"/>
                  </a:lnTo>
                  <a:lnTo>
                    <a:pt x="161417" y="303847"/>
                  </a:lnTo>
                  <a:lnTo>
                    <a:pt x="161366" y="304546"/>
                  </a:lnTo>
                  <a:lnTo>
                    <a:pt x="161480" y="307479"/>
                  </a:lnTo>
                  <a:lnTo>
                    <a:pt x="162839" y="308762"/>
                  </a:lnTo>
                  <a:lnTo>
                    <a:pt x="166027" y="308660"/>
                  </a:lnTo>
                  <a:lnTo>
                    <a:pt x="167309" y="307238"/>
                  </a:lnTo>
                  <a:close/>
                </a:path>
                <a:path w="314325" h="326390">
                  <a:moveTo>
                    <a:pt x="189255" y="311886"/>
                  </a:moveTo>
                  <a:lnTo>
                    <a:pt x="189128" y="309880"/>
                  </a:lnTo>
                  <a:lnTo>
                    <a:pt x="187845" y="302323"/>
                  </a:lnTo>
                  <a:lnTo>
                    <a:pt x="185775" y="300088"/>
                  </a:lnTo>
                  <a:lnTo>
                    <a:pt x="181025" y="300913"/>
                  </a:lnTo>
                  <a:lnTo>
                    <a:pt x="179819" y="303695"/>
                  </a:lnTo>
                  <a:lnTo>
                    <a:pt x="181381" y="312762"/>
                  </a:lnTo>
                  <a:lnTo>
                    <a:pt x="181495" y="312991"/>
                  </a:lnTo>
                  <a:lnTo>
                    <a:pt x="183426" y="315150"/>
                  </a:lnTo>
                  <a:lnTo>
                    <a:pt x="188252" y="314325"/>
                  </a:lnTo>
                  <a:lnTo>
                    <a:pt x="189255" y="311886"/>
                  </a:lnTo>
                  <a:close/>
                </a:path>
                <a:path w="314325" h="326390">
                  <a:moveTo>
                    <a:pt x="190614" y="21844"/>
                  </a:moveTo>
                  <a:lnTo>
                    <a:pt x="190512" y="21336"/>
                  </a:lnTo>
                  <a:lnTo>
                    <a:pt x="189788" y="20066"/>
                  </a:lnTo>
                  <a:lnTo>
                    <a:pt x="188328" y="19812"/>
                  </a:lnTo>
                  <a:lnTo>
                    <a:pt x="186880" y="19431"/>
                  </a:lnTo>
                  <a:lnTo>
                    <a:pt x="185470" y="20447"/>
                  </a:lnTo>
                  <a:lnTo>
                    <a:pt x="184861" y="23622"/>
                  </a:lnTo>
                  <a:lnTo>
                    <a:pt x="184734" y="24765"/>
                  </a:lnTo>
                  <a:lnTo>
                    <a:pt x="185547" y="26162"/>
                  </a:lnTo>
                  <a:lnTo>
                    <a:pt x="188493" y="26670"/>
                  </a:lnTo>
                  <a:lnTo>
                    <a:pt x="189852" y="25654"/>
                  </a:lnTo>
                  <a:lnTo>
                    <a:pt x="190614" y="21844"/>
                  </a:lnTo>
                  <a:close/>
                </a:path>
                <a:path w="314325" h="326390">
                  <a:moveTo>
                    <a:pt x="206032" y="26162"/>
                  </a:moveTo>
                  <a:lnTo>
                    <a:pt x="205981" y="25400"/>
                  </a:lnTo>
                  <a:lnTo>
                    <a:pt x="205397" y="24130"/>
                  </a:lnTo>
                  <a:lnTo>
                    <a:pt x="203962" y="23749"/>
                  </a:lnTo>
                  <a:lnTo>
                    <a:pt x="202514" y="23241"/>
                  </a:lnTo>
                  <a:lnTo>
                    <a:pt x="201015" y="24130"/>
                  </a:lnTo>
                  <a:lnTo>
                    <a:pt x="199936" y="27559"/>
                  </a:lnTo>
                  <a:lnTo>
                    <a:pt x="199847" y="28448"/>
                  </a:lnTo>
                  <a:lnTo>
                    <a:pt x="200444" y="29845"/>
                  </a:lnTo>
                  <a:lnTo>
                    <a:pt x="203352" y="30734"/>
                  </a:lnTo>
                  <a:lnTo>
                    <a:pt x="204876" y="29845"/>
                  </a:lnTo>
                  <a:lnTo>
                    <a:pt x="206032" y="26162"/>
                  </a:lnTo>
                  <a:close/>
                </a:path>
                <a:path w="314325" h="326390">
                  <a:moveTo>
                    <a:pt x="211251" y="305701"/>
                  </a:moveTo>
                  <a:lnTo>
                    <a:pt x="211150" y="304812"/>
                  </a:lnTo>
                  <a:lnTo>
                    <a:pt x="208407" y="296532"/>
                  </a:lnTo>
                  <a:lnTo>
                    <a:pt x="206032" y="294627"/>
                  </a:lnTo>
                  <a:lnTo>
                    <a:pt x="201460" y="296164"/>
                  </a:lnTo>
                  <a:lnTo>
                    <a:pt x="200698" y="299097"/>
                  </a:lnTo>
                  <a:lnTo>
                    <a:pt x="203619" y="307936"/>
                  </a:lnTo>
                  <a:lnTo>
                    <a:pt x="205955" y="309880"/>
                  </a:lnTo>
                  <a:lnTo>
                    <a:pt x="210591" y="308330"/>
                  </a:lnTo>
                  <a:lnTo>
                    <a:pt x="211251" y="305701"/>
                  </a:lnTo>
                  <a:close/>
                </a:path>
                <a:path w="314325" h="326390">
                  <a:moveTo>
                    <a:pt x="221056" y="30734"/>
                  </a:moveTo>
                  <a:lnTo>
                    <a:pt x="220980" y="30353"/>
                  </a:lnTo>
                  <a:lnTo>
                    <a:pt x="220433" y="29210"/>
                  </a:lnTo>
                  <a:lnTo>
                    <a:pt x="217893" y="28194"/>
                  </a:lnTo>
                  <a:lnTo>
                    <a:pt x="216509" y="28575"/>
                  </a:lnTo>
                  <a:lnTo>
                    <a:pt x="215646" y="29845"/>
                  </a:lnTo>
                  <a:lnTo>
                    <a:pt x="220611" y="32004"/>
                  </a:lnTo>
                  <a:lnTo>
                    <a:pt x="221056" y="30734"/>
                  </a:lnTo>
                  <a:close/>
                </a:path>
                <a:path w="314325" h="326390">
                  <a:moveTo>
                    <a:pt x="253746" y="51054"/>
                  </a:moveTo>
                  <a:lnTo>
                    <a:pt x="253695" y="50292"/>
                  </a:lnTo>
                  <a:lnTo>
                    <a:pt x="253530" y="49403"/>
                  </a:lnTo>
                  <a:lnTo>
                    <a:pt x="252463" y="48514"/>
                  </a:lnTo>
                  <a:lnTo>
                    <a:pt x="251358" y="47752"/>
                  </a:lnTo>
                  <a:lnTo>
                    <a:pt x="249923" y="47752"/>
                  </a:lnTo>
                  <a:lnTo>
                    <a:pt x="248742" y="48895"/>
                  </a:lnTo>
                  <a:lnTo>
                    <a:pt x="253009" y="52197"/>
                  </a:lnTo>
                  <a:lnTo>
                    <a:pt x="253746" y="51054"/>
                  </a:lnTo>
                  <a:close/>
                </a:path>
                <a:path w="314325" h="326390">
                  <a:moveTo>
                    <a:pt x="312788" y="209359"/>
                  </a:moveTo>
                  <a:lnTo>
                    <a:pt x="275475" y="209334"/>
                  </a:lnTo>
                  <a:lnTo>
                    <a:pt x="256743" y="242087"/>
                  </a:lnTo>
                  <a:lnTo>
                    <a:pt x="229514" y="267779"/>
                  </a:lnTo>
                  <a:lnTo>
                    <a:pt x="228511" y="268287"/>
                  </a:lnTo>
                  <a:lnTo>
                    <a:pt x="228511" y="304546"/>
                  </a:lnTo>
                  <a:lnTo>
                    <a:pt x="228307" y="305701"/>
                  </a:lnTo>
                  <a:lnTo>
                    <a:pt x="225082" y="307187"/>
                  </a:lnTo>
                  <a:lnTo>
                    <a:pt x="223824" y="306438"/>
                  </a:lnTo>
                  <a:lnTo>
                    <a:pt x="217297" y="292239"/>
                  </a:lnTo>
                  <a:lnTo>
                    <a:pt x="217195" y="292023"/>
                  </a:lnTo>
                  <a:lnTo>
                    <a:pt x="217195" y="306717"/>
                  </a:lnTo>
                  <a:lnTo>
                    <a:pt x="215087" y="311886"/>
                  </a:lnTo>
                  <a:lnTo>
                    <a:pt x="204419" y="315429"/>
                  </a:lnTo>
                  <a:lnTo>
                    <a:pt x="199428" y="312394"/>
                  </a:lnTo>
                  <a:lnTo>
                    <a:pt x="195033" y="299097"/>
                  </a:lnTo>
                  <a:lnTo>
                    <a:pt x="195033" y="313664"/>
                  </a:lnTo>
                  <a:lnTo>
                    <a:pt x="192151" y="318503"/>
                  </a:lnTo>
                  <a:lnTo>
                    <a:pt x="181063" y="320408"/>
                  </a:lnTo>
                  <a:lnTo>
                    <a:pt x="176593" y="316649"/>
                  </a:lnTo>
                  <a:lnTo>
                    <a:pt x="174053" y="301802"/>
                  </a:lnTo>
                  <a:lnTo>
                    <a:pt x="176593" y="297522"/>
                  </a:lnTo>
                  <a:lnTo>
                    <a:pt x="177025" y="296786"/>
                  </a:lnTo>
                  <a:lnTo>
                    <a:pt x="188112" y="294868"/>
                  </a:lnTo>
                  <a:lnTo>
                    <a:pt x="192633" y="298627"/>
                  </a:lnTo>
                  <a:lnTo>
                    <a:pt x="194945" y="312166"/>
                  </a:lnTo>
                  <a:lnTo>
                    <a:pt x="195033" y="313664"/>
                  </a:lnTo>
                  <a:lnTo>
                    <a:pt x="195033" y="299097"/>
                  </a:lnTo>
                  <a:lnTo>
                    <a:pt x="194703" y="298094"/>
                  </a:lnTo>
                  <a:lnTo>
                    <a:pt x="196011" y="294868"/>
                  </a:lnTo>
                  <a:lnTo>
                    <a:pt x="196291" y="294170"/>
                  </a:lnTo>
                  <a:lnTo>
                    <a:pt x="196900" y="292671"/>
                  </a:lnTo>
                  <a:lnTo>
                    <a:pt x="203212" y="290563"/>
                  </a:lnTo>
                  <a:lnTo>
                    <a:pt x="207594" y="289115"/>
                  </a:lnTo>
                  <a:lnTo>
                    <a:pt x="212585" y="292163"/>
                  </a:lnTo>
                  <a:lnTo>
                    <a:pt x="217093" y="305790"/>
                  </a:lnTo>
                  <a:lnTo>
                    <a:pt x="217195" y="306717"/>
                  </a:lnTo>
                  <a:lnTo>
                    <a:pt x="217195" y="292023"/>
                  </a:lnTo>
                  <a:lnTo>
                    <a:pt x="216763" y="291084"/>
                  </a:lnTo>
                  <a:lnTo>
                    <a:pt x="214274" y="292239"/>
                  </a:lnTo>
                  <a:lnTo>
                    <a:pt x="212839" y="291985"/>
                  </a:lnTo>
                  <a:lnTo>
                    <a:pt x="211518" y="289115"/>
                  </a:lnTo>
                  <a:lnTo>
                    <a:pt x="212280" y="287896"/>
                  </a:lnTo>
                  <a:lnTo>
                    <a:pt x="218808" y="284873"/>
                  </a:lnTo>
                  <a:lnTo>
                    <a:pt x="219964" y="285559"/>
                  </a:lnTo>
                  <a:lnTo>
                    <a:pt x="228422" y="303936"/>
                  </a:lnTo>
                  <a:lnTo>
                    <a:pt x="228511" y="304546"/>
                  </a:lnTo>
                  <a:lnTo>
                    <a:pt x="228511" y="268287"/>
                  </a:lnTo>
                  <a:lnTo>
                    <a:pt x="195643" y="284556"/>
                  </a:lnTo>
                  <a:lnTo>
                    <a:pt x="172580" y="288150"/>
                  </a:lnTo>
                  <a:lnTo>
                    <a:pt x="172580" y="308775"/>
                  </a:lnTo>
                  <a:lnTo>
                    <a:pt x="170967" y="312762"/>
                  </a:lnTo>
                  <a:lnTo>
                    <a:pt x="165379" y="320217"/>
                  </a:lnTo>
                  <a:lnTo>
                    <a:pt x="163995" y="321741"/>
                  </a:lnTo>
                  <a:lnTo>
                    <a:pt x="161378" y="321830"/>
                  </a:lnTo>
                  <a:lnTo>
                    <a:pt x="160172" y="320725"/>
                  </a:lnTo>
                  <a:lnTo>
                    <a:pt x="160147" y="320217"/>
                  </a:lnTo>
                  <a:lnTo>
                    <a:pt x="160070" y="317830"/>
                  </a:lnTo>
                  <a:lnTo>
                    <a:pt x="162382" y="316306"/>
                  </a:lnTo>
                  <a:lnTo>
                    <a:pt x="164388" y="313131"/>
                  </a:lnTo>
                  <a:lnTo>
                    <a:pt x="164604" y="312788"/>
                  </a:lnTo>
                  <a:lnTo>
                    <a:pt x="163309" y="312991"/>
                  </a:lnTo>
                  <a:lnTo>
                    <a:pt x="159207" y="313131"/>
                  </a:lnTo>
                  <a:lnTo>
                    <a:pt x="156235" y="310083"/>
                  </a:lnTo>
                  <a:lnTo>
                    <a:pt x="155943" y="301536"/>
                  </a:lnTo>
                  <a:lnTo>
                    <a:pt x="159423" y="297840"/>
                  </a:lnTo>
                  <a:lnTo>
                    <a:pt x="168884" y="297522"/>
                  </a:lnTo>
                  <a:lnTo>
                    <a:pt x="172313" y="300748"/>
                  </a:lnTo>
                  <a:lnTo>
                    <a:pt x="172580" y="308775"/>
                  </a:lnTo>
                  <a:lnTo>
                    <a:pt x="172580" y="288150"/>
                  </a:lnTo>
                  <a:lnTo>
                    <a:pt x="156972" y="290563"/>
                  </a:lnTo>
                  <a:lnTo>
                    <a:pt x="144995" y="288721"/>
                  </a:lnTo>
                  <a:lnTo>
                    <a:pt x="143662" y="288518"/>
                  </a:lnTo>
                  <a:lnTo>
                    <a:pt x="143662" y="302171"/>
                  </a:lnTo>
                  <a:lnTo>
                    <a:pt x="141008" y="316306"/>
                  </a:lnTo>
                  <a:lnTo>
                    <a:pt x="135737" y="320217"/>
                  </a:lnTo>
                  <a:lnTo>
                    <a:pt x="122618" y="317715"/>
                  </a:lnTo>
                  <a:lnTo>
                    <a:pt x="120523" y="314337"/>
                  </a:lnTo>
                  <a:lnTo>
                    <a:pt x="119303" y="312381"/>
                  </a:lnTo>
                  <a:lnTo>
                    <a:pt x="119367" y="311150"/>
                  </a:lnTo>
                  <a:lnTo>
                    <a:pt x="121843" y="298018"/>
                  </a:lnTo>
                  <a:lnTo>
                    <a:pt x="122745" y="297370"/>
                  </a:lnTo>
                  <a:lnTo>
                    <a:pt x="127152" y="294170"/>
                  </a:lnTo>
                  <a:lnTo>
                    <a:pt x="140081" y="296633"/>
                  </a:lnTo>
                  <a:lnTo>
                    <a:pt x="143662" y="302171"/>
                  </a:lnTo>
                  <a:lnTo>
                    <a:pt x="143662" y="288518"/>
                  </a:lnTo>
                  <a:lnTo>
                    <a:pt x="120065" y="284873"/>
                  </a:lnTo>
                  <a:lnTo>
                    <a:pt x="119913" y="284861"/>
                  </a:lnTo>
                  <a:lnTo>
                    <a:pt x="119913" y="293839"/>
                  </a:lnTo>
                  <a:lnTo>
                    <a:pt x="118872" y="296837"/>
                  </a:lnTo>
                  <a:lnTo>
                    <a:pt x="117817" y="297370"/>
                  </a:lnTo>
                  <a:lnTo>
                    <a:pt x="115227" y="296468"/>
                  </a:lnTo>
                  <a:lnTo>
                    <a:pt x="114134" y="295236"/>
                  </a:lnTo>
                  <a:lnTo>
                    <a:pt x="111366" y="294259"/>
                  </a:lnTo>
                  <a:lnTo>
                    <a:pt x="110210" y="294741"/>
                  </a:lnTo>
                  <a:lnTo>
                    <a:pt x="109512" y="296786"/>
                  </a:lnTo>
                  <a:lnTo>
                    <a:pt x="109397" y="297370"/>
                  </a:lnTo>
                  <a:lnTo>
                    <a:pt x="110693" y="298018"/>
                  </a:lnTo>
                  <a:lnTo>
                    <a:pt x="116332" y="302387"/>
                  </a:lnTo>
                  <a:lnTo>
                    <a:pt x="117360" y="304546"/>
                  </a:lnTo>
                  <a:lnTo>
                    <a:pt x="117462" y="305371"/>
                  </a:lnTo>
                  <a:lnTo>
                    <a:pt x="115023" y="312394"/>
                  </a:lnTo>
                  <a:lnTo>
                    <a:pt x="110782" y="314337"/>
                  </a:lnTo>
                  <a:lnTo>
                    <a:pt x="101688" y="311150"/>
                  </a:lnTo>
                  <a:lnTo>
                    <a:pt x="99364" y="308444"/>
                  </a:lnTo>
                  <a:lnTo>
                    <a:pt x="99707" y="307454"/>
                  </a:lnTo>
                  <a:lnTo>
                    <a:pt x="100418" y="305409"/>
                  </a:lnTo>
                  <a:lnTo>
                    <a:pt x="101638" y="304812"/>
                  </a:lnTo>
                  <a:lnTo>
                    <a:pt x="104419" y="305790"/>
                  </a:lnTo>
                  <a:lnTo>
                    <a:pt x="105791" y="307479"/>
                  </a:lnTo>
                  <a:lnTo>
                    <a:pt x="109308" y="308711"/>
                  </a:lnTo>
                  <a:lnTo>
                    <a:pt x="110667" y="308140"/>
                  </a:lnTo>
                  <a:lnTo>
                    <a:pt x="111709" y="305168"/>
                  </a:lnTo>
                  <a:lnTo>
                    <a:pt x="111302" y="304812"/>
                  </a:lnTo>
                  <a:lnTo>
                    <a:pt x="110490" y="304139"/>
                  </a:lnTo>
                  <a:lnTo>
                    <a:pt x="104736" y="299961"/>
                  </a:lnTo>
                  <a:lnTo>
                    <a:pt x="103378" y="297840"/>
                  </a:lnTo>
                  <a:lnTo>
                    <a:pt x="103492" y="297332"/>
                  </a:lnTo>
                  <a:lnTo>
                    <a:pt x="105841" y="290588"/>
                  </a:lnTo>
                  <a:lnTo>
                    <a:pt x="109880" y="288721"/>
                  </a:lnTo>
                  <a:lnTo>
                    <a:pt x="118135" y="291604"/>
                  </a:lnTo>
                  <a:lnTo>
                    <a:pt x="119913" y="293839"/>
                  </a:lnTo>
                  <a:lnTo>
                    <a:pt x="119913" y="284861"/>
                  </a:lnTo>
                  <a:lnTo>
                    <a:pt x="118148" y="284581"/>
                  </a:lnTo>
                  <a:lnTo>
                    <a:pt x="103759" y="277571"/>
                  </a:lnTo>
                  <a:lnTo>
                    <a:pt x="103759" y="287782"/>
                  </a:lnTo>
                  <a:lnTo>
                    <a:pt x="95059" y="306705"/>
                  </a:lnTo>
                  <a:lnTo>
                    <a:pt x="93802" y="307454"/>
                  </a:lnTo>
                  <a:lnTo>
                    <a:pt x="90627" y="305993"/>
                  </a:lnTo>
                  <a:lnTo>
                    <a:pt x="90385" y="304546"/>
                  </a:lnTo>
                  <a:lnTo>
                    <a:pt x="99085" y="285623"/>
                  </a:lnTo>
                  <a:lnTo>
                    <a:pt x="100342" y="284873"/>
                  </a:lnTo>
                  <a:lnTo>
                    <a:pt x="103517" y="286334"/>
                  </a:lnTo>
                  <a:lnTo>
                    <a:pt x="103759" y="287782"/>
                  </a:lnTo>
                  <a:lnTo>
                    <a:pt x="103759" y="277571"/>
                  </a:lnTo>
                  <a:lnTo>
                    <a:pt x="83845" y="267868"/>
                  </a:lnTo>
                  <a:lnTo>
                    <a:pt x="56146" y="242252"/>
                  </a:lnTo>
                  <a:lnTo>
                    <a:pt x="37160" y="209613"/>
                  </a:lnTo>
                  <a:lnTo>
                    <a:pt x="901" y="209613"/>
                  </a:lnTo>
                  <a:lnTo>
                    <a:pt x="23380" y="256184"/>
                  </a:lnTo>
                  <a:lnTo>
                    <a:pt x="58851" y="293039"/>
                  </a:lnTo>
                  <a:lnTo>
                    <a:pt x="104330" y="317258"/>
                  </a:lnTo>
                  <a:lnTo>
                    <a:pt x="156972" y="325996"/>
                  </a:lnTo>
                  <a:lnTo>
                    <a:pt x="182067" y="321830"/>
                  </a:lnTo>
                  <a:lnTo>
                    <a:pt x="190639" y="320408"/>
                  </a:lnTo>
                  <a:lnTo>
                    <a:pt x="209600" y="317258"/>
                  </a:lnTo>
                  <a:lnTo>
                    <a:pt x="213029" y="315429"/>
                  </a:lnTo>
                  <a:lnTo>
                    <a:pt x="228434" y="307187"/>
                  </a:lnTo>
                  <a:lnTo>
                    <a:pt x="255041" y="292963"/>
                  </a:lnTo>
                  <a:lnTo>
                    <a:pt x="262788" y="284873"/>
                  </a:lnTo>
                  <a:lnTo>
                    <a:pt x="290398" y="256032"/>
                  </a:lnTo>
                  <a:lnTo>
                    <a:pt x="312788" y="209359"/>
                  </a:lnTo>
                  <a:close/>
                </a:path>
                <a:path w="314325" h="326390">
                  <a:moveTo>
                    <a:pt x="313994" y="120904"/>
                  </a:moveTo>
                  <a:lnTo>
                    <a:pt x="297776" y="81661"/>
                  </a:lnTo>
                  <a:lnTo>
                    <a:pt x="293522" y="76073"/>
                  </a:lnTo>
                  <a:lnTo>
                    <a:pt x="289953" y="71374"/>
                  </a:lnTo>
                  <a:lnTo>
                    <a:pt x="282333" y="61341"/>
                  </a:lnTo>
                  <a:lnTo>
                    <a:pt x="279171" y="57188"/>
                  </a:lnTo>
                  <a:lnTo>
                    <a:pt x="279171" y="63500"/>
                  </a:lnTo>
                  <a:lnTo>
                    <a:pt x="278853" y="64643"/>
                  </a:lnTo>
                  <a:lnTo>
                    <a:pt x="277304" y="65913"/>
                  </a:lnTo>
                  <a:lnTo>
                    <a:pt x="275945" y="67183"/>
                  </a:lnTo>
                  <a:lnTo>
                    <a:pt x="277266" y="68707"/>
                  </a:lnTo>
                  <a:lnTo>
                    <a:pt x="277355" y="69850"/>
                  </a:lnTo>
                  <a:lnTo>
                    <a:pt x="275628" y="71374"/>
                  </a:lnTo>
                  <a:lnTo>
                    <a:pt x="274561" y="71120"/>
                  </a:lnTo>
                  <a:lnTo>
                    <a:pt x="273202" y="69596"/>
                  </a:lnTo>
                  <a:lnTo>
                    <a:pt x="267665" y="74549"/>
                  </a:lnTo>
                  <a:lnTo>
                    <a:pt x="266103" y="75819"/>
                  </a:lnTo>
                  <a:lnTo>
                    <a:pt x="264947" y="76073"/>
                  </a:lnTo>
                  <a:lnTo>
                    <a:pt x="263105" y="74041"/>
                  </a:lnTo>
                  <a:lnTo>
                    <a:pt x="263423" y="72771"/>
                  </a:lnTo>
                  <a:lnTo>
                    <a:pt x="265722" y="70739"/>
                  </a:lnTo>
                  <a:lnTo>
                    <a:pt x="270484" y="66548"/>
                  </a:lnTo>
                  <a:lnTo>
                    <a:pt x="269417" y="65278"/>
                  </a:lnTo>
                  <a:lnTo>
                    <a:pt x="269392" y="64262"/>
                  </a:lnTo>
                  <a:lnTo>
                    <a:pt x="271068" y="62738"/>
                  </a:lnTo>
                  <a:lnTo>
                    <a:pt x="272097" y="62865"/>
                  </a:lnTo>
                  <a:lnTo>
                    <a:pt x="273227" y="64135"/>
                  </a:lnTo>
                  <a:lnTo>
                    <a:pt x="274764" y="62738"/>
                  </a:lnTo>
                  <a:lnTo>
                    <a:pt x="276148" y="61468"/>
                  </a:lnTo>
                  <a:lnTo>
                    <a:pt x="277329" y="61341"/>
                  </a:lnTo>
                  <a:lnTo>
                    <a:pt x="279171" y="63500"/>
                  </a:lnTo>
                  <a:lnTo>
                    <a:pt x="279171" y="57188"/>
                  </a:lnTo>
                  <a:lnTo>
                    <a:pt x="277990" y="55626"/>
                  </a:lnTo>
                  <a:lnTo>
                    <a:pt x="275577" y="52451"/>
                  </a:lnTo>
                  <a:lnTo>
                    <a:pt x="272389" y="48260"/>
                  </a:lnTo>
                  <a:lnTo>
                    <a:pt x="269532" y="46050"/>
                  </a:lnTo>
                  <a:lnTo>
                    <a:pt x="269532" y="59436"/>
                  </a:lnTo>
                  <a:lnTo>
                    <a:pt x="269532" y="62103"/>
                  </a:lnTo>
                  <a:lnTo>
                    <a:pt x="261442" y="70485"/>
                  </a:lnTo>
                  <a:lnTo>
                    <a:pt x="260286" y="70739"/>
                  </a:lnTo>
                  <a:lnTo>
                    <a:pt x="258762" y="69342"/>
                  </a:lnTo>
                  <a:lnTo>
                    <a:pt x="258267" y="68834"/>
                  </a:lnTo>
                  <a:lnTo>
                    <a:pt x="258495" y="67691"/>
                  </a:lnTo>
                  <a:lnTo>
                    <a:pt x="261124" y="64897"/>
                  </a:lnTo>
                  <a:lnTo>
                    <a:pt x="263169" y="62738"/>
                  </a:lnTo>
                  <a:lnTo>
                    <a:pt x="264718" y="61214"/>
                  </a:lnTo>
                  <a:lnTo>
                    <a:pt x="265036" y="60071"/>
                  </a:lnTo>
                  <a:lnTo>
                    <a:pt x="262699" y="57785"/>
                  </a:lnTo>
                  <a:lnTo>
                    <a:pt x="261493" y="58166"/>
                  </a:lnTo>
                  <a:lnTo>
                    <a:pt x="255320" y="64643"/>
                  </a:lnTo>
                  <a:lnTo>
                    <a:pt x="254165" y="64897"/>
                  </a:lnTo>
                  <a:lnTo>
                    <a:pt x="252120" y="62865"/>
                  </a:lnTo>
                  <a:lnTo>
                    <a:pt x="252349" y="61722"/>
                  </a:lnTo>
                  <a:lnTo>
                    <a:pt x="254025" y="60071"/>
                  </a:lnTo>
                  <a:lnTo>
                    <a:pt x="257289" y="56642"/>
                  </a:lnTo>
                  <a:lnTo>
                    <a:pt x="261035" y="52705"/>
                  </a:lnTo>
                  <a:lnTo>
                    <a:pt x="262178" y="52451"/>
                  </a:lnTo>
                  <a:lnTo>
                    <a:pt x="263766" y="53975"/>
                  </a:lnTo>
                  <a:lnTo>
                    <a:pt x="263944" y="54737"/>
                  </a:lnTo>
                  <a:lnTo>
                    <a:pt x="263652" y="55753"/>
                  </a:lnTo>
                  <a:lnTo>
                    <a:pt x="265036" y="55626"/>
                  </a:lnTo>
                  <a:lnTo>
                    <a:pt x="266103" y="56134"/>
                  </a:lnTo>
                  <a:lnTo>
                    <a:pt x="269532" y="59436"/>
                  </a:lnTo>
                  <a:lnTo>
                    <a:pt x="269532" y="46050"/>
                  </a:lnTo>
                  <a:lnTo>
                    <a:pt x="266179" y="43434"/>
                  </a:lnTo>
                  <a:lnTo>
                    <a:pt x="257822" y="36944"/>
                  </a:lnTo>
                  <a:lnTo>
                    <a:pt x="257822" y="52451"/>
                  </a:lnTo>
                  <a:lnTo>
                    <a:pt x="254647" y="56642"/>
                  </a:lnTo>
                  <a:lnTo>
                    <a:pt x="253961" y="56388"/>
                  </a:lnTo>
                  <a:lnTo>
                    <a:pt x="253301" y="55880"/>
                  </a:lnTo>
                  <a:lnTo>
                    <a:pt x="247091" y="51054"/>
                  </a:lnTo>
                  <a:lnTo>
                    <a:pt x="246367" y="52197"/>
                  </a:lnTo>
                  <a:lnTo>
                    <a:pt x="246316" y="52451"/>
                  </a:lnTo>
                  <a:lnTo>
                    <a:pt x="246621" y="53848"/>
                  </a:lnTo>
                  <a:lnTo>
                    <a:pt x="247992" y="54864"/>
                  </a:lnTo>
                  <a:lnTo>
                    <a:pt x="249631" y="56134"/>
                  </a:lnTo>
                  <a:lnTo>
                    <a:pt x="251510" y="55880"/>
                  </a:lnTo>
                  <a:lnTo>
                    <a:pt x="253009" y="57150"/>
                  </a:lnTo>
                  <a:lnTo>
                    <a:pt x="253022" y="58166"/>
                  </a:lnTo>
                  <a:lnTo>
                    <a:pt x="251510" y="60071"/>
                  </a:lnTo>
                  <a:lnTo>
                    <a:pt x="248310" y="59944"/>
                  </a:lnTo>
                  <a:lnTo>
                    <a:pt x="245529" y="57785"/>
                  </a:lnTo>
                  <a:lnTo>
                    <a:pt x="242354" y="55245"/>
                  </a:lnTo>
                  <a:lnTo>
                    <a:pt x="241998" y="52070"/>
                  </a:lnTo>
                  <a:lnTo>
                    <a:pt x="241858" y="50927"/>
                  </a:lnTo>
                  <a:lnTo>
                    <a:pt x="247116" y="44196"/>
                  </a:lnTo>
                  <a:lnTo>
                    <a:pt x="251421" y="43434"/>
                  </a:lnTo>
                  <a:lnTo>
                    <a:pt x="257632" y="48260"/>
                  </a:lnTo>
                  <a:lnTo>
                    <a:pt x="257822" y="52451"/>
                  </a:lnTo>
                  <a:lnTo>
                    <a:pt x="257822" y="36944"/>
                  </a:lnTo>
                  <a:lnTo>
                    <a:pt x="257200" y="36449"/>
                  </a:lnTo>
                  <a:lnTo>
                    <a:pt x="251980" y="32385"/>
                  </a:lnTo>
                  <a:lnTo>
                    <a:pt x="248881" y="29972"/>
                  </a:lnTo>
                  <a:lnTo>
                    <a:pt x="245630" y="27444"/>
                  </a:lnTo>
                  <a:lnTo>
                    <a:pt x="245630" y="41656"/>
                  </a:lnTo>
                  <a:lnTo>
                    <a:pt x="239750" y="51562"/>
                  </a:lnTo>
                  <a:lnTo>
                    <a:pt x="238658" y="52070"/>
                  </a:lnTo>
                  <a:lnTo>
                    <a:pt x="237464" y="51308"/>
                  </a:lnTo>
                  <a:lnTo>
                    <a:pt x="236258" y="50673"/>
                  </a:lnTo>
                  <a:lnTo>
                    <a:pt x="236245" y="49403"/>
                  </a:lnTo>
                  <a:lnTo>
                    <a:pt x="237070" y="48006"/>
                  </a:lnTo>
                  <a:lnTo>
                    <a:pt x="240690" y="41910"/>
                  </a:lnTo>
                  <a:lnTo>
                    <a:pt x="240817" y="41148"/>
                  </a:lnTo>
                  <a:lnTo>
                    <a:pt x="240855" y="40513"/>
                  </a:lnTo>
                  <a:lnTo>
                    <a:pt x="238429" y="39116"/>
                  </a:lnTo>
                  <a:lnTo>
                    <a:pt x="237388" y="39751"/>
                  </a:lnTo>
                  <a:lnTo>
                    <a:pt x="232879" y="47371"/>
                  </a:lnTo>
                  <a:lnTo>
                    <a:pt x="231800" y="48006"/>
                  </a:lnTo>
                  <a:lnTo>
                    <a:pt x="229387" y="46482"/>
                  </a:lnTo>
                  <a:lnTo>
                    <a:pt x="229349" y="45339"/>
                  </a:lnTo>
                  <a:lnTo>
                    <a:pt x="230251" y="43815"/>
                  </a:lnTo>
                  <a:lnTo>
                    <a:pt x="233883" y="37719"/>
                  </a:lnTo>
                  <a:lnTo>
                    <a:pt x="233972" y="36449"/>
                  </a:lnTo>
                  <a:lnTo>
                    <a:pt x="231546" y="35052"/>
                  </a:lnTo>
                  <a:lnTo>
                    <a:pt x="230530" y="35687"/>
                  </a:lnTo>
                  <a:lnTo>
                    <a:pt x="225971" y="43307"/>
                  </a:lnTo>
                  <a:lnTo>
                    <a:pt x="224904" y="43815"/>
                  </a:lnTo>
                  <a:lnTo>
                    <a:pt x="222504" y="42418"/>
                  </a:lnTo>
                  <a:lnTo>
                    <a:pt x="222529" y="41148"/>
                  </a:lnTo>
                  <a:lnTo>
                    <a:pt x="222758" y="40767"/>
                  </a:lnTo>
                  <a:lnTo>
                    <a:pt x="225526" y="36068"/>
                  </a:lnTo>
                  <a:lnTo>
                    <a:pt x="225602" y="35941"/>
                  </a:lnTo>
                  <a:lnTo>
                    <a:pt x="228828" y="30480"/>
                  </a:lnTo>
                  <a:lnTo>
                    <a:pt x="229895" y="29972"/>
                  </a:lnTo>
                  <a:lnTo>
                    <a:pt x="231800" y="31115"/>
                  </a:lnTo>
                  <a:lnTo>
                    <a:pt x="232130" y="31750"/>
                  </a:lnTo>
                  <a:lnTo>
                    <a:pt x="232092" y="32766"/>
                  </a:lnTo>
                  <a:lnTo>
                    <a:pt x="233337" y="32385"/>
                  </a:lnTo>
                  <a:lnTo>
                    <a:pt x="238112" y="37084"/>
                  </a:lnTo>
                  <a:lnTo>
                    <a:pt x="239903" y="36449"/>
                  </a:lnTo>
                  <a:lnTo>
                    <a:pt x="241249" y="36576"/>
                  </a:lnTo>
                  <a:lnTo>
                    <a:pt x="245122" y="38989"/>
                  </a:lnTo>
                  <a:lnTo>
                    <a:pt x="245529" y="40767"/>
                  </a:lnTo>
                  <a:lnTo>
                    <a:pt x="245630" y="41656"/>
                  </a:lnTo>
                  <a:lnTo>
                    <a:pt x="245630" y="27444"/>
                  </a:lnTo>
                  <a:lnTo>
                    <a:pt x="241211" y="24003"/>
                  </a:lnTo>
                  <a:lnTo>
                    <a:pt x="239407" y="22606"/>
                  </a:lnTo>
                  <a:lnTo>
                    <a:pt x="236131" y="21209"/>
                  </a:lnTo>
                  <a:lnTo>
                    <a:pt x="230187" y="18669"/>
                  </a:lnTo>
                  <a:lnTo>
                    <a:pt x="225717" y="16764"/>
                  </a:lnTo>
                  <a:lnTo>
                    <a:pt x="225259" y="16573"/>
                  </a:lnTo>
                  <a:lnTo>
                    <a:pt x="225259" y="31369"/>
                  </a:lnTo>
                  <a:lnTo>
                    <a:pt x="223316" y="35941"/>
                  </a:lnTo>
                  <a:lnTo>
                    <a:pt x="222605" y="35814"/>
                  </a:lnTo>
                  <a:lnTo>
                    <a:pt x="214604" y="32385"/>
                  </a:lnTo>
                  <a:lnTo>
                    <a:pt x="214376" y="33147"/>
                  </a:lnTo>
                  <a:lnTo>
                    <a:pt x="214274" y="34163"/>
                  </a:lnTo>
                  <a:lnTo>
                    <a:pt x="214833" y="35306"/>
                  </a:lnTo>
                  <a:lnTo>
                    <a:pt x="216471" y="35941"/>
                  </a:lnTo>
                  <a:lnTo>
                    <a:pt x="218351" y="36830"/>
                  </a:lnTo>
                  <a:lnTo>
                    <a:pt x="220116" y="36068"/>
                  </a:lnTo>
                  <a:lnTo>
                    <a:pt x="221881" y="36830"/>
                  </a:lnTo>
                  <a:lnTo>
                    <a:pt x="221970" y="37084"/>
                  </a:lnTo>
                  <a:lnTo>
                    <a:pt x="222097" y="37973"/>
                  </a:lnTo>
                  <a:lnTo>
                    <a:pt x="221183" y="40132"/>
                  </a:lnTo>
                  <a:lnTo>
                    <a:pt x="218059" y="40767"/>
                  </a:lnTo>
                  <a:lnTo>
                    <a:pt x="216903" y="40259"/>
                  </a:lnTo>
                  <a:lnTo>
                    <a:pt x="211086" y="37719"/>
                  </a:lnTo>
                  <a:lnTo>
                    <a:pt x="209600" y="33909"/>
                  </a:lnTo>
                  <a:lnTo>
                    <a:pt x="209727" y="33147"/>
                  </a:lnTo>
                  <a:lnTo>
                    <a:pt x="212877" y="25781"/>
                  </a:lnTo>
                  <a:lnTo>
                    <a:pt x="216877" y="24003"/>
                  </a:lnTo>
                  <a:lnTo>
                    <a:pt x="224104" y="27051"/>
                  </a:lnTo>
                  <a:lnTo>
                    <a:pt x="225171" y="30480"/>
                  </a:lnTo>
                  <a:lnTo>
                    <a:pt x="225259" y="31369"/>
                  </a:lnTo>
                  <a:lnTo>
                    <a:pt x="225259" y="16573"/>
                  </a:lnTo>
                  <a:lnTo>
                    <a:pt x="221551" y="14986"/>
                  </a:lnTo>
                  <a:lnTo>
                    <a:pt x="218274" y="13589"/>
                  </a:lnTo>
                  <a:lnTo>
                    <a:pt x="217385" y="13208"/>
                  </a:lnTo>
                  <a:lnTo>
                    <a:pt x="216789" y="12954"/>
                  </a:lnTo>
                  <a:lnTo>
                    <a:pt x="211035" y="10502"/>
                  </a:lnTo>
                  <a:lnTo>
                    <a:pt x="211035" y="23241"/>
                  </a:lnTo>
                  <a:lnTo>
                    <a:pt x="207251" y="35433"/>
                  </a:lnTo>
                  <a:lnTo>
                    <a:pt x="206527" y="37211"/>
                  </a:lnTo>
                  <a:lnTo>
                    <a:pt x="203581" y="39878"/>
                  </a:lnTo>
                  <a:lnTo>
                    <a:pt x="201244" y="40259"/>
                  </a:lnTo>
                  <a:lnTo>
                    <a:pt x="194894" y="38227"/>
                  </a:lnTo>
                  <a:lnTo>
                    <a:pt x="193141" y="36195"/>
                  </a:lnTo>
                  <a:lnTo>
                    <a:pt x="193382" y="35433"/>
                  </a:lnTo>
                  <a:lnTo>
                    <a:pt x="193954" y="33655"/>
                  </a:lnTo>
                  <a:lnTo>
                    <a:pt x="194906" y="33147"/>
                  </a:lnTo>
                  <a:lnTo>
                    <a:pt x="196837" y="33655"/>
                  </a:lnTo>
                  <a:lnTo>
                    <a:pt x="197675" y="35179"/>
                  </a:lnTo>
                  <a:lnTo>
                    <a:pt x="201650" y="36449"/>
                  </a:lnTo>
                  <a:lnTo>
                    <a:pt x="203149" y="35560"/>
                  </a:lnTo>
                  <a:lnTo>
                    <a:pt x="203606" y="34163"/>
                  </a:lnTo>
                  <a:lnTo>
                    <a:pt x="203758" y="33655"/>
                  </a:lnTo>
                  <a:lnTo>
                    <a:pt x="203962" y="32893"/>
                  </a:lnTo>
                  <a:lnTo>
                    <a:pt x="202717" y="33909"/>
                  </a:lnTo>
                  <a:lnTo>
                    <a:pt x="201371" y="34163"/>
                  </a:lnTo>
                  <a:lnTo>
                    <a:pt x="198285" y="33147"/>
                  </a:lnTo>
                  <a:lnTo>
                    <a:pt x="196748" y="32639"/>
                  </a:lnTo>
                  <a:lnTo>
                    <a:pt x="196164" y="31369"/>
                  </a:lnTo>
                  <a:lnTo>
                    <a:pt x="195186" y="29210"/>
                  </a:lnTo>
                  <a:lnTo>
                    <a:pt x="195313" y="28194"/>
                  </a:lnTo>
                  <a:lnTo>
                    <a:pt x="197612" y="20828"/>
                  </a:lnTo>
                  <a:lnTo>
                    <a:pt x="201307" y="18669"/>
                  </a:lnTo>
                  <a:lnTo>
                    <a:pt x="205981" y="20193"/>
                  </a:lnTo>
                  <a:lnTo>
                    <a:pt x="206819" y="20955"/>
                  </a:lnTo>
                  <a:lnTo>
                    <a:pt x="207302" y="22098"/>
                  </a:lnTo>
                  <a:lnTo>
                    <a:pt x="208026" y="21463"/>
                  </a:lnTo>
                  <a:lnTo>
                    <a:pt x="208864" y="21209"/>
                  </a:lnTo>
                  <a:lnTo>
                    <a:pt x="210794" y="21844"/>
                  </a:lnTo>
                  <a:lnTo>
                    <a:pt x="210934" y="22352"/>
                  </a:lnTo>
                  <a:lnTo>
                    <a:pt x="211035" y="23241"/>
                  </a:lnTo>
                  <a:lnTo>
                    <a:pt x="211035" y="10502"/>
                  </a:lnTo>
                  <a:lnTo>
                    <a:pt x="206971" y="8763"/>
                  </a:lnTo>
                  <a:lnTo>
                    <a:pt x="200418" y="5969"/>
                  </a:lnTo>
                  <a:lnTo>
                    <a:pt x="195427" y="5283"/>
                  </a:lnTo>
                  <a:lnTo>
                    <a:pt x="195427" y="18669"/>
                  </a:lnTo>
                  <a:lnTo>
                    <a:pt x="193052" y="30607"/>
                  </a:lnTo>
                  <a:lnTo>
                    <a:pt x="192239" y="31369"/>
                  </a:lnTo>
                  <a:lnTo>
                    <a:pt x="190868" y="31115"/>
                  </a:lnTo>
                  <a:lnTo>
                    <a:pt x="189992" y="30988"/>
                  </a:lnTo>
                  <a:lnTo>
                    <a:pt x="189699" y="30607"/>
                  </a:lnTo>
                  <a:lnTo>
                    <a:pt x="189598" y="30480"/>
                  </a:lnTo>
                  <a:lnTo>
                    <a:pt x="189496" y="30353"/>
                  </a:lnTo>
                  <a:lnTo>
                    <a:pt x="189242" y="29337"/>
                  </a:lnTo>
                  <a:lnTo>
                    <a:pt x="188239" y="30226"/>
                  </a:lnTo>
                  <a:lnTo>
                    <a:pt x="186956" y="30480"/>
                  </a:lnTo>
                  <a:lnTo>
                    <a:pt x="182283" y="29591"/>
                  </a:lnTo>
                  <a:lnTo>
                    <a:pt x="182130" y="29337"/>
                  </a:lnTo>
                  <a:lnTo>
                    <a:pt x="181737" y="28702"/>
                  </a:lnTo>
                  <a:lnTo>
                    <a:pt x="180149" y="26162"/>
                  </a:lnTo>
                  <a:lnTo>
                    <a:pt x="180263" y="25019"/>
                  </a:lnTo>
                  <a:lnTo>
                    <a:pt x="181737" y="17526"/>
                  </a:lnTo>
                  <a:lnTo>
                    <a:pt x="185178" y="14986"/>
                  </a:lnTo>
                  <a:lnTo>
                    <a:pt x="189992" y="16002"/>
                  </a:lnTo>
                  <a:lnTo>
                    <a:pt x="190919" y="16637"/>
                  </a:lnTo>
                  <a:lnTo>
                    <a:pt x="191528" y="17780"/>
                  </a:lnTo>
                  <a:lnTo>
                    <a:pt x="192163" y="17018"/>
                  </a:lnTo>
                  <a:lnTo>
                    <a:pt x="192887" y="16764"/>
                  </a:lnTo>
                  <a:lnTo>
                    <a:pt x="195072" y="17145"/>
                  </a:lnTo>
                  <a:lnTo>
                    <a:pt x="195313" y="17780"/>
                  </a:lnTo>
                  <a:lnTo>
                    <a:pt x="195427" y="18669"/>
                  </a:lnTo>
                  <a:lnTo>
                    <a:pt x="195427" y="5283"/>
                  </a:lnTo>
                  <a:lnTo>
                    <a:pt x="179362" y="3086"/>
                  </a:lnTo>
                  <a:lnTo>
                    <a:pt x="179362" y="16891"/>
                  </a:lnTo>
                  <a:lnTo>
                    <a:pt x="178384" y="27559"/>
                  </a:lnTo>
                  <a:lnTo>
                    <a:pt x="178257" y="27940"/>
                  </a:lnTo>
                  <a:lnTo>
                    <a:pt x="177634" y="28702"/>
                  </a:lnTo>
                  <a:lnTo>
                    <a:pt x="174853" y="28448"/>
                  </a:lnTo>
                  <a:lnTo>
                    <a:pt x="174637" y="28067"/>
                  </a:lnTo>
                  <a:lnTo>
                    <a:pt x="174561" y="27940"/>
                  </a:lnTo>
                  <a:lnTo>
                    <a:pt x="174345" y="27559"/>
                  </a:lnTo>
                  <a:lnTo>
                    <a:pt x="174459" y="25400"/>
                  </a:lnTo>
                  <a:lnTo>
                    <a:pt x="175031" y="19177"/>
                  </a:lnTo>
                  <a:lnTo>
                    <a:pt x="174942" y="18034"/>
                  </a:lnTo>
                  <a:lnTo>
                    <a:pt x="174650" y="17272"/>
                  </a:lnTo>
                  <a:lnTo>
                    <a:pt x="171450" y="17018"/>
                  </a:lnTo>
                  <a:lnTo>
                    <a:pt x="170726" y="18034"/>
                  </a:lnTo>
                  <a:lnTo>
                    <a:pt x="169926" y="26670"/>
                  </a:lnTo>
                  <a:lnTo>
                    <a:pt x="169811" y="27051"/>
                  </a:lnTo>
                  <a:lnTo>
                    <a:pt x="169164" y="27940"/>
                  </a:lnTo>
                  <a:lnTo>
                    <a:pt x="167767" y="27813"/>
                  </a:lnTo>
                  <a:lnTo>
                    <a:pt x="166370" y="27686"/>
                  </a:lnTo>
                  <a:lnTo>
                    <a:pt x="166306" y="27559"/>
                  </a:lnTo>
                  <a:lnTo>
                    <a:pt x="165874" y="26670"/>
                  </a:lnTo>
                  <a:lnTo>
                    <a:pt x="166001" y="24384"/>
                  </a:lnTo>
                  <a:lnTo>
                    <a:pt x="166941" y="14097"/>
                  </a:lnTo>
                  <a:lnTo>
                    <a:pt x="167690" y="13208"/>
                  </a:lnTo>
                  <a:lnTo>
                    <a:pt x="169887" y="13335"/>
                  </a:lnTo>
                  <a:lnTo>
                    <a:pt x="170497" y="13843"/>
                  </a:lnTo>
                  <a:lnTo>
                    <a:pt x="170903" y="14859"/>
                  </a:lnTo>
                  <a:lnTo>
                    <a:pt x="171907" y="13970"/>
                  </a:lnTo>
                  <a:lnTo>
                    <a:pt x="173062" y="13589"/>
                  </a:lnTo>
                  <a:lnTo>
                    <a:pt x="177812" y="13970"/>
                  </a:lnTo>
                  <a:lnTo>
                    <a:pt x="179336" y="16002"/>
                  </a:lnTo>
                  <a:lnTo>
                    <a:pt x="179362" y="16891"/>
                  </a:lnTo>
                  <a:lnTo>
                    <a:pt x="179362" y="3086"/>
                  </a:lnTo>
                  <a:lnTo>
                    <a:pt x="163576" y="914"/>
                  </a:lnTo>
                  <a:lnTo>
                    <a:pt x="163576" y="26670"/>
                  </a:lnTo>
                  <a:lnTo>
                    <a:pt x="163017" y="27559"/>
                  </a:lnTo>
                  <a:lnTo>
                    <a:pt x="160718" y="27559"/>
                  </a:lnTo>
                  <a:lnTo>
                    <a:pt x="160108" y="27051"/>
                  </a:lnTo>
                  <a:lnTo>
                    <a:pt x="159664" y="26162"/>
                  </a:lnTo>
                  <a:lnTo>
                    <a:pt x="158838" y="27178"/>
                  </a:lnTo>
                  <a:lnTo>
                    <a:pt x="157657" y="27686"/>
                  </a:lnTo>
                  <a:lnTo>
                    <a:pt x="152895" y="27813"/>
                  </a:lnTo>
                  <a:lnTo>
                    <a:pt x="149974" y="24892"/>
                  </a:lnTo>
                  <a:lnTo>
                    <a:pt x="149847" y="17018"/>
                  </a:lnTo>
                  <a:lnTo>
                    <a:pt x="149948" y="16129"/>
                  </a:lnTo>
                  <a:lnTo>
                    <a:pt x="152692" y="12954"/>
                  </a:lnTo>
                  <a:lnTo>
                    <a:pt x="157568" y="12954"/>
                  </a:lnTo>
                  <a:lnTo>
                    <a:pt x="158610" y="13335"/>
                  </a:lnTo>
                  <a:lnTo>
                    <a:pt x="159473" y="14351"/>
                  </a:lnTo>
                  <a:lnTo>
                    <a:pt x="159931" y="13462"/>
                  </a:lnTo>
                  <a:lnTo>
                    <a:pt x="160566" y="12954"/>
                  </a:lnTo>
                  <a:lnTo>
                    <a:pt x="162788" y="12954"/>
                  </a:lnTo>
                  <a:lnTo>
                    <a:pt x="163449" y="13970"/>
                  </a:lnTo>
                  <a:lnTo>
                    <a:pt x="163576" y="26670"/>
                  </a:lnTo>
                  <a:lnTo>
                    <a:pt x="163576" y="914"/>
                  </a:lnTo>
                  <a:lnTo>
                    <a:pt x="156984" y="0"/>
                  </a:lnTo>
                  <a:lnTo>
                    <a:pt x="149402" y="1054"/>
                  </a:lnTo>
                  <a:lnTo>
                    <a:pt x="149402" y="26670"/>
                  </a:lnTo>
                  <a:lnTo>
                    <a:pt x="148640" y="27686"/>
                  </a:lnTo>
                  <a:lnTo>
                    <a:pt x="147408" y="27940"/>
                  </a:lnTo>
                  <a:lnTo>
                    <a:pt x="146227" y="28067"/>
                  </a:lnTo>
                  <a:lnTo>
                    <a:pt x="145440" y="27305"/>
                  </a:lnTo>
                  <a:lnTo>
                    <a:pt x="142049" y="14732"/>
                  </a:lnTo>
                  <a:lnTo>
                    <a:pt x="141414" y="22860"/>
                  </a:lnTo>
                  <a:lnTo>
                    <a:pt x="137541" y="29337"/>
                  </a:lnTo>
                  <a:lnTo>
                    <a:pt x="136766" y="28829"/>
                  </a:lnTo>
                  <a:lnTo>
                    <a:pt x="131749" y="16129"/>
                  </a:lnTo>
                  <a:lnTo>
                    <a:pt x="131851" y="29337"/>
                  </a:lnTo>
                  <a:lnTo>
                    <a:pt x="131394" y="30226"/>
                  </a:lnTo>
                  <a:lnTo>
                    <a:pt x="128917" y="30607"/>
                  </a:lnTo>
                  <a:lnTo>
                    <a:pt x="127965" y="29845"/>
                  </a:lnTo>
                  <a:lnTo>
                    <a:pt x="127749" y="28448"/>
                  </a:lnTo>
                  <a:lnTo>
                    <a:pt x="127876" y="22352"/>
                  </a:lnTo>
                  <a:lnTo>
                    <a:pt x="127965" y="19177"/>
                  </a:lnTo>
                  <a:lnTo>
                    <a:pt x="128168" y="12065"/>
                  </a:lnTo>
                  <a:lnTo>
                    <a:pt x="128739" y="10922"/>
                  </a:lnTo>
                  <a:lnTo>
                    <a:pt x="132067" y="10541"/>
                  </a:lnTo>
                  <a:lnTo>
                    <a:pt x="133134" y="11176"/>
                  </a:lnTo>
                  <a:lnTo>
                    <a:pt x="138214" y="23622"/>
                  </a:lnTo>
                  <a:lnTo>
                    <a:pt x="139306" y="10541"/>
                  </a:lnTo>
                  <a:lnTo>
                    <a:pt x="139331" y="10287"/>
                  </a:lnTo>
                  <a:lnTo>
                    <a:pt x="140144" y="9271"/>
                  </a:lnTo>
                  <a:lnTo>
                    <a:pt x="143484" y="8763"/>
                  </a:lnTo>
                  <a:lnTo>
                    <a:pt x="144411" y="9779"/>
                  </a:lnTo>
                  <a:lnTo>
                    <a:pt x="148983" y="24511"/>
                  </a:lnTo>
                  <a:lnTo>
                    <a:pt x="149085" y="24765"/>
                  </a:lnTo>
                  <a:lnTo>
                    <a:pt x="149402" y="26670"/>
                  </a:lnTo>
                  <a:lnTo>
                    <a:pt x="149402" y="1054"/>
                  </a:lnTo>
                  <a:lnTo>
                    <a:pt x="116979" y="5511"/>
                  </a:lnTo>
                  <a:lnTo>
                    <a:pt x="116979" y="22987"/>
                  </a:lnTo>
                  <a:lnTo>
                    <a:pt x="115824" y="39751"/>
                  </a:lnTo>
                  <a:lnTo>
                    <a:pt x="115582" y="40640"/>
                  </a:lnTo>
                  <a:lnTo>
                    <a:pt x="113525" y="41275"/>
                  </a:lnTo>
                  <a:lnTo>
                    <a:pt x="112547" y="40767"/>
                  </a:lnTo>
                  <a:lnTo>
                    <a:pt x="112026" y="39243"/>
                  </a:lnTo>
                  <a:lnTo>
                    <a:pt x="112153" y="36957"/>
                  </a:lnTo>
                  <a:lnTo>
                    <a:pt x="112344" y="35052"/>
                  </a:lnTo>
                  <a:lnTo>
                    <a:pt x="112331" y="33909"/>
                  </a:lnTo>
                  <a:lnTo>
                    <a:pt x="105816" y="26454"/>
                  </a:lnTo>
                  <a:lnTo>
                    <a:pt x="105816" y="37592"/>
                  </a:lnTo>
                  <a:lnTo>
                    <a:pt x="105727" y="38227"/>
                  </a:lnTo>
                  <a:lnTo>
                    <a:pt x="103149" y="39243"/>
                  </a:lnTo>
                  <a:lnTo>
                    <a:pt x="102146" y="38608"/>
                  </a:lnTo>
                  <a:lnTo>
                    <a:pt x="98996" y="31153"/>
                  </a:lnTo>
                  <a:lnTo>
                    <a:pt x="98996" y="41148"/>
                  </a:lnTo>
                  <a:lnTo>
                    <a:pt x="96481" y="42418"/>
                  </a:lnTo>
                  <a:lnTo>
                    <a:pt x="95453" y="41783"/>
                  </a:lnTo>
                  <a:lnTo>
                    <a:pt x="93230" y="37223"/>
                  </a:lnTo>
                  <a:lnTo>
                    <a:pt x="93230" y="42926"/>
                  </a:lnTo>
                  <a:lnTo>
                    <a:pt x="93167" y="44069"/>
                  </a:lnTo>
                  <a:lnTo>
                    <a:pt x="91948" y="44831"/>
                  </a:lnTo>
                  <a:lnTo>
                    <a:pt x="90716" y="45466"/>
                  </a:lnTo>
                  <a:lnTo>
                    <a:pt x="89649" y="44958"/>
                  </a:lnTo>
                  <a:lnTo>
                    <a:pt x="87515" y="41033"/>
                  </a:lnTo>
                  <a:lnTo>
                    <a:pt x="87515" y="45974"/>
                  </a:lnTo>
                  <a:lnTo>
                    <a:pt x="87515" y="47244"/>
                  </a:lnTo>
                  <a:lnTo>
                    <a:pt x="85610" y="48514"/>
                  </a:lnTo>
                  <a:lnTo>
                    <a:pt x="84861" y="48387"/>
                  </a:lnTo>
                  <a:lnTo>
                    <a:pt x="83934" y="47752"/>
                  </a:lnTo>
                  <a:lnTo>
                    <a:pt x="83794" y="49149"/>
                  </a:lnTo>
                  <a:lnTo>
                    <a:pt x="83096" y="50292"/>
                  </a:lnTo>
                  <a:lnTo>
                    <a:pt x="79121" y="52832"/>
                  </a:lnTo>
                  <a:lnTo>
                    <a:pt x="75082" y="51943"/>
                  </a:lnTo>
                  <a:lnTo>
                    <a:pt x="74536" y="51117"/>
                  </a:lnTo>
                  <a:lnTo>
                    <a:pt x="74536" y="53594"/>
                  </a:lnTo>
                  <a:lnTo>
                    <a:pt x="74155" y="56642"/>
                  </a:lnTo>
                  <a:lnTo>
                    <a:pt x="67983" y="61722"/>
                  </a:lnTo>
                  <a:lnTo>
                    <a:pt x="65671" y="61531"/>
                  </a:lnTo>
                  <a:lnTo>
                    <a:pt x="65671" y="65024"/>
                  </a:lnTo>
                  <a:lnTo>
                    <a:pt x="64985" y="65659"/>
                  </a:lnTo>
                  <a:lnTo>
                    <a:pt x="64579" y="66167"/>
                  </a:lnTo>
                  <a:lnTo>
                    <a:pt x="63919" y="66421"/>
                  </a:lnTo>
                  <a:lnTo>
                    <a:pt x="61137" y="66548"/>
                  </a:lnTo>
                  <a:lnTo>
                    <a:pt x="60820" y="68072"/>
                  </a:lnTo>
                  <a:lnTo>
                    <a:pt x="60045" y="69342"/>
                  </a:lnTo>
                  <a:lnTo>
                    <a:pt x="54991" y="74549"/>
                  </a:lnTo>
                  <a:lnTo>
                    <a:pt x="49593" y="74422"/>
                  </a:lnTo>
                  <a:lnTo>
                    <a:pt x="41008" y="66040"/>
                  </a:lnTo>
                  <a:lnTo>
                    <a:pt x="40716" y="60579"/>
                  </a:lnTo>
                  <a:lnTo>
                    <a:pt x="44589" y="56642"/>
                  </a:lnTo>
                  <a:lnTo>
                    <a:pt x="48209" y="52832"/>
                  </a:lnTo>
                  <a:lnTo>
                    <a:pt x="53657" y="52959"/>
                  </a:lnTo>
                  <a:lnTo>
                    <a:pt x="59588" y="58674"/>
                  </a:lnTo>
                  <a:lnTo>
                    <a:pt x="60680" y="60579"/>
                  </a:lnTo>
                  <a:lnTo>
                    <a:pt x="61163" y="62611"/>
                  </a:lnTo>
                  <a:lnTo>
                    <a:pt x="63715" y="62484"/>
                  </a:lnTo>
                  <a:lnTo>
                    <a:pt x="64465" y="62738"/>
                  </a:lnTo>
                  <a:lnTo>
                    <a:pt x="65620" y="63881"/>
                  </a:lnTo>
                  <a:lnTo>
                    <a:pt x="65671" y="65024"/>
                  </a:lnTo>
                  <a:lnTo>
                    <a:pt x="65671" y="61531"/>
                  </a:lnTo>
                  <a:lnTo>
                    <a:pt x="64922" y="61468"/>
                  </a:lnTo>
                  <a:lnTo>
                    <a:pt x="58762" y="53848"/>
                  </a:lnTo>
                  <a:lnTo>
                    <a:pt x="57912" y="52832"/>
                  </a:lnTo>
                  <a:lnTo>
                    <a:pt x="57594" y="52451"/>
                  </a:lnTo>
                  <a:lnTo>
                    <a:pt x="57480" y="51181"/>
                  </a:lnTo>
                  <a:lnTo>
                    <a:pt x="59639" y="49403"/>
                  </a:lnTo>
                  <a:lnTo>
                    <a:pt x="60744" y="49784"/>
                  </a:lnTo>
                  <a:lnTo>
                    <a:pt x="66255" y="56642"/>
                  </a:lnTo>
                  <a:lnTo>
                    <a:pt x="67284" y="57150"/>
                  </a:lnTo>
                  <a:lnTo>
                    <a:pt x="69862" y="55118"/>
                  </a:lnTo>
                  <a:lnTo>
                    <a:pt x="69545" y="53975"/>
                  </a:lnTo>
                  <a:lnTo>
                    <a:pt x="65874" y="49403"/>
                  </a:lnTo>
                  <a:lnTo>
                    <a:pt x="64033" y="47117"/>
                  </a:lnTo>
                  <a:lnTo>
                    <a:pt x="63906" y="45974"/>
                  </a:lnTo>
                  <a:lnTo>
                    <a:pt x="66103" y="44196"/>
                  </a:lnTo>
                  <a:lnTo>
                    <a:pt x="67208" y="44577"/>
                  </a:lnTo>
                  <a:lnTo>
                    <a:pt x="74536" y="53594"/>
                  </a:lnTo>
                  <a:lnTo>
                    <a:pt x="74536" y="51117"/>
                  </a:lnTo>
                  <a:lnTo>
                    <a:pt x="70446" y="44831"/>
                  </a:lnTo>
                  <a:lnTo>
                    <a:pt x="70446" y="44196"/>
                  </a:lnTo>
                  <a:lnTo>
                    <a:pt x="71069" y="40386"/>
                  </a:lnTo>
                  <a:lnTo>
                    <a:pt x="75145" y="37719"/>
                  </a:lnTo>
                  <a:lnTo>
                    <a:pt x="76288" y="37592"/>
                  </a:lnTo>
                  <a:lnTo>
                    <a:pt x="77533" y="37973"/>
                  </a:lnTo>
                  <a:lnTo>
                    <a:pt x="77508" y="37592"/>
                  </a:lnTo>
                  <a:lnTo>
                    <a:pt x="77597" y="36576"/>
                  </a:lnTo>
                  <a:lnTo>
                    <a:pt x="77736" y="36195"/>
                  </a:lnTo>
                  <a:lnTo>
                    <a:pt x="79616" y="35052"/>
                  </a:lnTo>
                  <a:lnTo>
                    <a:pt x="80683" y="35433"/>
                  </a:lnTo>
                  <a:lnTo>
                    <a:pt x="87515" y="45974"/>
                  </a:lnTo>
                  <a:lnTo>
                    <a:pt x="87515" y="41033"/>
                  </a:lnTo>
                  <a:lnTo>
                    <a:pt x="84264" y="35052"/>
                  </a:lnTo>
                  <a:lnTo>
                    <a:pt x="80886" y="28829"/>
                  </a:lnTo>
                  <a:lnTo>
                    <a:pt x="80886" y="27432"/>
                  </a:lnTo>
                  <a:lnTo>
                    <a:pt x="83324" y="26162"/>
                  </a:lnTo>
                  <a:lnTo>
                    <a:pt x="84391" y="26670"/>
                  </a:lnTo>
                  <a:lnTo>
                    <a:pt x="93230" y="42926"/>
                  </a:lnTo>
                  <a:lnTo>
                    <a:pt x="93230" y="37223"/>
                  </a:lnTo>
                  <a:lnTo>
                    <a:pt x="90068" y="30734"/>
                  </a:lnTo>
                  <a:lnTo>
                    <a:pt x="90106" y="29337"/>
                  </a:lnTo>
                  <a:lnTo>
                    <a:pt x="92100" y="28321"/>
                  </a:lnTo>
                  <a:lnTo>
                    <a:pt x="92595" y="28067"/>
                  </a:lnTo>
                  <a:lnTo>
                    <a:pt x="93624" y="28702"/>
                  </a:lnTo>
                  <a:lnTo>
                    <a:pt x="98983" y="39751"/>
                  </a:lnTo>
                  <a:lnTo>
                    <a:pt x="98996" y="41148"/>
                  </a:lnTo>
                  <a:lnTo>
                    <a:pt x="98996" y="31153"/>
                  </a:lnTo>
                  <a:lnTo>
                    <a:pt x="98717" y="30480"/>
                  </a:lnTo>
                  <a:lnTo>
                    <a:pt x="98450" y="29845"/>
                  </a:lnTo>
                  <a:lnTo>
                    <a:pt x="96977" y="30480"/>
                  </a:lnTo>
                  <a:lnTo>
                    <a:pt x="95885" y="30226"/>
                  </a:lnTo>
                  <a:lnTo>
                    <a:pt x="95021" y="28067"/>
                  </a:lnTo>
                  <a:lnTo>
                    <a:pt x="95529" y="27178"/>
                  </a:lnTo>
                  <a:lnTo>
                    <a:pt x="97028" y="26543"/>
                  </a:lnTo>
                  <a:lnTo>
                    <a:pt x="95554" y="22987"/>
                  </a:lnTo>
                  <a:lnTo>
                    <a:pt x="95529" y="22733"/>
                  </a:lnTo>
                  <a:lnTo>
                    <a:pt x="95707" y="21717"/>
                  </a:lnTo>
                  <a:lnTo>
                    <a:pt x="98272" y="20701"/>
                  </a:lnTo>
                  <a:lnTo>
                    <a:pt x="99263" y="21336"/>
                  </a:lnTo>
                  <a:lnTo>
                    <a:pt x="100787" y="24892"/>
                  </a:lnTo>
                  <a:lnTo>
                    <a:pt x="102628" y="24130"/>
                  </a:lnTo>
                  <a:lnTo>
                    <a:pt x="103759" y="24384"/>
                  </a:lnTo>
                  <a:lnTo>
                    <a:pt x="104495" y="26162"/>
                  </a:lnTo>
                  <a:lnTo>
                    <a:pt x="104584" y="26670"/>
                  </a:lnTo>
                  <a:lnTo>
                    <a:pt x="104127" y="27432"/>
                  </a:lnTo>
                  <a:lnTo>
                    <a:pt x="102222" y="28321"/>
                  </a:lnTo>
                  <a:lnTo>
                    <a:pt x="105702" y="36449"/>
                  </a:lnTo>
                  <a:lnTo>
                    <a:pt x="105816" y="37592"/>
                  </a:lnTo>
                  <a:lnTo>
                    <a:pt x="105816" y="26454"/>
                  </a:lnTo>
                  <a:lnTo>
                    <a:pt x="105117" y="25654"/>
                  </a:lnTo>
                  <a:lnTo>
                    <a:pt x="104825" y="25019"/>
                  </a:lnTo>
                  <a:lnTo>
                    <a:pt x="104533" y="24130"/>
                  </a:lnTo>
                  <a:lnTo>
                    <a:pt x="104571" y="23622"/>
                  </a:lnTo>
                  <a:lnTo>
                    <a:pt x="105003" y="22733"/>
                  </a:lnTo>
                  <a:lnTo>
                    <a:pt x="107137" y="21971"/>
                  </a:lnTo>
                  <a:lnTo>
                    <a:pt x="107823" y="22606"/>
                  </a:lnTo>
                  <a:lnTo>
                    <a:pt x="112864" y="28956"/>
                  </a:lnTo>
                  <a:lnTo>
                    <a:pt x="113131" y="21971"/>
                  </a:lnTo>
                  <a:lnTo>
                    <a:pt x="113182" y="20701"/>
                  </a:lnTo>
                  <a:lnTo>
                    <a:pt x="113258" y="20447"/>
                  </a:lnTo>
                  <a:lnTo>
                    <a:pt x="113525" y="19939"/>
                  </a:lnTo>
                  <a:lnTo>
                    <a:pt x="115493" y="19177"/>
                  </a:lnTo>
                  <a:lnTo>
                    <a:pt x="116471" y="19685"/>
                  </a:lnTo>
                  <a:lnTo>
                    <a:pt x="116878" y="20828"/>
                  </a:lnTo>
                  <a:lnTo>
                    <a:pt x="116979" y="22987"/>
                  </a:lnTo>
                  <a:lnTo>
                    <a:pt x="116979" y="5511"/>
                  </a:lnTo>
                  <a:lnTo>
                    <a:pt x="113563" y="5969"/>
                  </a:lnTo>
                  <a:lnTo>
                    <a:pt x="92417" y="14935"/>
                  </a:lnTo>
                  <a:lnTo>
                    <a:pt x="92417" y="26035"/>
                  </a:lnTo>
                  <a:lnTo>
                    <a:pt x="92036" y="27178"/>
                  </a:lnTo>
                  <a:lnTo>
                    <a:pt x="90881" y="27686"/>
                  </a:lnTo>
                  <a:lnTo>
                    <a:pt x="89674" y="28321"/>
                  </a:lnTo>
                  <a:lnTo>
                    <a:pt x="88290" y="27813"/>
                  </a:lnTo>
                  <a:lnTo>
                    <a:pt x="87490" y="26162"/>
                  </a:lnTo>
                  <a:lnTo>
                    <a:pt x="87109" y="25400"/>
                  </a:lnTo>
                  <a:lnTo>
                    <a:pt x="87591" y="24003"/>
                  </a:lnTo>
                  <a:lnTo>
                    <a:pt x="89928" y="22733"/>
                  </a:lnTo>
                  <a:lnTo>
                    <a:pt x="91325" y="23368"/>
                  </a:lnTo>
                  <a:lnTo>
                    <a:pt x="92329" y="25400"/>
                  </a:lnTo>
                  <a:lnTo>
                    <a:pt x="92417" y="26035"/>
                  </a:lnTo>
                  <a:lnTo>
                    <a:pt x="92417" y="14935"/>
                  </a:lnTo>
                  <a:lnTo>
                    <a:pt x="74574" y="22479"/>
                  </a:lnTo>
                  <a:lnTo>
                    <a:pt x="41605" y="48260"/>
                  </a:lnTo>
                  <a:lnTo>
                    <a:pt x="16217" y="81534"/>
                  </a:lnTo>
                  <a:lnTo>
                    <a:pt x="0" y="120904"/>
                  </a:lnTo>
                  <a:lnTo>
                    <a:pt x="36931" y="120904"/>
                  </a:lnTo>
                  <a:lnTo>
                    <a:pt x="55194" y="86614"/>
                  </a:lnTo>
                  <a:lnTo>
                    <a:pt x="67437" y="74549"/>
                  </a:lnTo>
                  <a:lnTo>
                    <a:pt x="79679" y="62484"/>
                  </a:lnTo>
                  <a:lnTo>
                    <a:pt x="80454" y="61722"/>
                  </a:lnTo>
                  <a:lnTo>
                    <a:pt x="82638" y="59563"/>
                  </a:lnTo>
                  <a:lnTo>
                    <a:pt x="95745" y="52832"/>
                  </a:lnTo>
                  <a:lnTo>
                    <a:pt x="104152" y="48514"/>
                  </a:lnTo>
                  <a:lnTo>
                    <a:pt x="110083" y="45466"/>
                  </a:lnTo>
                  <a:lnTo>
                    <a:pt x="116014" y="42418"/>
                  </a:lnTo>
                  <a:lnTo>
                    <a:pt x="117246" y="41783"/>
                  </a:lnTo>
                  <a:lnTo>
                    <a:pt x="120421" y="41275"/>
                  </a:lnTo>
                  <a:lnTo>
                    <a:pt x="156984" y="35433"/>
                  </a:lnTo>
                  <a:lnTo>
                    <a:pt x="196773" y="41910"/>
                  </a:lnTo>
                  <a:lnTo>
                    <a:pt x="231406" y="59563"/>
                  </a:lnTo>
                  <a:lnTo>
                    <a:pt x="258851" y="86741"/>
                  </a:lnTo>
                  <a:lnTo>
                    <a:pt x="277101" y="121031"/>
                  </a:lnTo>
                  <a:lnTo>
                    <a:pt x="313994" y="1209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6400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1 </a:t>
            </a:r>
            <a:r>
              <a:rPr sz="800" spc="-40" dirty="0">
                <a:latin typeface="함초롬돋움"/>
                <a:cs typeface="함초롬돋움"/>
              </a:rPr>
              <a:t>소개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7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237855" y="703060"/>
            <a:ext cx="48895" cy="283210"/>
          </a:xfrm>
          <a:custGeom>
            <a:avLst/>
            <a:gdLst/>
            <a:ahLst/>
            <a:cxnLst/>
            <a:rect l="l" t="t" r="r" b="b"/>
            <a:pathLst>
              <a:path w="48894" h="283209">
                <a:moveTo>
                  <a:pt x="37270" y="198210"/>
                </a:moveTo>
                <a:lnTo>
                  <a:pt x="10139" y="198210"/>
                </a:lnTo>
                <a:lnTo>
                  <a:pt x="4235" y="0"/>
                </a:lnTo>
                <a:lnTo>
                  <a:pt x="42352" y="0"/>
                </a:lnTo>
                <a:lnTo>
                  <a:pt x="37270" y="198210"/>
                </a:lnTo>
                <a:close/>
              </a:path>
              <a:path w="48894" h="283209">
                <a:moveTo>
                  <a:pt x="10164" y="199057"/>
                </a:moveTo>
                <a:lnTo>
                  <a:pt x="10139" y="198210"/>
                </a:lnTo>
                <a:lnTo>
                  <a:pt x="10164" y="199057"/>
                </a:lnTo>
                <a:close/>
              </a:path>
              <a:path w="48894" h="283209">
                <a:moveTo>
                  <a:pt x="23717" y="282915"/>
                </a:moveTo>
                <a:lnTo>
                  <a:pt x="16940" y="282068"/>
                </a:lnTo>
                <a:lnTo>
                  <a:pt x="11011" y="279527"/>
                </a:lnTo>
                <a:lnTo>
                  <a:pt x="1694" y="270209"/>
                </a:lnTo>
                <a:lnTo>
                  <a:pt x="0" y="264280"/>
                </a:lnTo>
                <a:lnTo>
                  <a:pt x="0" y="249880"/>
                </a:lnTo>
                <a:lnTo>
                  <a:pt x="2541" y="243103"/>
                </a:lnTo>
                <a:lnTo>
                  <a:pt x="7623" y="238021"/>
                </a:lnTo>
                <a:lnTo>
                  <a:pt x="11011" y="232939"/>
                </a:lnTo>
                <a:lnTo>
                  <a:pt x="16941" y="231245"/>
                </a:lnTo>
                <a:lnTo>
                  <a:pt x="32187" y="231245"/>
                </a:lnTo>
                <a:lnTo>
                  <a:pt x="38117" y="233786"/>
                </a:lnTo>
                <a:lnTo>
                  <a:pt x="46587" y="242256"/>
                </a:lnTo>
                <a:lnTo>
                  <a:pt x="48281" y="249033"/>
                </a:lnTo>
                <a:lnTo>
                  <a:pt x="48281" y="263433"/>
                </a:lnTo>
                <a:lnTo>
                  <a:pt x="46587" y="270209"/>
                </a:lnTo>
                <a:lnTo>
                  <a:pt x="42352" y="274444"/>
                </a:lnTo>
                <a:lnTo>
                  <a:pt x="36423" y="279527"/>
                </a:lnTo>
                <a:lnTo>
                  <a:pt x="30493" y="282068"/>
                </a:lnTo>
                <a:lnTo>
                  <a:pt x="23717" y="2829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99998" y="611987"/>
            <a:ext cx="3961129" cy="6083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 marR="374650">
              <a:lnSpc>
                <a:spcPct val="100000"/>
              </a:lnSpc>
              <a:spcBef>
                <a:spcPts val="480"/>
              </a:spcBef>
            </a:pPr>
            <a:r>
              <a:rPr sz="800" spc="-50" dirty="0">
                <a:latin typeface="함초롬돋움"/>
                <a:cs typeface="함초롬돋움"/>
              </a:rPr>
              <a:t>중요한 정보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20" dirty="0">
                <a:latin typeface="함초롬돋움"/>
                <a:cs typeface="함초롬돋움"/>
              </a:rPr>
              <a:t>특정 </a:t>
            </a:r>
            <a:r>
              <a:rPr sz="800" spc="-10" dirty="0">
                <a:latin typeface="함초롬돋움"/>
                <a:cs typeface="함초롬돋움"/>
              </a:rPr>
              <a:t>지침을 엄격하게 준수해야 합니다.</a:t>
            </a:r>
            <a:endParaRPr sz="800" dirty="0">
              <a:latin typeface="함초롬돋움"/>
              <a:cs typeface="함초롬돋움"/>
            </a:endParaRPr>
          </a:p>
          <a:p>
            <a:pPr marL="189230">
              <a:lnSpc>
                <a:spcPct val="100000"/>
              </a:lnSpc>
              <a:spcBef>
                <a:spcPts val="725"/>
              </a:spcBef>
            </a:pPr>
            <a:endParaRPr lang="en-US" sz="800" b="1" spc="-10" dirty="0">
              <a:latin typeface="함초롬돋움"/>
              <a:cs typeface="함초롬돋움"/>
            </a:endParaRPr>
          </a:p>
          <a:p>
            <a:pPr marL="189230">
              <a:lnSpc>
                <a:spcPct val="100000"/>
              </a:lnSpc>
              <a:spcBef>
                <a:spcPts val="725"/>
              </a:spcBef>
            </a:pPr>
            <a:r>
              <a:rPr sz="800" b="1" spc="-10" dirty="0" err="1">
                <a:latin typeface="함초롬돋움"/>
                <a:cs typeface="함초롬돋움"/>
              </a:rPr>
              <a:t>주목</a:t>
            </a:r>
            <a:r>
              <a:rPr sz="800" b="1" spc="-10" dirty="0">
                <a:latin typeface="함초롬돋움"/>
                <a:cs typeface="함초롬돋움"/>
              </a:rPr>
              <a:t>!</a:t>
            </a:r>
            <a:endParaRPr sz="80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811" y="31115"/>
            <a:ext cx="887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2 </a:t>
            </a:r>
            <a:r>
              <a:rPr sz="800" spc="-35" dirty="0">
                <a:latin typeface="함초롬돋움"/>
                <a:cs typeface="함초롬돋움"/>
              </a:rPr>
              <a:t>제품 </a:t>
            </a:r>
            <a:r>
              <a:rPr sz="800" spc="-10" dirty="0">
                <a:latin typeface="함초롬돋움"/>
                <a:cs typeface="함초롬돋움"/>
              </a:rPr>
              <a:t>개요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2816" y="735300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8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469887"/>
            <a:ext cx="3939540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139700" algn="l"/>
              </a:tabLst>
            </a:pPr>
            <a:r>
              <a:rPr sz="1200" b="1" dirty="0">
                <a:latin typeface="함초롬돋움"/>
                <a:cs typeface="함초롬돋움"/>
              </a:rPr>
              <a:t>제품 </a:t>
            </a:r>
            <a:r>
              <a:rPr sz="1200" b="1" spc="-10" dirty="0">
                <a:latin typeface="함초롬돋움"/>
                <a:cs typeface="함초롬돋움"/>
              </a:rPr>
              <a:t>개요</a:t>
            </a:r>
            <a:endParaRPr sz="12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"/>
              <a:buAutoNum type="arabicPlain" startAt="2"/>
            </a:pPr>
            <a:endParaRPr sz="950">
              <a:latin typeface="함초롬돋움"/>
              <a:cs typeface="함초롬돋움"/>
            </a:endParaRPr>
          </a:p>
          <a:p>
            <a:pPr marL="224154" lvl="1" indent="-212090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sz="1000" b="1" spc="-10" dirty="0">
                <a:latin typeface="함초롬돋움"/>
                <a:cs typeface="함초롬돋움"/>
              </a:rPr>
              <a:t>기호 </a:t>
            </a:r>
            <a:r>
              <a:rPr sz="1000" b="1" dirty="0">
                <a:latin typeface="함초롬돋움"/>
                <a:cs typeface="함초롬돋움"/>
              </a:rPr>
              <a:t>가이드</a:t>
            </a:r>
            <a:endParaRPr sz="10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800" spc="-35" dirty="0">
                <a:latin typeface="함초롬돋움"/>
                <a:cs typeface="함초롬돋움"/>
              </a:rPr>
              <a:t>부상을 </a:t>
            </a:r>
            <a:r>
              <a:rPr sz="800" spc="-50" dirty="0">
                <a:latin typeface="함초롬돋움"/>
                <a:cs typeface="함초롬돋움"/>
              </a:rPr>
              <a:t>입거나 </a:t>
            </a:r>
            <a:r>
              <a:rPr sz="800" spc="-20" dirty="0">
                <a:latin typeface="함초롬돋움"/>
                <a:cs typeface="함초롬돋움"/>
              </a:rPr>
              <a:t>제품이 </a:t>
            </a:r>
            <a:r>
              <a:rPr sz="800" spc="-25" dirty="0">
                <a:latin typeface="함초롬돋움"/>
                <a:cs typeface="함초롬돋움"/>
              </a:rPr>
              <a:t>손상되지 </a:t>
            </a:r>
            <a:r>
              <a:rPr sz="800" spc="-10" dirty="0">
                <a:latin typeface="함초롬돋움"/>
                <a:cs typeface="함초롬돋움"/>
              </a:rPr>
              <a:t>않도록 </a:t>
            </a:r>
            <a:r>
              <a:rPr sz="800" spc="-40" dirty="0">
                <a:latin typeface="함초롬돋움"/>
                <a:cs typeface="함초롬돋움"/>
              </a:rPr>
              <a:t>제품에 </a:t>
            </a:r>
            <a:r>
              <a:rPr sz="800" spc="-50" dirty="0">
                <a:latin typeface="함초롬돋움"/>
                <a:cs typeface="함초롬돋움"/>
              </a:rPr>
              <a:t>부착된 </a:t>
            </a:r>
            <a:r>
              <a:rPr sz="800" spc="-20" dirty="0">
                <a:latin typeface="함초롬돋움"/>
                <a:cs typeface="함초롬돋움"/>
              </a:rPr>
              <a:t>라벨을 </a:t>
            </a:r>
            <a:r>
              <a:rPr sz="800" spc="-35" dirty="0">
                <a:latin typeface="함초롬돋움"/>
                <a:cs typeface="함초롬돋움"/>
              </a:rPr>
              <a:t>엄격하게 </a:t>
            </a:r>
            <a:r>
              <a:rPr sz="800" spc="-25" dirty="0">
                <a:latin typeface="함초롬돋움"/>
                <a:cs typeface="함초롬돋움"/>
              </a:rPr>
              <a:t>준수해야 합니다</a:t>
            </a:r>
            <a:r>
              <a:rPr sz="800" spc="-20" dirty="0">
                <a:latin typeface="함초롬돋움"/>
                <a:cs typeface="함초롬돋움"/>
              </a:rPr>
              <a:t>. 해당 라벨이 </a:t>
            </a:r>
            <a:r>
              <a:rPr sz="800" spc="-15" dirty="0">
                <a:latin typeface="함초롬돋움"/>
                <a:cs typeface="함초롬돋움"/>
              </a:rPr>
              <a:t>있는</a:t>
            </a:r>
            <a:r>
              <a:rPr sz="800" spc="-45" dirty="0">
                <a:latin typeface="함초롬돋움"/>
                <a:cs typeface="함초롬돋움"/>
              </a:rPr>
              <a:t> 경우 </a:t>
            </a:r>
            <a:r>
              <a:rPr sz="800" spc="-35" dirty="0">
                <a:latin typeface="함초롬돋움"/>
                <a:cs typeface="함초롬돋움"/>
              </a:rPr>
              <a:t>조치를 </a:t>
            </a:r>
            <a:r>
              <a:rPr sz="800" dirty="0">
                <a:latin typeface="함초롬돋움"/>
                <a:cs typeface="함초롬돋움"/>
              </a:rPr>
              <a:t>취하기 </a:t>
            </a:r>
            <a:r>
              <a:rPr sz="800" spc="-40" dirty="0">
                <a:latin typeface="함초롬돋움"/>
                <a:cs typeface="함초롬돋움"/>
              </a:rPr>
              <a:t>전에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30" dirty="0">
                <a:latin typeface="함초롬돋움"/>
                <a:cs typeface="함초롬돋움"/>
              </a:rPr>
              <a:t>장에서 위험의 </a:t>
            </a:r>
            <a:r>
              <a:rPr sz="800" spc="-50" dirty="0">
                <a:latin typeface="함초롬돋움"/>
                <a:cs typeface="함초롬돋움"/>
              </a:rPr>
              <a:t>성격 </a:t>
            </a:r>
            <a:r>
              <a:rPr sz="800" spc="-55" dirty="0">
                <a:latin typeface="함초롬돋움"/>
                <a:cs typeface="함초롬돋움"/>
              </a:rPr>
              <a:t>또는 위험에 </a:t>
            </a:r>
            <a:r>
              <a:rPr sz="800" spc="-35" dirty="0">
                <a:latin typeface="함초롬돋움"/>
                <a:cs typeface="함초롬돋움"/>
              </a:rPr>
              <a:t>관한 </a:t>
            </a:r>
            <a:r>
              <a:rPr sz="800" spc="-50" dirty="0">
                <a:latin typeface="함초롬돋움"/>
                <a:cs typeface="함초롬돋움"/>
              </a:rPr>
              <a:t>정보를 </a:t>
            </a:r>
            <a:r>
              <a:rPr sz="800" spc="-30" dirty="0">
                <a:latin typeface="함초롬돋움"/>
                <a:cs typeface="함초롬돋움"/>
              </a:rPr>
              <a:t>참조하세요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461" y="1689544"/>
            <a:ext cx="280637" cy="40218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67995" y="1601013"/>
            <a:ext cx="3961129" cy="11258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480"/>
              </a:spcBef>
            </a:pPr>
            <a:r>
              <a:rPr sz="800" b="1" dirty="0">
                <a:latin typeface="함초롬돋움"/>
                <a:cs typeface="함초롬돋움"/>
              </a:rPr>
              <a:t>유럽 </a:t>
            </a:r>
            <a:r>
              <a:rPr sz="800" b="1" spc="-10" dirty="0">
                <a:latin typeface="함초롬돋움"/>
                <a:cs typeface="함초롬돋움"/>
              </a:rPr>
              <a:t>연합의 </a:t>
            </a:r>
            <a:r>
              <a:rPr sz="800" b="1" dirty="0">
                <a:latin typeface="함초롬돋움"/>
                <a:cs typeface="함초롬돋움"/>
              </a:rPr>
              <a:t>전문 사용자용입니다</a:t>
            </a:r>
            <a:r>
              <a:rPr sz="800" b="1" spc="-1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791845" marR="294640">
              <a:lnSpc>
                <a:spcPct val="100000"/>
              </a:lnSpc>
            </a:pPr>
            <a:r>
              <a:rPr sz="800" spc="-35" dirty="0">
                <a:latin typeface="함초롬돋움"/>
                <a:cs typeface="함초롬돋움"/>
              </a:rPr>
              <a:t>전기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전자 </a:t>
            </a:r>
            <a:r>
              <a:rPr sz="800" spc="-35" dirty="0">
                <a:latin typeface="함초롬돋움"/>
                <a:cs typeface="함초롬돋움"/>
              </a:rPr>
              <a:t>장비</a:t>
            </a:r>
            <a:r>
              <a:rPr sz="800" spc="-10" dirty="0">
                <a:latin typeface="함초롬돋움"/>
                <a:cs typeface="함초롬돋움"/>
              </a:rPr>
              <a:t>(EEE)를 </a:t>
            </a:r>
            <a:r>
              <a:rPr sz="800" spc="-35" dirty="0">
                <a:latin typeface="함초롬돋움"/>
                <a:cs typeface="함초롬돋움"/>
              </a:rPr>
              <a:t>폐기하려면 대리점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0" dirty="0">
                <a:latin typeface="함초롬돋움"/>
                <a:cs typeface="함초롬돋움"/>
              </a:rPr>
              <a:t>공급업체에 문의하여 </a:t>
            </a:r>
            <a:r>
              <a:rPr sz="800" spc="-55" dirty="0">
                <a:latin typeface="함초롬돋움"/>
                <a:cs typeface="함초롬돋움"/>
              </a:rPr>
              <a:t>자세한 </a:t>
            </a:r>
            <a:r>
              <a:rPr sz="800" spc="-10" dirty="0">
                <a:latin typeface="함초롬돋움"/>
                <a:cs typeface="함초롬돋움"/>
              </a:rPr>
              <a:t>정보를 확인하세요.</a:t>
            </a:r>
            <a:endParaRPr sz="800">
              <a:latin typeface="함초롬돋움"/>
              <a:cs typeface="함초롬돋움"/>
            </a:endParaRPr>
          </a:p>
          <a:p>
            <a:pPr marL="791845">
              <a:lnSpc>
                <a:spcPct val="100000"/>
              </a:lnSpc>
            </a:pPr>
            <a:r>
              <a:rPr sz="800" b="1" dirty="0">
                <a:latin typeface="함초롬돋움"/>
                <a:cs typeface="함초롬돋움"/>
              </a:rPr>
              <a:t>유럽 </a:t>
            </a:r>
            <a:r>
              <a:rPr sz="800" b="1" spc="-10" dirty="0">
                <a:latin typeface="함초롬돋움"/>
                <a:cs typeface="함초롬돋움"/>
              </a:rPr>
              <a:t>연합 </a:t>
            </a:r>
            <a:r>
              <a:rPr sz="800" b="1" dirty="0">
                <a:latin typeface="함초롬돋움"/>
                <a:cs typeface="함초롬돋움"/>
              </a:rPr>
              <a:t>이외의 국가에서의 폐기용</a:t>
            </a:r>
            <a:r>
              <a:rPr sz="800" b="1" spc="-1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791845" marR="1447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이 </a:t>
            </a:r>
            <a:r>
              <a:rPr sz="800" spc="-25" dirty="0">
                <a:latin typeface="함초롬돋움"/>
                <a:cs typeface="함초롬돋움"/>
              </a:rPr>
              <a:t>기호는 유럽연합</a:t>
            </a:r>
            <a:r>
              <a:rPr sz="800" dirty="0">
                <a:latin typeface="함초롬돋움"/>
                <a:cs typeface="함초롬돋움"/>
              </a:rPr>
              <a:t>(EU)</a:t>
            </a:r>
            <a:r>
              <a:rPr sz="800" spc="-40" dirty="0">
                <a:latin typeface="함초롬돋움"/>
                <a:cs typeface="함초롬돋움"/>
              </a:rPr>
              <a:t>에서만 </a:t>
            </a:r>
            <a:r>
              <a:rPr sz="800" spc="-10" dirty="0">
                <a:latin typeface="함초롬돋움"/>
                <a:cs typeface="함초롬돋움"/>
              </a:rPr>
              <a:t>유효합니다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이 </a:t>
            </a:r>
            <a:r>
              <a:rPr sz="800" spc="-40" dirty="0">
                <a:latin typeface="함초롬돋움"/>
                <a:cs typeface="함초롬돋움"/>
              </a:rPr>
              <a:t>제품을 </a:t>
            </a:r>
            <a:r>
              <a:rPr sz="800" spc="-35" dirty="0">
                <a:latin typeface="함초롬돋움"/>
                <a:cs typeface="함초롬돋움"/>
              </a:rPr>
              <a:t>폐기하려면 </a:t>
            </a:r>
            <a:r>
              <a:rPr sz="800" spc="-25" dirty="0">
                <a:latin typeface="함초롬돋움"/>
                <a:cs typeface="함초롬돋움"/>
              </a:rPr>
              <a:t>해당 지역 </a:t>
            </a:r>
            <a:r>
              <a:rPr sz="800" spc="-55" dirty="0">
                <a:latin typeface="함초롬돋움"/>
                <a:cs typeface="함초롬돋움"/>
              </a:rPr>
              <a:t>당국이나 </a:t>
            </a:r>
            <a:r>
              <a:rPr sz="800" spc="-10" dirty="0">
                <a:latin typeface="함초롬돋움"/>
                <a:cs typeface="함초롬돋움"/>
              </a:rPr>
              <a:t>대리점에 </a:t>
            </a:r>
            <a:r>
              <a:rPr sz="800" spc="-20" dirty="0">
                <a:latin typeface="함초롬돋움"/>
                <a:cs typeface="함초롬돋움"/>
              </a:rPr>
              <a:t>연락하여 </a:t>
            </a:r>
            <a:r>
              <a:rPr sz="800" spc="-40" dirty="0">
                <a:latin typeface="함초롬돋움"/>
                <a:cs typeface="함초롬돋움"/>
              </a:rPr>
              <a:t>올바른 </a:t>
            </a:r>
            <a:r>
              <a:rPr sz="800" spc="-10" dirty="0">
                <a:latin typeface="함초롬돋움"/>
                <a:cs typeface="함초롬돋움"/>
              </a:rPr>
              <a:t>폐기 </a:t>
            </a:r>
            <a:r>
              <a:rPr sz="800" spc="-40" dirty="0">
                <a:latin typeface="함초롬돋움"/>
                <a:cs typeface="함초롬돋움"/>
              </a:rPr>
              <a:t>방법을 </a:t>
            </a:r>
            <a:r>
              <a:rPr sz="800" spc="-60" dirty="0">
                <a:latin typeface="함초롬돋움"/>
                <a:cs typeface="함초롬돋움"/>
              </a:rPr>
              <a:t>문의하세요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294" y="2984157"/>
            <a:ext cx="977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2.2 </a:t>
            </a:r>
            <a:r>
              <a:rPr sz="1000" b="1" spc="-10" dirty="0">
                <a:latin typeface="함초롬돋움"/>
                <a:cs typeface="함초롬돋움"/>
              </a:rPr>
              <a:t>인증</a:t>
            </a:r>
            <a:endParaRPr sz="1000">
              <a:latin typeface="함초롬돋움"/>
              <a:cs typeface="함초롬돋움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7994" y="3522993"/>
            <a:ext cx="3960495" cy="3175"/>
            <a:chOff x="467994" y="3522993"/>
            <a:chExt cx="3960495" cy="3175"/>
          </a:xfrm>
        </p:grpSpPr>
        <p:sp>
          <p:nvSpPr>
            <p:cNvPr id="24" name="object 24"/>
            <p:cNvSpPr/>
            <p:nvPr/>
          </p:nvSpPr>
          <p:spPr>
            <a:xfrm>
              <a:off x="467994" y="3524580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47988" y="3524580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7995" y="3524580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7988" y="3524580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5688" y="335610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디바이스/액세서리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5682" y="3356102"/>
            <a:ext cx="10236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테스트 승인, </a:t>
            </a:r>
            <a:r>
              <a:rPr sz="800" b="1" spc="-25" dirty="0">
                <a:latin typeface="함초롬돋움"/>
                <a:cs typeface="함초롬돋움"/>
              </a:rPr>
              <a:t>EMC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7994" y="3823995"/>
            <a:ext cx="3960495" cy="3175"/>
            <a:chOff x="467994" y="3823995"/>
            <a:chExt cx="3960495" cy="3175"/>
          </a:xfrm>
        </p:grpSpPr>
        <p:sp>
          <p:nvSpPr>
            <p:cNvPr id="31" name="object 31"/>
            <p:cNvSpPr/>
            <p:nvPr/>
          </p:nvSpPr>
          <p:spPr>
            <a:xfrm>
              <a:off x="467994" y="3825583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7988" y="3825583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995" y="3825583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47988" y="3825583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5688" y="3535184"/>
            <a:ext cx="12611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3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시스템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85682" y="3535184"/>
            <a:ext cx="1819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DIN </a:t>
            </a:r>
            <a:r>
              <a:rPr lang="en-US" sz="800" dirty="0">
                <a:latin typeface="함초롬돋움"/>
                <a:cs typeface="함초롬돋움"/>
              </a:rPr>
              <a:t>EN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61326, </a:t>
            </a:r>
            <a:r>
              <a:rPr sz="800" spc="-25" dirty="0">
                <a:latin typeface="함초롬돋움"/>
                <a:cs typeface="함초롬돋움"/>
              </a:rPr>
              <a:t>기본 </a:t>
            </a:r>
            <a:r>
              <a:rPr sz="800" spc="-10" dirty="0">
                <a:latin typeface="함초롬돋움"/>
                <a:cs typeface="함초롬돋움"/>
              </a:rPr>
              <a:t>요구 사항에 </a:t>
            </a:r>
            <a:r>
              <a:rPr sz="800" spc="-30" dirty="0">
                <a:latin typeface="함초롬돋움"/>
                <a:cs typeface="함초롬돋움"/>
              </a:rPr>
              <a:t>따른 </a:t>
            </a:r>
            <a:r>
              <a:rPr sz="800" dirty="0">
                <a:latin typeface="함초롬돋움"/>
                <a:cs typeface="함초롬돋움"/>
              </a:rPr>
              <a:t>CE, EMC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467994" y="4003078"/>
            <a:ext cx="3960495" cy="3175"/>
            <a:chOff x="467994" y="4003078"/>
            <a:chExt cx="3960495" cy="3175"/>
          </a:xfrm>
        </p:grpSpPr>
        <p:sp>
          <p:nvSpPr>
            <p:cNvPr id="38" name="object 38"/>
            <p:cNvSpPr/>
            <p:nvPr/>
          </p:nvSpPr>
          <p:spPr>
            <a:xfrm>
              <a:off x="467994" y="4004666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7988" y="4004666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7995" y="4004666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47988" y="4004666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0" y="0"/>
                  </a:moveTo>
                  <a:lnTo>
                    <a:pt x="19799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5688" y="3836187"/>
            <a:ext cx="4927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함초롬돋움"/>
                <a:cs typeface="함초롬돋움"/>
              </a:rPr>
              <a:t>교반기 </a:t>
            </a:r>
            <a:r>
              <a:rPr sz="800" spc="-20" dirty="0">
                <a:latin typeface="함초롬돋움"/>
                <a:cs typeface="함초롬돋움"/>
              </a:rPr>
              <a:t>장치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85682" y="3836187"/>
            <a:ext cx="1131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CE, DIN EN </a:t>
            </a:r>
            <a:r>
              <a:rPr sz="800" spc="-10" dirty="0">
                <a:latin typeface="함초롬돋움"/>
                <a:cs typeface="함초롬돋움"/>
              </a:rPr>
              <a:t>61326:2013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67994" y="4182161"/>
            <a:ext cx="3960495" cy="3175"/>
            <a:chOff x="467994" y="4182161"/>
            <a:chExt cx="3960495" cy="3175"/>
          </a:xfrm>
        </p:grpSpPr>
        <p:sp>
          <p:nvSpPr>
            <p:cNvPr id="45" name="object 45"/>
            <p:cNvSpPr/>
            <p:nvPr/>
          </p:nvSpPr>
          <p:spPr>
            <a:xfrm>
              <a:off x="467994" y="4183748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47988" y="4183748"/>
              <a:ext cx="1980564" cy="0"/>
            </a:xfrm>
            <a:custGeom>
              <a:avLst/>
              <a:gdLst/>
              <a:ahLst/>
              <a:cxnLst/>
              <a:rect l="l" t="t" r="r" b="b"/>
              <a:pathLst>
                <a:path w="1980564">
                  <a:moveTo>
                    <a:pt x="19799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05688" y="4015270"/>
            <a:ext cx="6692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함초롬돋움"/>
                <a:cs typeface="함초롬돋움"/>
              </a:rPr>
              <a:t>전원 </a:t>
            </a:r>
            <a:r>
              <a:rPr sz="800" spc="-25" dirty="0">
                <a:latin typeface="함초롬돋움"/>
                <a:cs typeface="함초롬돋움"/>
              </a:rPr>
              <a:t>어댑터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85682" y="4015270"/>
            <a:ext cx="6743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CE, EN </a:t>
            </a:r>
            <a:r>
              <a:rPr sz="800" spc="-10" dirty="0">
                <a:latin typeface="함초롬돋움"/>
                <a:cs typeface="함초롬돋움"/>
              </a:rPr>
              <a:t>55024</a:t>
            </a:r>
            <a:endParaRPr sz="800" dirty="0">
              <a:latin typeface="함초롬돋움"/>
              <a:cs typeface="함초롬돋움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294" y="4369194"/>
            <a:ext cx="4004310" cy="276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lvl="1" indent="-21209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24790" algn="l"/>
              </a:tabLst>
            </a:pPr>
            <a:r>
              <a:rPr sz="1000" b="1" spc="-10" dirty="0">
                <a:latin typeface="함초롬돋움"/>
                <a:cs typeface="함초롬돋움"/>
              </a:rPr>
              <a:t>특징</a:t>
            </a:r>
            <a:endParaRPr sz="1000">
              <a:latin typeface="함초롬돋움"/>
              <a:cs typeface="함초롬돋움"/>
            </a:endParaRPr>
          </a:p>
          <a:p>
            <a:pPr marL="12700" marR="58419">
              <a:lnSpc>
                <a:spcPct val="100000"/>
              </a:lnSpc>
              <a:spcBef>
                <a:spcPts val="595"/>
              </a:spcBef>
            </a:pPr>
            <a:r>
              <a:rPr sz="800" dirty="0">
                <a:latin typeface="함초롬돋움"/>
                <a:cs typeface="함초롬돋움"/>
              </a:rPr>
              <a:t>BD 600은 </a:t>
            </a:r>
            <a:r>
              <a:rPr sz="800" spc="-25" dirty="0">
                <a:latin typeface="함초롬돋움"/>
                <a:cs typeface="함초롬돋움"/>
              </a:rPr>
              <a:t>프로세스 </a:t>
            </a:r>
            <a:r>
              <a:rPr sz="800" spc="-40" dirty="0">
                <a:latin typeface="함초롬돋움"/>
                <a:cs typeface="함초롬돋움"/>
              </a:rPr>
              <a:t>제어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희석법의 </a:t>
            </a:r>
            <a:r>
              <a:rPr sz="800" spc="-20" dirty="0">
                <a:latin typeface="함초롬돋움"/>
                <a:cs typeface="함초롬돋움"/>
              </a:rPr>
              <a:t>보조 </a:t>
            </a:r>
            <a:r>
              <a:rPr sz="800" spc="-45" dirty="0">
                <a:latin typeface="함초롬돋움"/>
                <a:cs typeface="함초롬돋움"/>
              </a:rPr>
              <a:t>테스트로 </a:t>
            </a:r>
            <a:r>
              <a:rPr sz="800" spc="-25" dirty="0">
                <a:latin typeface="함초롬돋움"/>
                <a:cs typeface="함초롬돋움"/>
              </a:rPr>
              <a:t>이상적인 시스템입니다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호흡 측정 </a:t>
            </a:r>
            <a:r>
              <a:rPr sz="800" spc="-25" dirty="0">
                <a:latin typeface="함초롬돋움"/>
                <a:cs typeface="함초롬돋움"/>
              </a:rPr>
              <a:t>시스템을 </a:t>
            </a:r>
            <a:r>
              <a:rPr sz="800" spc="-20" dirty="0">
                <a:latin typeface="함초롬돋움"/>
                <a:cs typeface="함초롬돋움"/>
              </a:rPr>
              <a:t>사용하면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10" dirty="0">
                <a:latin typeface="함초롬돋움"/>
                <a:cs typeface="함초롬돋움"/>
              </a:rPr>
              <a:t>분석을 </a:t>
            </a:r>
            <a:r>
              <a:rPr sz="800" spc="-60" dirty="0">
                <a:latin typeface="함초롬돋움"/>
                <a:cs typeface="함초롬돋움"/>
              </a:rPr>
              <a:t>위한 </a:t>
            </a:r>
            <a:r>
              <a:rPr sz="800" spc="-40" dirty="0">
                <a:latin typeface="함초롬돋움"/>
                <a:cs typeface="함초롬돋움"/>
              </a:rPr>
              <a:t>희석 방법과 </a:t>
            </a:r>
            <a:r>
              <a:rPr sz="800" spc="-30" dirty="0">
                <a:latin typeface="함초롬돋움"/>
                <a:cs typeface="함초롬돋움"/>
              </a:rPr>
              <a:t>관련된 </a:t>
            </a:r>
            <a:r>
              <a:rPr sz="800" spc="-45" dirty="0">
                <a:latin typeface="함초롬돋움"/>
                <a:cs typeface="함초롬돋움"/>
              </a:rPr>
              <a:t>많은 </a:t>
            </a:r>
            <a:r>
              <a:rPr sz="800" spc="-25" dirty="0">
                <a:latin typeface="함초롬돋움"/>
                <a:cs typeface="함초롬돋움"/>
              </a:rPr>
              <a:t>문제를 </a:t>
            </a:r>
            <a:r>
              <a:rPr sz="800" spc="-10" dirty="0">
                <a:latin typeface="함초롬돋움"/>
                <a:cs typeface="함초롬돋움"/>
              </a:rPr>
              <a:t>해결할 수 있습니다.</a:t>
            </a:r>
            <a:endParaRPr sz="800">
              <a:latin typeface="함초롬돋움"/>
              <a:cs typeface="함초롬돋움"/>
            </a:endParaRPr>
          </a:p>
          <a:p>
            <a:pPr marL="120650" marR="57785" lvl="2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40" dirty="0">
                <a:latin typeface="함초롬돋움"/>
                <a:cs typeface="함초롬돋움"/>
              </a:rPr>
              <a:t>준비 </a:t>
            </a:r>
            <a:r>
              <a:rPr sz="800" spc="-55" dirty="0">
                <a:latin typeface="함초롬돋움"/>
                <a:cs typeface="함초롬돋움"/>
              </a:rPr>
              <a:t>과정이</a:t>
            </a:r>
            <a:r>
              <a:rPr sz="800" spc="-30" dirty="0">
                <a:latin typeface="함초롬돋움"/>
                <a:cs typeface="함초롬돋움"/>
              </a:rPr>
              <a:t> 대폭 줄어들어 </a:t>
            </a:r>
            <a:r>
              <a:rPr sz="800" spc="-25" dirty="0">
                <a:latin typeface="함초롬돋움"/>
                <a:cs typeface="함초롬돋움"/>
              </a:rPr>
              <a:t>데이터 </a:t>
            </a:r>
            <a:r>
              <a:rPr sz="800" spc="-30" dirty="0">
                <a:latin typeface="함초롬돋움"/>
                <a:cs typeface="함초롬돋움"/>
              </a:rPr>
              <a:t>수집을 </a:t>
            </a:r>
            <a:r>
              <a:rPr sz="800" dirty="0">
                <a:latin typeface="함초롬돋움"/>
                <a:cs typeface="함초롬돋움"/>
              </a:rPr>
              <a:t>쉽게 </a:t>
            </a:r>
            <a:r>
              <a:rPr sz="800" spc="-30" dirty="0">
                <a:latin typeface="함초롬돋움"/>
                <a:cs typeface="함초롬돋움"/>
              </a:rPr>
              <a:t>시작할 수 </a:t>
            </a:r>
            <a:r>
              <a:rPr sz="800" spc="-114" dirty="0">
                <a:latin typeface="함초롬돋움"/>
                <a:cs typeface="함초롬돋움"/>
              </a:rPr>
              <a:t>있습니다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샘플을 </a:t>
            </a:r>
            <a:r>
              <a:rPr sz="800" spc="-35" dirty="0">
                <a:latin typeface="함초롬돋움"/>
                <a:cs typeface="함초롬돋움"/>
              </a:rPr>
              <a:t>병에 </a:t>
            </a:r>
            <a:r>
              <a:rPr sz="800" spc="-10" dirty="0">
                <a:latin typeface="함초롬돋움"/>
                <a:cs typeface="함초롬돋움"/>
              </a:rPr>
              <a:t>넣고 </a:t>
            </a:r>
            <a:r>
              <a:rPr sz="800" spc="-50" dirty="0">
                <a:latin typeface="함초롬돋움"/>
                <a:cs typeface="함초롬돋움"/>
              </a:rPr>
              <a:t>질산화 억제제를 </a:t>
            </a:r>
            <a:r>
              <a:rPr sz="800" spc="-10" dirty="0">
                <a:latin typeface="함초롬돋움"/>
                <a:cs typeface="함초롬돋움"/>
              </a:rPr>
              <a:t>추가한 </a:t>
            </a:r>
            <a:r>
              <a:rPr sz="800" spc="-20" dirty="0">
                <a:latin typeface="함초롬돋움"/>
                <a:cs typeface="함초롬돋움"/>
              </a:rPr>
              <a:t>다음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헤드를 </a:t>
            </a:r>
            <a:r>
              <a:rPr sz="800" spc="-35" dirty="0">
                <a:latin typeface="함초롬돋움"/>
                <a:cs typeface="함초롬돋움"/>
              </a:rPr>
              <a:t>병에 </a:t>
            </a:r>
            <a:r>
              <a:rPr sz="800" spc="-10" dirty="0">
                <a:latin typeface="함초롬돋움"/>
                <a:cs typeface="함초롬돋움"/>
              </a:rPr>
              <a:t>올려놓기만 하면 </a:t>
            </a:r>
            <a:r>
              <a:rPr sz="800" spc="-35" dirty="0">
                <a:latin typeface="함초롬돋움"/>
                <a:cs typeface="함초롬돋움"/>
              </a:rPr>
              <a:t>됩니다. </a:t>
            </a:r>
            <a:r>
              <a:rPr sz="800" spc="-25" dirty="0">
                <a:latin typeface="함초롬돋움"/>
                <a:cs typeface="함초롬돋움"/>
              </a:rPr>
              <a:t>시료를 </a:t>
            </a:r>
            <a:r>
              <a:rPr sz="800" spc="-55" dirty="0">
                <a:latin typeface="함초롬돋움"/>
                <a:cs typeface="함초롬돋움"/>
              </a:rPr>
              <a:t>희석하거나 </a:t>
            </a:r>
            <a:r>
              <a:rPr sz="800" spc="-20" dirty="0">
                <a:latin typeface="함초롬돋움"/>
                <a:cs typeface="함초롬돋움"/>
              </a:rPr>
              <a:t>시료를</a:t>
            </a:r>
            <a:r>
              <a:rPr sz="800" spc="-25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시딩할 </a:t>
            </a:r>
            <a:r>
              <a:rPr sz="800" spc="-20" dirty="0">
                <a:latin typeface="함초롬돋움"/>
                <a:cs typeface="함초롬돋움"/>
              </a:rPr>
              <a:t>필요가 없습니다. </a:t>
            </a:r>
            <a:r>
              <a:rPr sz="800" spc="-45" dirty="0">
                <a:latin typeface="함초롬돋움"/>
                <a:cs typeface="함초롬돋움"/>
              </a:rPr>
              <a:t>호흡 측정 </a:t>
            </a:r>
            <a:r>
              <a:rPr sz="800" spc="-30" dirty="0">
                <a:latin typeface="함초롬돋움"/>
                <a:cs typeface="함초롬돋움"/>
              </a:rPr>
              <a:t>테스트이므로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50" dirty="0">
                <a:latin typeface="함초롬돋움"/>
                <a:cs typeface="함초롬돋움"/>
              </a:rPr>
              <a:t>내 공기에 </a:t>
            </a:r>
            <a:r>
              <a:rPr sz="800" spc="-35" dirty="0">
                <a:latin typeface="함초롬돋움"/>
                <a:cs typeface="함초롬돋움"/>
              </a:rPr>
              <a:t>대한</a:t>
            </a:r>
            <a:r>
              <a:rPr sz="800" spc="-30" dirty="0">
                <a:latin typeface="함초롬돋움"/>
                <a:cs typeface="함초롬돋움"/>
              </a:rPr>
              <a:t> 염려가 </a:t>
            </a:r>
            <a:r>
              <a:rPr sz="800" spc="5" dirty="0">
                <a:latin typeface="함초롬돋움"/>
                <a:cs typeface="함초롬돋움"/>
              </a:rPr>
              <a:t>없습니다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0650" marR="163195" lvl="2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30" dirty="0">
                <a:latin typeface="함초롬돋움"/>
                <a:cs typeface="함초롬돋움"/>
              </a:rPr>
              <a:t>테스트가 </a:t>
            </a:r>
            <a:r>
              <a:rPr sz="800" spc="-35" dirty="0">
                <a:latin typeface="함초롬돋움"/>
                <a:cs typeface="함초롬돋움"/>
              </a:rPr>
              <a:t>완료될 때 </a:t>
            </a:r>
            <a:r>
              <a:rPr sz="800" spc="-30" dirty="0">
                <a:latin typeface="함초롬돋움"/>
                <a:cs typeface="함초롬돋움"/>
              </a:rPr>
              <a:t>작업자가 </a:t>
            </a:r>
            <a:r>
              <a:rPr sz="800" spc="-35" dirty="0">
                <a:latin typeface="함초롬돋움"/>
                <a:cs typeface="함초롬돋움"/>
              </a:rPr>
              <a:t>참석할 </a:t>
            </a:r>
            <a:r>
              <a:rPr sz="800" spc="-50" dirty="0">
                <a:latin typeface="함초롬돋움"/>
                <a:cs typeface="함초롬돋움"/>
              </a:rPr>
              <a:t>필요가</a:t>
            </a:r>
            <a:r>
              <a:rPr sz="800" spc="-10" dirty="0">
                <a:latin typeface="함초롬돋움"/>
                <a:cs typeface="함초롬돋움"/>
              </a:rPr>
              <a:t> 없습니다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측정값은 </a:t>
            </a:r>
            <a:r>
              <a:rPr sz="800" spc="-35" dirty="0">
                <a:latin typeface="함초롬돋움"/>
                <a:cs typeface="함초롬돋움"/>
              </a:rPr>
              <a:t>일정 </a:t>
            </a:r>
            <a:r>
              <a:rPr sz="800" spc="-60" dirty="0">
                <a:latin typeface="함초롬돋움"/>
                <a:cs typeface="함초롬돋움"/>
              </a:rPr>
              <a:t>시간 </a:t>
            </a:r>
            <a:r>
              <a:rPr sz="800" spc="-35" dirty="0">
                <a:latin typeface="함초롬돋움"/>
                <a:cs typeface="함초롬돋움"/>
              </a:rPr>
              <a:t>간격으로 자동으로 </a:t>
            </a:r>
            <a:r>
              <a:rPr sz="800" spc="-45" dirty="0">
                <a:latin typeface="함초롬돋움"/>
                <a:cs typeface="함초롬돋움"/>
              </a:rPr>
              <a:t>수집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5" dirty="0">
                <a:latin typeface="함초롬돋움"/>
                <a:cs typeface="함초롬돋움"/>
              </a:rPr>
              <a:t>저장되며</a:t>
            </a:r>
            <a:r>
              <a:rPr sz="800" spc="-20" dirty="0">
                <a:latin typeface="함초롬돋움"/>
                <a:cs typeface="함초롬돋움"/>
              </a:rPr>
              <a:t>, </a:t>
            </a:r>
            <a:r>
              <a:rPr sz="800" spc="-30" dirty="0">
                <a:latin typeface="함초롬돋움"/>
                <a:cs typeface="함초롬돋움"/>
              </a:rPr>
              <a:t>주말에 </a:t>
            </a:r>
            <a:r>
              <a:rPr sz="800" spc="-55" dirty="0">
                <a:latin typeface="함초롬돋움"/>
                <a:cs typeface="함초롬돋움"/>
              </a:rPr>
              <a:t>실험실이나 </a:t>
            </a:r>
            <a:r>
              <a:rPr sz="800" spc="-10" dirty="0">
                <a:latin typeface="함초롬돋움"/>
                <a:cs typeface="함초롬돋움"/>
              </a:rPr>
              <a:t>공장에 </a:t>
            </a:r>
            <a:r>
              <a:rPr sz="800" spc="-50" dirty="0">
                <a:latin typeface="함초롬돋움"/>
                <a:cs typeface="함초롬돋움"/>
              </a:rPr>
              <a:t>갈 필요</a:t>
            </a:r>
            <a:r>
              <a:rPr sz="800" spc="-30" dirty="0">
                <a:latin typeface="함초롬돋움"/>
                <a:cs typeface="함초롬돋움"/>
              </a:rPr>
              <a:t> 없이 </a:t>
            </a:r>
            <a:r>
              <a:rPr sz="800" spc="-20" dirty="0">
                <a:latin typeface="함초롬돋움"/>
                <a:cs typeface="함초롬돋움"/>
              </a:rPr>
              <a:t>편리한 시간에 </a:t>
            </a:r>
            <a:r>
              <a:rPr sz="800" spc="-30" dirty="0">
                <a:latin typeface="함초롬돋움"/>
                <a:cs typeface="함초롬돋움"/>
              </a:rPr>
              <a:t>불러올 </a:t>
            </a:r>
            <a:r>
              <a:rPr sz="800" spc="-10" dirty="0">
                <a:latin typeface="함초롬돋움"/>
                <a:cs typeface="함초롬돋움"/>
              </a:rPr>
              <a:t>수 있습니다!</a:t>
            </a:r>
            <a:endParaRPr sz="800">
              <a:latin typeface="함초롬돋움"/>
              <a:cs typeface="함초롬돋움"/>
            </a:endParaRPr>
          </a:p>
          <a:p>
            <a:pPr marL="120650" marR="5080" lvl="2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20" dirty="0">
                <a:latin typeface="함초롬돋움"/>
                <a:cs typeface="함초롬돋움"/>
              </a:rPr>
              <a:t>쉽고 </a:t>
            </a:r>
            <a:r>
              <a:rPr sz="800" spc="-30" dirty="0">
                <a:latin typeface="함초롬돋움"/>
                <a:cs typeface="함초롬돋움"/>
              </a:rPr>
              <a:t>빠른 </a:t>
            </a:r>
            <a:r>
              <a:rPr sz="800" spc="-10" dirty="0">
                <a:latin typeface="함초롬돋움"/>
                <a:cs typeface="함초롬돋움"/>
              </a:rPr>
              <a:t>측정값 </a:t>
            </a:r>
            <a:r>
              <a:rPr sz="800" spc="-45" dirty="0">
                <a:latin typeface="함초롬돋움"/>
                <a:cs typeface="함초롬돋움"/>
              </a:rPr>
              <a:t>해석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35" dirty="0">
                <a:latin typeface="함초롬돋움"/>
                <a:cs typeface="함초롬돋움"/>
              </a:rPr>
              <a:t>결과를 </a:t>
            </a:r>
            <a:r>
              <a:rPr sz="800" spc="-55" dirty="0">
                <a:latin typeface="함초롬돋움"/>
                <a:cs typeface="함초롬돋움"/>
              </a:rPr>
              <a:t>mg/l </a:t>
            </a:r>
            <a:r>
              <a:rPr sz="800" dirty="0">
                <a:latin typeface="함초롬돋움"/>
                <a:cs typeface="함초롬돋움"/>
              </a:rPr>
              <a:t>BOD로 </a:t>
            </a:r>
            <a:r>
              <a:rPr sz="800" spc="-35" dirty="0">
                <a:latin typeface="함초롬돋움"/>
                <a:cs typeface="함초롬돋움"/>
              </a:rPr>
              <a:t>직접 </a:t>
            </a:r>
            <a:r>
              <a:rPr sz="800" spc="-10" dirty="0">
                <a:latin typeface="함초롬돋움"/>
                <a:cs typeface="함초롬돋움"/>
              </a:rPr>
              <a:t>표시할 </a:t>
            </a:r>
            <a:r>
              <a:rPr sz="800" spc="-50" dirty="0">
                <a:latin typeface="함초롬돋움"/>
                <a:cs typeface="함초롬돋움"/>
              </a:rPr>
              <a:t>뿐만</a:t>
            </a:r>
            <a:r>
              <a:rPr sz="800" spc="-35" dirty="0">
                <a:latin typeface="함초롬돋움"/>
                <a:cs typeface="함초롬돋움"/>
              </a:rPr>
              <a:t> 아니라 </a:t>
            </a:r>
            <a:r>
              <a:rPr sz="800" spc="-25" dirty="0">
                <a:latin typeface="함초롬돋움"/>
                <a:cs typeface="함초롬돋움"/>
              </a:rPr>
              <a:t>대형 </a:t>
            </a:r>
            <a:r>
              <a:rPr sz="800" spc="-40" dirty="0">
                <a:latin typeface="함초롬돋움"/>
                <a:cs typeface="함초롬돋움"/>
              </a:rPr>
              <a:t>통합 디스플레이에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20" dirty="0">
                <a:latin typeface="함초롬돋움"/>
                <a:cs typeface="함초롬돋움"/>
              </a:rPr>
              <a:t>곡선을 표시할 수 </a:t>
            </a:r>
            <a:r>
              <a:rPr sz="800" spc="-35" dirty="0">
                <a:latin typeface="함초롬돋움"/>
                <a:cs typeface="함초롬돋움"/>
              </a:rPr>
              <a:t>있어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0" dirty="0">
                <a:latin typeface="함초롬돋움"/>
                <a:cs typeface="함초롬돋움"/>
              </a:rPr>
              <a:t>데이터 포인트와 </a:t>
            </a:r>
            <a:r>
              <a:rPr sz="800" spc="-35" dirty="0">
                <a:latin typeface="함초롬돋움"/>
                <a:cs typeface="함초롬돋움"/>
              </a:rPr>
              <a:t>추세를 </a:t>
            </a:r>
            <a:r>
              <a:rPr sz="800" dirty="0">
                <a:latin typeface="함초롬돋움"/>
                <a:cs typeface="함초롬돋움"/>
              </a:rPr>
              <a:t>쉽게 보고 </a:t>
            </a:r>
            <a:r>
              <a:rPr sz="800" spc="-40" dirty="0">
                <a:latin typeface="함초롬돋움"/>
                <a:cs typeface="함초롬돋움"/>
              </a:rPr>
              <a:t>이해할 수 있습니다</a:t>
            </a:r>
            <a:r>
              <a:rPr sz="800" spc="-35" dirty="0">
                <a:latin typeface="함초롬돋움"/>
                <a:cs typeface="함초롬돋움"/>
              </a:rPr>
              <a:t>. 또한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30" dirty="0">
                <a:latin typeface="함초롬돋움"/>
                <a:cs typeface="함초롬돋움"/>
              </a:rPr>
              <a:t>센서 </a:t>
            </a:r>
            <a:r>
              <a:rPr sz="800" spc="-20" dirty="0">
                <a:latin typeface="함초롬돋움"/>
                <a:cs typeface="함초롬돋움"/>
              </a:rPr>
              <a:t>헤드에는 </a:t>
            </a:r>
            <a:r>
              <a:rPr sz="800" dirty="0">
                <a:latin typeface="함초롬돋움"/>
                <a:cs typeface="함초롬돋움"/>
              </a:rPr>
              <a:t>LED가 </a:t>
            </a:r>
            <a:r>
              <a:rPr sz="800" spc="-40" dirty="0">
                <a:latin typeface="함초롬돋움"/>
                <a:cs typeface="함초롬돋움"/>
              </a:rPr>
              <a:t>통합되어 </a:t>
            </a:r>
            <a:r>
              <a:rPr sz="800" spc="-20" dirty="0">
                <a:latin typeface="함초롬돋움"/>
                <a:cs typeface="함초롬돋움"/>
              </a:rPr>
              <a:t>있습니다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이를 통해 </a:t>
            </a:r>
            <a:r>
              <a:rPr sz="800" spc="-40" dirty="0">
                <a:latin typeface="함초롬돋움"/>
                <a:cs typeface="함초롬돋움"/>
              </a:rPr>
              <a:t>작업자는 </a:t>
            </a:r>
            <a:r>
              <a:rPr sz="800" spc="-25" dirty="0">
                <a:latin typeface="함초롬돋움"/>
                <a:cs typeface="함초롬돋움"/>
              </a:rPr>
              <a:t>데이터가 </a:t>
            </a:r>
            <a:r>
              <a:rPr sz="800" spc="-60" dirty="0">
                <a:latin typeface="함초롬돋움"/>
                <a:cs typeface="함초롬돋움"/>
              </a:rPr>
              <a:t>표시되는 </a:t>
            </a:r>
            <a:r>
              <a:rPr sz="800" spc="-25" dirty="0">
                <a:latin typeface="함초롬돋움"/>
                <a:cs typeface="함초롬돋움"/>
              </a:rPr>
              <a:t>시료를 </a:t>
            </a:r>
            <a:r>
              <a:rPr sz="800" spc="-10" dirty="0">
                <a:latin typeface="함초롬돋움"/>
                <a:cs typeface="함초롬돋움"/>
              </a:rPr>
              <a:t>시각적으로 </a:t>
            </a:r>
            <a:r>
              <a:rPr sz="800" spc="-50" dirty="0">
                <a:latin typeface="함초롬돋움"/>
                <a:cs typeface="함초롬돋움"/>
              </a:rPr>
              <a:t>확인할 수 </a:t>
            </a:r>
            <a:r>
              <a:rPr sz="800" spc="-20" dirty="0">
                <a:latin typeface="함초롬돋움"/>
                <a:cs typeface="함초롬돋움"/>
              </a:rPr>
              <a:t>있으며 </a:t>
            </a:r>
            <a:r>
              <a:rPr sz="800" spc="-35" dirty="0">
                <a:latin typeface="함초롬돋움"/>
                <a:cs typeface="함초롬돋움"/>
              </a:rPr>
              <a:t>어떤 </a:t>
            </a:r>
            <a:r>
              <a:rPr sz="800" spc="-25" dirty="0">
                <a:latin typeface="함초롬돋움"/>
                <a:cs typeface="함초롬돋움"/>
              </a:rPr>
              <a:t>시료 데이터가 </a:t>
            </a:r>
            <a:r>
              <a:rPr sz="800" spc="-10" dirty="0">
                <a:latin typeface="함초롬돋움"/>
                <a:cs typeface="함초롬돋움"/>
              </a:rPr>
              <a:t>표시되는지 </a:t>
            </a:r>
            <a:r>
              <a:rPr sz="800" spc="-55" dirty="0">
                <a:latin typeface="함초롬돋움"/>
                <a:cs typeface="함초롬돋움"/>
              </a:rPr>
              <a:t>혼동하거나 </a:t>
            </a:r>
            <a:r>
              <a:rPr sz="800" spc="-60" dirty="0">
                <a:latin typeface="함초롬돋움"/>
                <a:cs typeface="함초롬돋움"/>
              </a:rPr>
              <a:t>오류가 </a:t>
            </a:r>
            <a:r>
              <a:rPr sz="800" spc="-35" dirty="0">
                <a:latin typeface="함초롬돋움"/>
                <a:cs typeface="함초롬돋움"/>
              </a:rPr>
              <a:t>발생할 가능성을 </a:t>
            </a:r>
            <a:r>
              <a:rPr sz="800" spc="-10" dirty="0">
                <a:latin typeface="함초롬돋움"/>
                <a:cs typeface="함초롬돋움"/>
              </a:rPr>
              <a:t>줄일 수 있습니다.</a:t>
            </a:r>
            <a:endParaRPr sz="800">
              <a:latin typeface="함초롬돋움"/>
              <a:cs typeface="함초롬돋움"/>
            </a:endParaRPr>
          </a:p>
          <a:p>
            <a:pPr marL="120650" marR="153035" lvl="2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30" dirty="0">
                <a:latin typeface="함초롬돋움"/>
                <a:cs typeface="함초롬돋움"/>
              </a:rPr>
              <a:t>일관된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5" dirty="0">
                <a:latin typeface="함초롬돋움"/>
                <a:cs typeface="함초롬돋움"/>
              </a:rPr>
              <a:t>조건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-40" dirty="0">
                <a:latin typeface="함초롬돋움"/>
                <a:cs typeface="함초롬돋움"/>
              </a:rPr>
              <a:t>자동 </a:t>
            </a:r>
            <a:r>
              <a:rPr sz="800" spc="-50" dirty="0">
                <a:latin typeface="함초롬돋움"/>
                <a:cs typeface="함초롬돋움"/>
              </a:rPr>
              <a:t>시작 </a:t>
            </a:r>
            <a:r>
              <a:rPr sz="800" spc="-40" dirty="0">
                <a:latin typeface="함초롬돋움"/>
                <a:cs typeface="함초롬돋움"/>
              </a:rPr>
              <a:t>기능은 </a:t>
            </a:r>
            <a:r>
              <a:rPr sz="800" spc="-25" dirty="0">
                <a:latin typeface="함초롬돋움"/>
                <a:cs typeface="함초롬돋움"/>
              </a:rPr>
              <a:t>모든 </a:t>
            </a:r>
            <a:r>
              <a:rPr sz="800" spc="-40" dirty="0">
                <a:latin typeface="함초롬돋움"/>
                <a:cs typeface="함초롬돋움"/>
              </a:rPr>
              <a:t>측정이 </a:t>
            </a:r>
            <a:r>
              <a:rPr sz="800" spc="-20" dirty="0">
                <a:latin typeface="함초롬돋움"/>
                <a:cs typeface="함초롬돋움"/>
              </a:rPr>
              <a:t>동일한 </a:t>
            </a:r>
            <a:r>
              <a:rPr sz="800" spc="-25" dirty="0">
                <a:latin typeface="함초롬돋움"/>
                <a:cs typeface="함초롬돋움"/>
              </a:rPr>
              <a:t>시료 </a:t>
            </a:r>
            <a:r>
              <a:rPr sz="800" spc="-40" dirty="0">
                <a:latin typeface="함초롬돋움"/>
                <a:cs typeface="함초롬돋움"/>
              </a:rPr>
              <a:t>온도에서 </a:t>
            </a:r>
            <a:r>
              <a:rPr sz="800" spc="-45" dirty="0">
                <a:latin typeface="함초롬돋움"/>
                <a:cs typeface="함초롬돋움"/>
              </a:rPr>
              <a:t>이루어지도록</a:t>
            </a:r>
            <a:r>
              <a:rPr sz="800" spc="-30" dirty="0">
                <a:latin typeface="함초롬돋움"/>
                <a:cs typeface="함초롬돋움"/>
              </a:rPr>
              <a:t> 보장합니다</a:t>
            </a:r>
            <a:r>
              <a:rPr sz="800" spc="-40" dirty="0">
                <a:latin typeface="함초롬돋움"/>
                <a:cs typeface="함초롬돋움"/>
              </a:rPr>
              <a:t>. </a:t>
            </a:r>
            <a:r>
              <a:rPr sz="800" spc="-25" dirty="0">
                <a:latin typeface="함초롬돋움"/>
                <a:cs typeface="함초롬돋움"/>
              </a:rPr>
              <a:t>측정 </a:t>
            </a:r>
            <a:r>
              <a:rPr sz="800" spc="-40" dirty="0">
                <a:latin typeface="함초롬돋움"/>
                <a:cs typeface="함초롬돋움"/>
              </a:rPr>
              <a:t>조건이 </a:t>
            </a:r>
            <a:r>
              <a:rPr sz="800" spc="-25" dirty="0">
                <a:latin typeface="함초롬돋움"/>
                <a:cs typeface="함초롬돋움"/>
              </a:rPr>
              <a:t>판독값 </a:t>
            </a:r>
            <a:r>
              <a:rPr sz="800" spc="-30" dirty="0">
                <a:latin typeface="함초롬돋움"/>
                <a:cs typeface="함초롬돋움"/>
              </a:rPr>
              <a:t>전반에 걸쳐 </a:t>
            </a:r>
            <a:r>
              <a:rPr sz="800" spc="-35" dirty="0">
                <a:latin typeface="함초롬돋움"/>
                <a:cs typeface="함초롬돋움"/>
              </a:rPr>
              <a:t>일관되면 </a:t>
            </a:r>
            <a:r>
              <a:rPr sz="800" spc="-60" dirty="0">
                <a:latin typeface="함초롬돋움"/>
                <a:cs typeface="함초롬돋움"/>
              </a:rPr>
              <a:t>작업자는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압력 </a:t>
            </a:r>
            <a:r>
              <a:rPr sz="800" spc="-40" dirty="0">
                <a:latin typeface="함초롬돋움"/>
                <a:cs typeface="함초롬돋움"/>
              </a:rPr>
              <a:t>변동으로 </a:t>
            </a:r>
            <a:r>
              <a:rPr sz="800" spc="-10" dirty="0">
                <a:latin typeface="함초롬돋움"/>
                <a:cs typeface="함초롬돋움"/>
              </a:rPr>
              <a:t>인해 결과가 </a:t>
            </a:r>
            <a:r>
              <a:rPr sz="800" spc="-30" dirty="0">
                <a:latin typeface="함초롬돋움"/>
                <a:cs typeface="함초롬돋움"/>
              </a:rPr>
              <a:t>왜곡되는 </a:t>
            </a:r>
            <a:r>
              <a:rPr sz="800" spc="-10" dirty="0">
                <a:latin typeface="함초롬돋움"/>
                <a:cs typeface="함초롬돋움"/>
              </a:rPr>
              <a:t>것을 </a:t>
            </a:r>
            <a:r>
              <a:rPr sz="800" spc="-50" dirty="0">
                <a:latin typeface="함초롬돋움"/>
                <a:cs typeface="함초롬돋움"/>
              </a:rPr>
              <a:t>신경</a:t>
            </a:r>
            <a:r>
              <a:rPr sz="800" spc="-10" dirty="0">
                <a:latin typeface="함초롬돋움"/>
                <a:cs typeface="함초롬돋움"/>
              </a:rPr>
              <a:t> 쓸 필요가 없습니다.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887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2 </a:t>
            </a:r>
            <a:r>
              <a:rPr sz="800" spc="-35" dirty="0">
                <a:latin typeface="함초롬돋움"/>
                <a:cs typeface="함초롬돋움"/>
              </a:rPr>
              <a:t>제품 </a:t>
            </a:r>
            <a:r>
              <a:rPr sz="800" spc="-10" dirty="0">
                <a:latin typeface="함초롬돋움"/>
                <a:cs typeface="함초롬돋움"/>
              </a:rPr>
              <a:t>개요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9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77025"/>
            <a:ext cx="3937000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32080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800" spc="-20" dirty="0">
                <a:latin typeface="함초롬돋움"/>
                <a:cs typeface="함초롬돋움"/>
              </a:rPr>
              <a:t>샘플 </a:t>
            </a:r>
            <a:r>
              <a:rPr sz="800" spc="-45" dirty="0">
                <a:latin typeface="함초롬돋움"/>
                <a:cs typeface="함초롬돋움"/>
              </a:rPr>
              <a:t>식별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40" dirty="0">
                <a:latin typeface="함초롬돋움"/>
                <a:cs typeface="함초롬돋움"/>
              </a:rPr>
              <a:t>추적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dirty="0">
                <a:latin typeface="함초롬돋움"/>
                <a:cs typeface="함초롬돋움"/>
              </a:rPr>
              <a:t>BD 600 </a:t>
            </a:r>
            <a:r>
              <a:rPr sz="800" spc="-35" dirty="0">
                <a:latin typeface="함초롬돋움"/>
                <a:cs typeface="함초롬돋움"/>
              </a:rPr>
              <a:t>인터페이스를 </a:t>
            </a:r>
            <a:r>
              <a:rPr sz="800" spc="-55" dirty="0">
                <a:latin typeface="함초롬돋움"/>
                <a:cs typeface="함초롬돋움"/>
              </a:rPr>
              <a:t>사용하면 </a:t>
            </a:r>
            <a:r>
              <a:rPr sz="800" spc="-25" dirty="0">
                <a:latin typeface="함초롬돋움"/>
                <a:cs typeface="함초롬돋움"/>
              </a:rPr>
              <a:t>새 </a:t>
            </a:r>
            <a:r>
              <a:rPr sz="800" spc="-20" dirty="0">
                <a:latin typeface="함초롬돋움"/>
                <a:cs typeface="함초롬돋움"/>
              </a:rPr>
              <a:t>샘플을 </a:t>
            </a:r>
            <a:r>
              <a:rPr sz="800" spc="-35" dirty="0">
                <a:latin typeface="함초롬돋움"/>
                <a:cs typeface="함초롬돋움"/>
              </a:rPr>
              <a:t>설정할 때 </a:t>
            </a:r>
            <a:r>
              <a:rPr sz="800" spc="-45" dirty="0">
                <a:latin typeface="함초롬돋움"/>
                <a:cs typeface="함초롬돋움"/>
              </a:rPr>
              <a:t>식별 </a:t>
            </a:r>
            <a:r>
              <a:rPr sz="800" spc="-55" dirty="0">
                <a:latin typeface="함초롬돋움"/>
                <a:cs typeface="함초롬돋움"/>
              </a:rPr>
              <a:t>코드나 </a:t>
            </a:r>
            <a:r>
              <a:rPr sz="800" spc="-25" dirty="0">
                <a:latin typeface="함초롬돋움"/>
                <a:cs typeface="함초롬돋움"/>
              </a:rPr>
              <a:t>샘플 </a:t>
            </a:r>
            <a:r>
              <a:rPr sz="800" spc="-35" dirty="0">
                <a:latin typeface="함초롬돋움"/>
                <a:cs typeface="함초롬돋움"/>
              </a:rPr>
              <a:t>이름을 </a:t>
            </a:r>
            <a:r>
              <a:rPr sz="800" dirty="0">
                <a:latin typeface="함초롬돋움"/>
                <a:cs typeface="함초롬돋움"/>
              </a:rPr>
              <a:t>쉽게 </a:t>
            </a:r>
            <a:r>
              <a:rPr sz="800" spc="-10" dirty="0">
                <a:latin typeface="함초롬돋움"/>
                <a:cs typeface="함초롬돋움"/>
              </a:rPr>
              <a:t>지정할 </a:t>
            </a:r>
            <a:r>
              <a:rPr sz="800" spc="-50" dirty="0">
                <a:latin typeface="함초롬돋움"/>
                <a:cs typeface="함초롬돋움"/>
              </a:rPr>
              <a:t>수</a:t>
            </a:r>
            <a:r>
              <a:rPr sz="800" spc="-30" dirty="0">
                <a:latin typeface="함초롬돋움"/>
                <a:cs typeface="함초롬돋움"/>
              </a:rPr>
              <a:t> 있습니다</a:t>
            </a:r>
            <a:r>
              <a:rPr sz="800" spc="-20" dirty="0">
                <a:latin typeface="함초롬돋움"/>
                <a:cs typeface="함초롬돋움"/>
              </a:rPr>
              <a:t>. 이를 통해 </a:t>
            </a:r>
            <a:r>
              <a:rPr sz="800" spc="-55" dirty="0">
                <a:latin typeface="함초롬돋움"/>
                <a:cs typeface="함초롬돋움"/>
              </a:rPr>
              <a:t>샘플을 </a:t>
            </a:r>
            <a:r>
              <a:rPr sz="800" spc="-25" dirty="0">
                <a:latin typeface="함초롬돋움"/>
                <a:cs typeface="함초롬돋움"/>
              </a:rPr>
              <a:t>수집한 </a:t>
            </a:r>
            <a:r>
              <a:rPr sz="800" spc="-60" dirty="0">
                <a:latin typeface="함초롬돋움"/>
                <a:cs typeface="함초롬돋움"/>
              </a:rPr>
              <a:t>시점부터 </a:t>
            </a:r>
            <a:r>
              <a:rPr sz="800" spc="-55" dirty="0">
                <a:latin typeface="함초롬돋움"/>
                <a:cs typeface="함초롬돋움"/>
              </a:rPr>
              <a:t>추적할 </a:t>
            </a:r>
            <a:r>
              <a:rPr sz="800" spc="-10" dirty="0">
                <a:latin typeface="함초롬돋움"/>
                <a:cs typeface="함초롬돋움"/>
              </a:rPr>
              <a:t>수 </a:t>
            </a:r>
            <a:r>
              <a:rPr sz="800" spc="-20" dirty="0">
                <a:latin typeface="함초롬돋움"/>
                <a:cs typeface="함초롬돋움"/>
              </a:rPr>
              <a:t>있으며 </a:t>
            </a:r>
            <a:r>
              <a:rPr sz="800" spc="-10" dirty="0">
                <a:latin typeface="함초롬돋움"/>
                <a:cs typeface="함초롬돋움"/>
              </a:rPr>
              <a:t>샘플 측정 </a:t>
            </a:r>
            <a:r>
              <a:rPr sz="800" spc="-50" dirty="0">
                <a:latin typeface="함초롬돋움"/>
                <a:cs typeface="함초롬돋움"/>
              </a:rPr>
              <a:t>중에 </a:t>
            </a:r>
            <a:r>
              <a:rPr sz="800" spc="-35" dirty="0">
                <a:latin typeface="함초롬돋움"/>
                <a:cs typeface="함초롬돋움"/>
              </a:rPr>
              <a:t>추적성을 </a:t>
            </a:r>
            <a:r>
              <a:rPr sz="800" spc="-30" dirty="0">
                <a:latin typeface="함초롬돋움"/>
                <a:cs typeface="함초롬돋움"/>
              </a:rPr>
              <a:t>보장합니다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  <a:p>
            <a:pPr marL="120650" marR="5080" indent="-108585">
              <a:lnSpc>
                <a:spcPct val="100000"/>
              </a:lnSpc>
              <a:spcBef>
                <a:spcPts val="200"/>
              </a:spcBef>
              <a:buChar char="•"/>
              <a:tabLst>
                <a:tab pos="121285" algn="l"/>
              </a:tabLst>
            </a:pPr>
            <a:r>
              <a:rPr sz="800" spc="-40" dirty="0">
                <a:latin typeface="함초롬돋움"/>
                <a:cs typeface="함초롬돋움"/>
              </a:rPr>
              <a:t>리모컨 </a:t>
            </a:r>
            <a:r>
              <a:rPr sz="800" dirty="0">
                <a:latin typeface="함초롬돋움"/>
                <a:cs typeface="함초롬돋움"/>
              </a:rPr>
              <a:t>사용 </a:t>
            </a:r>
            <a:r>
              <a:rPr sz="800" spc="-114" dirty="0">
                <a:latin typeface="함초롬돋움"/>
                <a:cs typeface="함초롬돋움"/>
              </a:rPr>
              <a:t>- </a:t>
            </a:r>
            <a:r>
              <a:rPr sz="800" spc="-30" dirty="0">
                <a:latin typeface="함초롬돋움"/>
                <a:cs typeface="함초롬돋움"/>
              </a:rPr>
              <a:t>유리문이 </a:t>
            </a:r>
            <a:r>
              <a:rPr sz="800" spc="-50" dirty="0">
                <a:latin typeface="함초롬돋움"/>
                <a:cs typeface="함초롬돋움"/>
              </a:rPr>
              <a:t>있는 </a:t>
            </a:r>
            <a:r>
              <a:rPr sz="800" dirty="0">
                <a:latin typeface="함초롬돋움"/>
                <a:cs typeface="함초롬돋움"/>
              </a:rPr>
              <a:t>인큐베이터를 </a:t>
            </a:r>
            <a:r>
              <a:rPr sz="800" spc="-30" dirty="0">
                <a:latin typeface="함초롬돋움"/>
                <a:cs typeface="함초롬돋움"/>
              </a:rPr>
              <a:t>사용하는 </a:t>
            </a:r>
            <a:r>
              <a:rPr sz="800" spc="-50" dirty="0">
                <a:latin typeface="함초롬돋움"/>
                <a:cs typeface="함초롬돋움"/>
              </a:rPr>
              <a:t>경우, </a:t>
            </a:r>
            <a:r>
              <a:rPr sz="800" spc="-40" dirty="0">
                <a:latin typeface="함초롬돋움"/>
                <a:cs typeface="함초롬돋움"/>
              </a:rPr>
              <a:t>작업자는 </a:t>
            </a:r>
            <a:r>
              <a:rPr sz="800" spc="-20" dirty="0">
                <a:latin typeface="함초롬돋움"/>
                <a:cs typeface="함초롬돋움"/>
              </a:rPr>
              <a:t>제공된 </a:t>
            </a:r>
            <a:r>
              <a:rPr sz="800" spc="-40" dirty="0">
                <a:latin typeface="함초롬돋움"/>
                <a:cs typeface="함초롬돋움"/>
              </a:rPr>
              <a:t>리모컨을 </a:t>
            </a:r>
            <a:r>
              <a:rPr sz="800" spc="-25" dirty="0">
                <a:latin typeface="함초롬돋움"/>
                <a:cs typeface="함초롬돋움"/>
              </a:rPr>
              <a:t>사용하여 </a:t>
            </a:r>
            <a:r>
              <a:rPr sz="800" spc="-50" dirty="0">
                <a:latin typeface="함초롬돋움"/>
                <a:cs typeface="함초롬돋움"/>
              </a:rPr>
              <a:t>문을 </a:t>
            </a:r>
            <a:r>
              <a:rPr sz="800" spc="-40" dirty="0">
                <a:latin typeface="함초롬돋움"/>
                <a:cs typeface="함초롬돋움"/>
              </a:rPr>
              <a:t>열지 </a:t>
            </a:r>
            <a:r>
              <a:rPr sz="800" spc="-20" dirty="0">
                <a:latin typeface="함초롬돋움"/>
                <a:cs typeface="함초롬돋움"/>
              </a:rPr>
              <a:t>않고도 </a:t>
            </a: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데이터를 </a:t>
            </a:r>
            <a:r>
              <a:rPr sz="800" spc="-20" dirty="0">
                <a:latin typeface="함초롬돋움"/>
                <a:cs typeface="함초롬돋움"/>
              </a:rPr>
              <a:t>표시할 </a:t>
            </a:r>
            <a:r>
              <a:rPr sz="800" spc="-10" dirty="0">
                <a:latin typeface="함초롬돋움"/>
                <a:cs typeface="함초롬돋움"/>
              </a:rPr>
              <a:t>수 있습니다</a:t>
            </a:r>
            <a:r>
              <a:rPr sz="800" spc="-50" dirty="0">
                <a:latin typeface="함초롬돋움"/>
                <a:cs typeface="함초롬돋움"/>
              </a:rPr>
              <a:t>! </a:t>
            </a:r>
            <a:r>
              <a:rPr sz="800" spc="-20" dirty="0">
                <a:latin typeface="함초롬돋움"/>
                <a:cs typeface="함초롬돋움"/>
              </a:rPr>
              <a:t>이렇게 하면 </a:t>
            </a:r>
            <a:r>
              <a:rPr sz="800" spc="-35" dirty="0">
                <a:latin typeface="함초롬돋움"/>
                <a:cs typeface="함초롬돋움"/>
              </a:rPr>
              <a:t>정확한 </a:t>
            </a:r>
            <a:r>
              <a:rPr sz="800" spc="-10" dirty="0">
                <a:latin typeface="함초롬돋움"/>
                <a:cs typeface="함초롬돋움"/>
              </a:rPr>
              <a:t>결과를 얻기 </a:t>
            </a:r>
            <a:r>
              <a:rPr sz="800" spc="-50" dirty="0">
                <a:latin typeface="함초롬돋움"/>
                <a:cs typeface="함초롬돋움"/>
              </a:rPr>
              <a:t>위해 </a:t>
            </a:r>
            <a:r>
              <a:rPr sz="800" spc="-30" dirty="0">
                <a:latin typeface="함초롬돋움"/>
                <a:cs typeface="함초롬돋움"/>
              </a:rPr>
              <a:t>필수적인 </a:t>
            </a:r>
            <a:r>
              <a:rPr sz="800" spc="-25" dirty="0">
                <a:latin typeface="함초롬돋움"/>
                <a:cs typeface="함초롬돋움"/>
              </a:rPr>
              <a:t>시료의 </a:t>
            </a:r>
            <a:r>
              <a:rPr sz="800" spc="-10" dirty="0">
                <a:latin typeface="함초롬돋움"/>
                <a:cs typeface="함초롬돋움"/>
              </a:rPr>
              <a:t>온도를 </a:t>
            </a:r>
            <a:r>
              <a:rPr sz="800" spc="-35" dirty="0">
                <a:latin typeface="함초롬돋움"/>
                <a:cs typeface="함초롬돋움"/>
              </a:rPr>
              <a:t>일정하게 유지할 </a:t>
            </a:r>
            <a:r>
              <a:rPr sz="800" spc="-50" dirty="0">
                <a:latin typeface="함초롬돋움"/>
                <a:cs typeface="함초롬돋움"/>
              </a:rPr>
              <a:t>수</a:t>
            </a:r>
            <a:r>
              <a:rPr sz="800" spc="-30" dirty="0">
                <a:latin typeface="함초롬돋움"/>
                <a:cs typeface="함초롬돋움"/>
              </a:rPr>
              <a:t> 있습니다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7298" y="1741005"/>
            <a:ext cx="3967479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2.4 제품 </a:t>
            </a:r>
            <a:r>
              <a:rPr sz="1000" b="1" spc="-10" dirty="0">
                <a:latin typeface="함초롬돋움"/>
                <a:cs typeface="함초롬돋움"/>
              </a:rPr>
              <a:t>설명</a:t>
            </a:r>
            <a:endParaRPr sz="10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800" spc="-35" dirty="0">
                <a:latin typeface="함초롬돋움"/>
                <a:cs typeface="함초롬돋움"/>
              </a:rPr>
              <a:t>생화학적 </a:t>
            </a:r>
            <a:r>
              <a:rPr sz="800" spc="-10" dirty="0">
                <a:latin typeface="함초롬돋움"/>
                <a:cs typeface="함초롬돋움"/>
              </a:rPr>
              <a:t>산소 요구량</a:t>
            </a:r>
            <a:r>
              <a:rPr sz="800" dirty="0">
                <a:latin typeface="함초롬돋움"/>
                <a:cs typeface="함초롬돋움"/>
              </a:rPr>
              <a:t>(BOD)</a:t>
            </a:r>
            <a:r>
              <a:rPr sz="800" spc="-20" dirty="0">
                <a:latin typeface="함초롬돋움"/>
                <a:cs typeface="함초롬돋움"/>
              </a:rPr>
              <a:t>은 </a:t>
            </a:r>
            <a:r>
              <a:rPr sz="800" spc="-50" dirty="0">
                <a:latin typeface="함초롬돋움"/>
                <a:cs typeface="함초롬돋움"/>
              </a:rPr>
              <a:t>폐수 </a:t>
            </a:r>
            <a:r>
              <a:rPr sz="800" spc="-20" dirty="0">
                <a:latin typeface="함초롬돋움"/>
                <a:cs typeface="함초롬돋움"/>
              </a:rPr>
              <a:t>샘플에서 </a:t>
            </a:r>
            <a:r>
              <a:rPr sz="800" spc="-55" dirty="0">
                <a:latin typeface="함초롬돋움"/>
                <a:cs typeface="함초롬돋움"/>
              </a:rPr>
              <a:t>유기물을 </a:t>
            </a:r>
            <a:r>
              <a:rPr sz="800" spc="-45" dirty="0">
                <a:latin typeface="함초롬돋움"/>
                <a:cs typeface="함초롬돋움"/>
              </a:rPr>
              <a:t>생물학적으로 </a:t>
            </a:r>
            <a:r>
              <a:rPr sz="800" spc="-35" dirty="0">
                <a:latin typeface="함초롬돋움"/>
                <a:cs typeface="함초롬돋움"/>
              </a:rPr>
              <a:t>분해하는 </a:t>
            </a:r>
            <a:r>
              <a:rPr sz="800" spc="-60" dirty="0">
                <a:latin typeface="함초롬돋움"/>
                <a:cs typeface="함초롬돋움"/>
              </a:rPr>
              <a:t>데 </a:t>
            </a:r>
            <a:r>
              <a:rPr sz="800" spc="-10" dirty="0">
                <a:latin typeface="함초롬돋움"/>
                <a:cs typeface="함초롬돋움"/>
              </a:rPr>
              <a:t>필요한 산소의 </a:t>
            </a:r>
            <a:r>
              <a:rPr sz="800" spc="-45" dirty="0">
                <a:latin typeface="함초롬돋움"/>
                <a:cs typeface="함초롬돋움"/>
              </a:rPr>
              <a:t>양을 </a:t>
            </a:r>
            <a:r>
              <a:rPr sz="800" spc="-60" dirty="0">
                <a:latin typeface="함초롬돋움"/>
                <a:cs typeface="함초롬돋움"/>
              </a:rPr>
              <a:t>나타내는</a:t>
            </a:r>
            <a:r>
              <a:rPr sz="800" spc="-30" dirty="0">
                <a:latin typeface="함초롬돋움"/>
                <a:cs typeface="함초롬돋움"/>
              </a:rPr>
              <a:t> 표현입니다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시스템은 </a:t>
            </a:r>
            <a:r>
              <a:rPr sz="800" spc="-35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기간에 </a:t>
            </a:r>
            <a:r>
              <a:rPr sz="800" spc="-45" dirty="0">
                <a:latin typeface="함초롬돋움"/>
                <a:cs typeface="함초롬돋움"/>
              </a:rPr>
              <a:t>관계없이 </a:t>
            </a:r>
            <a:r>
              <a:rPr sz="800" spc="-10" dirty="0">
                <a:latin typeface="함초롬돋움"/>
                <a:cs typeface="함초롬돋움"/>
              </a:rPr>
              <a:t>매 </a:t>
            </a:r>
            <a:r>
              <a:rPr sz="800" spc="-35" dirty="0">
                <a:latin typeface="함초롬돋움"/>
                <a:cs typeface="함초롬돋움"/>
              </a:rPr>
              <a:t>시간마다 </a:t>
            </a:r>
            <a:r>
              <a:rPr sz="800" spc="-20" dirty="0">
                <a:latin typeface="함초롬돋움"/>
                <a:cs typeface="함초롬돋움"/>
              </a:rPr>
              <a:t>한 번씩 </a:t>
            </a:r>
            <a:r>
              <a:rPr sz="800" spc="-40" dirty="0">
                <a:latin typeface="함초롬돋움"/>
                <a:cs typeface="함초롬돋움"/>
              </a:rPr>
              <a:t>측정값을 </a:t>
            </a:r>
            <a:r>
              <a:rPr sz="800" spc="-35" dirty="0">
                <a:latin typeface="함초롬돋움"/>
                <a:cs typeface="함초롬돋움"/>
              </a:rPr>
              <a:t>기록합니다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따라서 </a:t>
            </a:r>
            <a:r>
              <a:rPr sz="800" spc="-45" dirty="0">
                <a:latin typeface="함초롬돋움"/>
                <a:cs typeface="함초롬돋움"/>
              </a:rPr>
              <a:t>일련의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25" dirty="0">
                <a:latin typeface="함초롬돋움"/>
                <a:cs typeface="함초롬돋움"/>
              </a:rPr>
              <a:t>품질을 </a:t>
            </a:r>
            <a:r>
              <a:rPr sz="800" spc="-20" dirty="0">
                <a:latin typeface="함초롬돋움"/>
                <a:cs typeface="함초롬돋움"/>
              </a:rPr>
              <a:t>조기에 </a:t>
            </a:r>
            <a:r>
              <a:rPr sz="800" spc="-25" dirty="0">
                <a:latin typeface="함초롬돋움"/>
                <a:cs typeface="함초롬돋움"/>
              </a:rPr>
              <a:t>평가할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40" dirty="0">
                <a:latin typeface="함초롬돋움"/>
                <a:cs typeface="함초롬돋움"/>
              </a:rPr>
              <a:t>현재 </a:t>
            </a:r>
            <a:r>
              <a:rPr sz="800" spc="-20" dirty="0">
                <a:latin typeface="함초롬돋움"/>
                <a:cs typeface="함초롬돋움"/>
              </a:rPr>
              <a:t>값과 </a:t>
            </a:r>
            <a:r>
              <a:rPr sz="800" spc="-35" dirty="0">
                <a:latin typeface="함초롬돋움"/>
                <a:cs typeface="함초롬돋움"/>
              </a:rPr>
              <a:t>저장된 </a:t>
            </a:r>
            <a:r>
              <a:rPr sz="800" spc="-10" dirty="0">
                <a:latin typeface="함초롬돋움"/>
                <a:cs typeface="함초롬돋움"/>
              </a:rPr>
              <a:t>값은 </a:t>
            </a:r>
            <a:r>
              <a:rPr sz="800" spc="-40" dirty="0">
                <a:latin typeface="함초롬돋움"/>
                <a:cs typeface="함초롬돋움"/>
              </a:rPr>
              <a:t>언제든지 </a:t>
            </a:r>
            <a:r>
              <a:rPr sz="800" spc="-10" dirty="0">
                <a:latin typeface="함초롬돋움"/>
                <a:cs typeface="함초롬돋움"/>
              </a:rPr>
              <a:t>불러올 </a:t>
            </a:r>
            <a:r>
              <a:rPr sz="800" spc="-20" dirty="0">
                <a:latin typeface="함초롬돋움"/>
                <a:cs typeface="함초롬돋움"/>
              </a:rPr>
              <a:t>수 </a:t>
            </a:r>
            <a:r>
              <a:rPr sz="800" spc="-10" dirty="0">
                <a:latin typeface="함초롬돋움"/>
                <a:cs typeface="함초롬돋움"/>
              </a:rPr>
              <a:t>있습니다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30" dirty="0">
                <a:latin typeface="함초롬돋움"/>
                <a:cs typeface="함초롬돋움"/>
              </a:rPr>
              <a:t>저장된 </a:t>
            </a:r>
            <a:r>
              <a:rPr sz="800" spc="-10" dirty="0">
                <a:latin typeface="함초롬돋움"/>
                <a:cs typeface="함초롬돋움"/>
              </a:rPr>
              <a:t>값은 </a:t>
            </a:r>
            <a:r>
              <a:rPr sz="800" spc="-35" dirty="0">
                <a:latin typeface="함초롬돋움"/>
                <a:cs typeface="함초롬돋움"/>
              </a:rPr>
              <a:t>숫자 </a:t>
            </a:r>
            <a:r>
              <a:rPr sz="800" spc="-55" dirty="0">
                <a:latin typeface="함초롬돋움"/>
                <a:cs typeface="함초롬돋움"/>
              </a:rPr>
              <a:t>또는 </a:t>
            </a:r>
            <a:r>
              <a:rPr sz="800" spc="-10" dirty="0">
                <a:latin typeface="함초롬돋움"/>
                <a:cs typeface="함초롬돋움"/>
              </a:rPr>
              <a:t>그래픽으로 </a:t>
            </a:r>
            <a:r>
              <a:rPr sz="800" spc="-20" dirty="0">
                <a:latin typeface="함초롬돋움"/>
                <a:cs typeface="함초롬돋움"/>
              </a:rPr>
              <a:t>표시할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298" y="2914688"/>
            <a:ext cx="231711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2.4.1 키 및 </a:t>
            </a:r>
            <a:r>
              <a:rPr sz="900" b="1" spc="-10" dirty="0">
                <a:latin typeface="함초롬돋움"/>
                <a:cs typeface="함초롬돋움"/>
              </a:rPr>
              <a:t>스위치에 </a:t>
            </a:r>
            <a:r>
              <a:rPr sz="900" b="1" dirty="0">
                <a:latin typeface="함초롬돋움"/>
                <a:cs typeface="함초롬돋움"/>
              </a:rPr>
              <a:t>대한 설명</a:t>
            </a:r>
            <a:endParaRPr sz="90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함초롬돋움"/>
              <a:cs typeface="함초롬돋움"/>
            </a:endParaRPr>
          </a:p>
          <a:p>
            <a:pPr marL="62865">
              <a:lnSpc>
                <a:spcPct val="100000"/>
              </a:lnSpc>
              <a:tabLst>
                <a:tab pos="962660" algn="l"/>
              </a:tabLst>
            </a:pPr>
            <a:r>
              <a:rPr sz="800" b="1" spc="-25" dirty="0">
                <a:latin typeface="함초롬돋움"/>
                <a:cs typeface="함초롬돋움"/>
              </a:rPr>
              <a:t>주요 </a:t>
            </a: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99998" y="3400501"/>
            <a:ext cx="3960495" cy="3175"/>
            <a:chOff x="899998" y="3400501"/>
            <a:chExt cx="3960495" cy="3175"/>
          </a:xfrm>
        </p:grpSpPr>
        <p:sp>
          <p:nvSpPr>
            <p:cNvPr id="22" name="object 22"/>
            <p:cNvSpPr/>
            <p:nvPr/>
          </p:nvSpPr>
          <p:spPr>
            <a:xfrm>
              <a:off x="899998" y="34020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9996" y="3402088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998" y="340208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9996" y="3402088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99998" y="3925151"/>
            <a:ext cx="3960495" cy="3175"/>
            <a:chOff x="899998" y="3925151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899998" y="392673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9996" y="3926738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98" y="3926738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9996" y="3926738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970134" y="3472771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1256" y="380046"/>
                </a:moveTo>
                <a:lnTo>
                  <a:pt x="147249" y="375088"/>
                </a:lnTo>
                <a:lnTo>
                  <a:pt x="106933" y="360936"/>
                </a:lnTo>
                <a:lnTo>
                  <a:pt x="71430" y="338668"/>
                </a:lnTo>
                <a:lnTo>
                  <a:pt x="41863" y="309363"/>
                </a:lnTo>
                <a:lnTo>
                  <a:pt x="19354" y="274101"/>
                </a:lnTo>
                <a:lnTo>
                  <a:pt x="5025" y="233961"/>
                </a:lnTo>
                <a:lnTo>
                  <a:pt x="0" y="190022"/>
                </a:lnTo>
                <a:lnTo>
                  <a:pt x="6792" y="139529"/>
                </a:lnTo>
                <a:lnTo>
                  <a:pt x="25957" y="94143"/>
                </a:lnTo>
                <a:lnTo>
                  <a:pt x="55680" y="55680"/>
                </a:lnTo>
                <a:lnTo>
                  <a:pt x="94143" y="25957"/>
                </a:lnTo>
                <a:lnTo>
                  <a:pt x="139529" y="6792"/>
                </a:lnTo>
                <a:lnTo>
                  <a:pt x="190022" y="0"/>
                </a:lnTo>
                <a:lnTo>
                  <a:pt x="240516" y="6792"/>
                </a:lnTo>
                <a:lnTo>
                  <a:pt x="285902" y="25957"/>
                </a:lnTo>
                <a:lnTo>
                  <a:pt x="324365" y="55680"/>
                </a:lnTo>
                <a:lnTo>
                  <a:pt x="354088" y="94143"/>
                </a:lnTo>
                <a:lnTo>
                  <a:pt x="373253" y="139529"/>
                </a:lnTo>
                <a:lnTo>
                  <a:pt x="380046" y="190022"/>
                </a:lnTo>
                <a:lnTo>
                  <a:pt x="375480" y="233961"/>
                </a:lnTo>
                <a:lnTo>
                  <a:pt x="361504" y="274101"/>
                </a:lnTo>
                <a:lnTo>
                  <a:pt x="339283" y="309363"/>
                </a:lnTo>
                <a:lnTo>
                  <a:pt x="309982" y="338668"/>
                </a:lnTo>
                <a:lnTo>
                  <a:pt x="274767" y="360936"/>
                </a:lnTo>
                <a:lnTo>
                  <a:pt x="234803" y="375088"/>
                </a:lnTo>
                <a:lnTo>
                  <a:pt x="191256" y="380046"/>
                </a:lnTo>
                <a:close/>
              </a:path>
            </a:pathLst>
          </a:custGeom>
          <a:ln w="1110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99420" y="3481536"/>
            <a:ext cx="321310" cy="342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36830">
              <a:lnSpc>
                <a:spcPct val="79400"/>
              </a:lnSpc>
              <a:spcBef>
                <a:spcPts val="400"/>
              </a:spcBef>
            </a:pPr>
            <a:r>
              <a:rPr sz="1150" u="sng" spc="30" dirty="0">
                <a:uFill>
                  <a:solidFill>
                    <a:srgbClr val="1D1D1B"/>
                  </a:solidFill>
                </a:uFill>
                <a:latin typeface="함초롬돋움"/>
                <a:cs typeface="함초롬돋움"/>
              </a:rPr>
              <a:t>켜기 </a:t>
            </a:r>
            <a:r>
              <a:rPr sz="1150" spc="-25" dirty="0">
                <a:latin typeface="함초롬돋움"/>
                <a:cs typeface="함초롬돋움"/>
              </a:rPr>
              <a:t>끄기</a:t>
            </a:r>
            <a:endParaRPr sz="1150">
              <a:latin typeface="함초롬돋움"/>
              <a:cs typeface="함초롬돋움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7689" y="3412693"/>
            <a:ext cx="2343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켜기/끄기 </a:t>
            </a:r>
            <a:r>
              <a:rPr sz="800" b="1" spc="-25" dirty="0">
                <a:latin typeface="함초롬돋움"/>
                <a:cs typeface="함초롬돋움"/>
              </a:rPr>
              <a:t>키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이 키는 장치를 켜고 </a:t>
            </a:r>
            <a:r>
              <a:rPr sz="800" spc="-35" dirty="0">
                <a:latin typeface="함초롬돋움"/>
                <a:cs typeface="함초롬돋움"/>
              </a:rPr>
              <a:t>끄는 </a:t>
            </a:r>
            <a:r>
              <a:rPr sz="800" spc="-60" dirty="0">
                <a:latin typeface="함초롬돋움"/>
                <a:cs typeface="함초롬돋움"/>
              </a:rPr>
              <a:t>데 </a:t>
            </a:r>
            <a:r>
              <a:rPr sz="800" spc="-20" dirty="0">
                <a:latin typeface="함초롬돋움"/>
                <a:cs typeface="함초롬돋움"/>
              </a:rPr>
              <a:t>사용됩니다.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99998" y="4469993"/>
            <a:ext cx="3960495" cy="3175"/>
            <a:chOff x="899998" y="4469993"/>
            <a:chExt cx="3960495" cy="3175"/>
          </a:xfrm>
        </p:grpSpPr>
        <p:sp>
          <p:nvSpPr>
            <p:cNvPr id="35" name="object 35"/>
            <p:cNvSpPr/>
            <p:nvPr/>
          </p:nvSpPr>
          <p:spPr>
            <a:xfrm>
              <a:off x="899998" y="447158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9996" y="4471581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98" y="447158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9996" y="4471581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970134" y="3997421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1256" y="380046"/>
                </a:moveTo>
                <a:lnTo>
                  <a:pt x="147249" y="375088"/>
                </a:lnTo>
                <a:lnTo>
                  <a:pt x="106933" y="360936"/>
                </a:lnTo>
                <a:lnTo>
                  <a:pt x="71430" y="338668"/>
                </a:lnTo>
                <a:lnTo>
                  <a:pt x="41863" y="309363"/>
                </a:lnTo>
                <a:lnTo>
                  <a:pt x="19354" y="274101"/>
                </a:lnTo>
                <a:lnTo>
                  <a:pt x="5025" y="233961"/>
                </a:lnTo>
                <a:lnTo>
                  <a:pt x="0" y="190022"/>
                </a:lnTo>
                <a:lnTo>
                  <a:pt x="6792" y="139529"/>
                </a:lnTo>
                <a:lnTo>
                  <a:pt x="25957" y="94143"/>
                </a:lnTo>
                <a:lnTo>
                  <a:pt x="55680" y="55680"/>
                </a:lnTo>
                <a:lnTo>
                  <a:pt x="94143" y="25957"/>
                </a:lnTo>
                <a:lnTo>
                  <a:pt x="139529" y="6792"/>
                </a:lnTo>
                <a:lnTo>
                  <a:pt x="190022" y="0"/>
                </a:lnTo>
                <a:lnTo>
                  <a:pt x="240516" y="6792"/>
                </a:lnTo>
                <a:lnTo>
                  <a:pt x="285902" y="25957"/>
                </a:lnTo>
                <a:lnTo>
                  <a:pt x="324365" y="55680"/>
                </a:lnTo>
                <a:lnTo>
                  <a:pt x="354088" y="94143"/>
                </a:lnTo>
                <a:lnTo>
                  <a:pt x="373253" y="139529"/>
                </a:lnTo>
                <a:lnTo>
                  <a:pt x="380046" y="190022"/>
                </a:lnTo>
                <a:lnTo>
                  <a:pt x="375480" y="233961"/>
                </a:lnTo>
                <a:lnTo>
                  <a:pt x="361504" y="274101"/>
                </a:lnTo>
                <a:lnTo>
                  <a:pt x="339283" y="309363"/>
                </a:lnTo>
                <a:lnTo>
                  <a:pt x="309982" y="338668"/>
                </a:lnTo>
                <a:lnTo>
                  <a:pt x="274767" y="360936"/>
                </a:lnTo>
                <a:lnTo>
                  <a:pt x="234803" y="375088"/>
                </a:lnTo>
                <a:lnTo>
                  <a:pt x="191256" y="380046"/>
                </a:lnTo>
                <a:close/>
              </a:path>
            </a:pathLst>
          </a:custGeom>
          <a:ln w="12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46656" y="4050097"/>
            <a:ext cx="227329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spc="-25" dirty="0">
                <a:latin typeface="함초롬돋움"/>
                <a:cs typeface="함초롬돋움"/>
              </a:rPr>
              <a:t>F1</a:t>
            </a:r>
            <a:endParaRPr sz="1350">
              <a:latin typeface="함초롬돋움"/>
              <a:cs typeface="함초롬돋움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7689" y="3937343"/>
            <a:ext cx="2839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기능 </a:t>
            </a:r>
            <a:r>
              <a:rPr sz="800" b="1" spc="-20" dirty="0">
                <a:latin typeface="함초롬돋움"/>
                <a:cs typeface="함초롬돋움"/>
              </a:rPr>
              <a:t>키</a:t>
            </a:r>
            <a:endParaRPr sz="800">
              <a:latin typeface="함초롬돋움"/>
              <a:cs typeface="함초롬돋움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spc="-40" dirty="0">
                <a:latin typeface="함초롬돋움"/>
                <a:cs typeface="함초롬돋움"/>
              </a:rPr>
              <a:t>기능 </a:t>
            </a:r>
            <a:r>
              <a:rPr sz="800" spc="-10" dirty="0">
                <a:latin typeface="함초롬돋움"/>
                <a:cs typeface="함초롬돋움"/>
              </a:rPr>
              <a:t>키는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30" dirty="0">
                <a:latin typeface="함초롬돋움"/>
                <a:cs typeface="함초롬돋움"/>
              </a:rPr>
              <a:t>메뉴에서 </a:t>
            </a:r>
            <a:r>
              <a:rPr sz="800" spc="-45" dirty="0">
                <a:latin typeface="함초롬돋움"/>
                <a:cs typeface="함초롬돋움"/>
              </a:rPr>
              <a:t>다른 </a:t>
            </a:r>
            <a:r>
              <a:rPr sz="800" spc="-30" dirty="0">
                <a:latin typeface="함초롬돋움"/>
                <a:cs typeface="함초롬돋움"/>
              </a:rPr>
              <a:t>의미를 </a:t>
            </a:r>
            <a:r>
              <a:rPr sz="800" dirty="0">
                <a:latin typeface="함초롬돋움"/>
                <a:cs typeface="함초롬돋움"/>
              </a:rPr>
              <a:t>가집니다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키 위의 </a:t>
            </a:r>
            <a:r>
              <a:rPr sz="800" spc="-20" dirty="0">
                <a:latin typeface="함초롬돋움"/>
                <a:cs typeface="함초롬돋움"/>
              </a:rPr>
              <a:t>정보 </a:t>
            </a:r>
            <a:r>
              <a:rPr sz="800" spc="-30" dirty="0">
                <a:latin typeface="함초롬돋움"/>
                <a:cs typeface="함초롬돋움"/>
              </a:rPr>
              <a:t>텍스트는 </a:t>
            </a:r>
            <a:r>
              <a:rPr sz="800" spc="-55" dirty="0">
                <a:latin typeface="함초롬돋움"/>
                <a:cs typeface="함초롬돋움"/>
              </a:rPr>
              <a:t>해당 키의 </a:t>
            </a:r>
            <a:r>
              <a:rPr sz="800" spc="-30" dirty="0">
                <a:latin typeface="함초롬돋움"/>
                <a:cs typeface="함초롬돋움"/>
              </a:rPr>
              <a:t>의미를 </a:t>
            </a:r>
            <a:r>
              <a:rPr sz="800" spc="-35" dirty="0">
                <a:latin typeface="함초롬돋움"/>
                <a:cs typeface="함초롬돋움"/>
              </a:rPr>
              <a:t>나타냅니다. </a:t>
            </a:r>
            <a:r>
              <a:rPr sz="800" dirty="0">
                <a:latin typeface="함초롬돋움"/>
                <a:cs typeface="함초롬돋움"/>
              </a:rPr>
              <a:t>키 </a:t>
            </a:r>
            <a:r>
              <a:rPr sz="800" spc="-40" dirty="0">
                <a:latin typeface="함초롬돋움"/>
                <a:cs typeface="함초롬돋움"/>
              </a:rPr>
              <a:t>위에 </a:t>
            </a:r>
            <a:r>
              <a:rPr sz="800" spc="-30" dirty="0">
                <a:latin typeface="함초롬돋움"/>
                <a:cs typeface="함초롬돋움"/>
              </a:rPr>
              <a:t>텍스트가 </a:t>
            </a:r>
            <a:r>
              <a:rPr sz="800" spc="-10" dirty="0">
                <a:latin typeface="함초롬돋움"/>
                <a:cs typeface="함초롬돋움"/>
              </a:rPr>
              <a:t>표시되지 </a:t>
            </a:r>
            <a:r>
              <a:rPr sz="800" spc="-50" dirty="0">
                <a:latin typeface="함초롬돋움"/>
                <a:cs typeface="함초롬돋움"/>
              </a:rPr>
              <a:t>않으면 </a:t>
            </a:r>
            <a:r>
              <a:rPr sz="800" spc="-55" dirty="0">
                <a:latin typeface="함초롬돋움"/>
                <a:cs typeface="함초롬돋움"/>
              </a:rPr>
              <a:t>해당 </a:t>
            </a:r>
            <a:r>
              <a:rPr sz="800" spc="-20" dirty="0">
                <a:latin typeface="함초롬돋움"/>
                <a:cs typeface="함초롬돋움"/>
              </a:rPr>
              <a:t>키는 </a:t>
            </a:r>
            <a:r>
              <a:rPr sz="800" spc="-10" dirty="0">
                <a:latin typeface="함초롬돋움"/>
                <a:cs typeface="함초롬돋움"/>
              </a:rPr>
              <a:t>기능이 </a:t>
            </a:r>
            <a:r>
              <a:rPr sz="800" spc="-30" dirty="0">
                <a:latin typeface="함초롬돋움"/>
                <a:cs typeface="함초롬돋움"/>
              </a:rPr>
              <a:t>없습니다.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99998" y="4994643"/>
            <a:ext cx="3960495" cy="3175"/>
            <a:chOff x="899998" y="4994643"/>
            <a:chExt cx="3960495" cy="3175"/>
          </a:xfrm>
        </p:grpSpPr>
        <p:sp>
          <p:nvSpPr>
            <p:cNvPr id="43" name="object 43"/>
            <p:cNvSpPr/>
            <p:nvPr/>
          </p:nvSpPr>
          <p:spPr>
            <a:xfrm>
              <a:off x="899998" y="49962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9996" y="4996231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9998" y="4996231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9996" y="4996231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63964" y="4536094"/>
            <a:ext cx="392430" cy="392430"/>
            <a:chOff x="963964" y="4536094"/>
            <a:chExt cx="392430" cy="392430"/>
          </a:xfrm>
        </p:grpSpPr>
        <p:sp>
          <p:nvSpPr>
            <p:cNvPr id="48" name="object 48"/>
            <p:cNvSpPr/>
            <p:nvPr/>
          </p:nvSpPr>
          <p:spPr>
            <a:xfrm>
              <a:off x="970134" y="4542263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1256" y="380046"/>
                  </a:moveTo>
                  <a:lnTo>
                    <a:pt x="147249" y="375088"/>
                  </a:lnTo>
                  <a:lnTo>
                    <a:pt x="106933" y="360936"/>
                  </a:lnTo>
                  <a:lnTo>
                    <a:pt x="71430" y="338668"/>
                  </a:lnTo>
                  <a:lnTo>
                    <a:pt x="41863" y="309363"/>
                  </a:lnTo>
                  <a:lnTo>
                    <a:pt x="19354" y="274101"/>
                  </a:lnTo>
                  <a:lnTo>
                    <a:pt x="5025" y="233961"/>
                  </a:lnTo>
                  <a:lnTo>
                    <a:pt x="0" y="190022"/>
                  </a:lnTo>
                  <a:lnTo>
                    <a:pt x="6792" y="139529"/>
                  </a:lnTo>
                  <a:lnTo>
                    <a:pt x="25957" y="94143"/>
                  </a:lnTo>
                  <a:lnTo>
                    <a:pt x="55680" y="55680"/>
                  </a:lnTo>
                  <a:lnTo>
                    <a:pt x="94143" y="25957"/>
                  </a:lnTo>
                  <a:lnTo>
                    <a:pt x="139529" y="6792"/>
                  </a:lnTo>
                  <a:lnTo>
                    <a:pt x="190022" y="0"/>
                  </a:lnTo>
                  <a:lnTo>
                    <a:pt x="240516" y="6792"/>
                  </a:lnTo>
                  <a:lnTo>
                    <a:pt x="285902" y="25957"/>
                  </a:lnTo>
                  <a:lnTo>
                    <a:pt x="324365" y="55680"/>
                  </a:lnTo>
                  <a:lnTo>
                    <a:pt x="354088" y="94143"/>
                  </a:lnTo>
                  <a:lnTo>
                    <a:pt x="373253" y="139529"/>
                  </a:lnTo>
                  <a:lnTo>
                    <a:pt x="380046" y="190022"/>
                  </a:lnTo>
                  <a:lnTo>
                    <a:pt x="375480" y="233961"/>
                  </a:lnTo>
                  <a:lnTo>
                    <a:pt x="361504" y="274101"/>
                  </a:lnTo>
                  <a:lnTo>
                    <a:pt x="339283" y="309363"/>
                  </a:lnTo>
                  <a:lnTo>
                    <a:pt x="309982" y="338668"/>
                  </a:lnTo>
                  <a:lnTo>
                    <a:pt x="274767" y="360936"/>
                  </a:lnTo>
                  <a:lnTo>
                    <a:pt x="234803" y="375088"/>
                  </a:lnTo>
                  <a:lnTo>
                    <a:pt x="191256" y="380046"/>
                  </a:lnTo>
                  <a:close/>
                </a:path>
              </a:pathLst>
            </a:custGeom>
            <a:ln w="12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956" y="4610463"/>
              <a:ext cx="242489" cy="244532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151144" y="4666169"/>
            <a:ext cx="901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50" dirty="0">
                <a:solidFill>
                  <a:srgbClr val="FFFFFF"/>
                </a:solidFill>
                <a:latin typeface="함초롬돋움"/>
                <a:cs typeface="함초롬돋움"/>
              </a:rPr>
              <a:t>X</a:t>
            </a:r>
            <a:endParaRPr sz="750">
              <a:latin typeface="함초롬돋움"/>
              <a:cs typeface="함초롬돋움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37689" y="4482186"/>
            <a:ext cx="275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백스페이스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입력한 </a:t>
            </a:r>
            <a:r>
              <a:rPr sz="800" spc="-35" dirty="0">
                <a:latin typeface="함초롬돋움"/>
                <a:cs typeface="함초롬돋움"/>
              </a:rPr>
              <a:t>문자는 </a:t>
            </a:r>
            <a:r>
              <a:rPr sz="800" spc="-20" dirty="0">
                <a:latin typeface="함초롬돋움"/>
                <a:cs typeface="함초롬돋움"/>
              </a:rPr>
              <a:t>백스페이스 키로 </a:t>
            </a:r>
            <a:r>
              <a:rPr sz="800" spc="-30" dirty="0">
                <a:latin typeface="함초롬돋움"/>
                <a:cs typeface="함초롬돋움"/>
              </a:rPr>
              <a:t>삭제할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99998" y="5519293"/>
            <a:ext cx="3960495" cy="3175"/>
            <a:chOff x="899998" y="5519293"/>
            <a:chExt cx="3960495" cy="3175"/>
          </a:xfrm>
        </p:grpSpPr>
        <p:sp>
          <p:nvSpPr>
            <p:cNvPr id="53" name="object 53"/>
            <p:cNvSpPr/>
            <p:nvPr/>
          </p:nvSpPr>
          <p:spPr>
            <a:xfrm>
              <a:off x="899998" y="552088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99996" y="5520880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9998" y="5520880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99996" y="5520880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970134" y="5066913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1256" y="380046"/>
                </a:moveTo>
                <a:lnTo>
                  <a:pt x="147249" y="375088"/>
                </a:lnTo>
                <a:lnTo>
                  <a:pt x="106933" y="360936"/>
                </a:lnTo>
                <a:lnTo>
                  <a:pt x="71430" y="338668"/>
                </a:lnTo>
                <a:lnTo>
                  <a:pt x="41863" y="309363"/>
                </a:lnTo>
                <a:lnTo>
                  <a:pt x="19354" y="274101"/>
                </a:lnTo>
                <a:lnTo>
                  <a:pt x="5025" y="233961"/>
                </a:lnTo>
                <a:lnTo>
                  <a:pt x="0" y="190022"/>
                </a:lnTo>
                <a:lnTo>
                  <a:pt x="6792" y="139529"/>
                </a:lnTo>
                <a:lnTo>
                  <a:pt x="25957" y="94143"/>
                </a:lnTo>
                <a:lnTo>
                  <a:pt x="55680" y="55680"/>
                </a:lnTo>
                <a:lnTo>
                  <a:pt x="94143" y="25957"/>
                </a:lnTo>
                <a:lnTo>
                  <a:pt x="139529" y="6792"/>
                </a:lnTo>
                <a:lnTo>
                  <a:pt x="190022" y="0"/>
                </a:lnTo>
                <a:lnTo>
                  <a:pt x="240516" y="6792"/>
                </a:lnTo>
                <a:lnTo>
                  <a:pt x="285902" y="25957"/>
                </a:lnTo>
                <a:lnTo>
                  <a:pt x="324365" y="55680"/>
                </a:lnTo>
                <a:lnTo>
                  <a:pt x="354088" y="94143"/>
                </a:lnTo>
                <a:lnTo>
                  <a:pt x="373253" y="139529"/>
                </a:lnTo>
                <a:lnTo>
                  <a:pt x="380046" y="190022"/>
                </a:lnTo>
                <a:lnTo>
                  <a:pt x="375480" y="233961"/>
                </a:lnTo>
                <a:lnTo>
                  <a:pt x="361504" y="274101"/>
                </a:lnTo>
                <a:lnTo>
                  <a:pt x="339283" y="309363"/>
                </a:lnTo>
                <a:lnTo>
                  <a:pt x="309982" y="338668"/>
                </a:lnTo>
                <a:lnTo>
                  <a:pt x="274767" y="360936"/>
                </a:lnTo>
                <a:lnTo>
                  <a:pt x="234803" y="375088"/>
                </a:lnTo>
                <a:lnTo>
                  <a:pt x="191256" y="380046"/>
                </a:lnTo>
                <a:close/>
              </a:path>
            </a:pathLst>
          </a:custGeom>
          <a:ln w="12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87770" y="5042197"/>
            <a:ext cx="144780" cy="3619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330"/>
              </a:spcBef>
            </a:pPr>
            <a:r>
              <a:rPr sz="1350" spc="10" dirty="0">
                <a:latin typeface="함초롬돋움"/>
                <a:cs typeface="함초롬돋움"/>
              </a:rPr>
              <a:t>2</a:t>
            </a:r>
            <a:endParaRPr sz="13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25" dirty="0">
                <a:latin typeface="함초롬돋움"/>
                <a:cs typeface="함초롬돋움"/>
              </a:rPr>
              <a:t>abc</a:t>
            </a:r>
            <a:endParaRPr sz="550">
              <a:latin typeface="함초롬돋움"/>
              <a:cs typeface="함초롬돋움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37689" y="5006835"/>
            <a:ext cx="291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숫자 </a:t>
            </a:r>
            <a:r>
              <a:rPr sz="800" b="1" spc="-20" dirty="0">
                <a:latin typeface="함초롬돋움"/>
                <a:cs typeface="함초롬돋움"/>
              </a:rPr>
              <a:t>키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숫자 </a:t>
            </a:r>
            <a:r>
              <a:rPr sz="800" spc="-40" dirty="0">
                <a:latin typeface="함초롬돋움"/>
                <a:cs typeface="함초롬돋움"/>
              </a:rPr>
              <a:t>키는 </a:t>
            </a:r>
            <a:r>
              <a:rPr sz="800" spc="-20" dirty="0">
                <a:latin typeface="함초롬돋움"/>
                <a:cs typeface="함초롬돋움"/>
              </a:rPr>
              <a:t>날짜, </a:t>
            </a:r>
            <a:r>
              <a:rPr sz="800" spc="-40" dirty="0">
                <a:latin typeface="함초롬돋움"/>
                <a:cs typeface="함초롬돋움"/>
              </a:rPr>
              <a:t>시간</a:t>
            </a:r>
            <a:r>
              <a:rPr sz="800" spc="-25" dirty="0">
                <a:latin typeface="함초롬돋움"/>
                <a:cs typeface="함초롬돋움"/>
              </a:rPr>
              <a:t>, </a:t>
            </a:r>
            <a:r>
              <a:rPr sz="800" spc="-35" dirty="0">
                <a:latin typeface="함초롬돋움"/>
                <a:cs typeface="함초롬돋움"/>
              </a:rPr>
              <a:t>파일 </a:t>
            </a:r>
            <a:r>
              <a:rPr sz="800" spc="-20" dirty="0">
                <a:latin typeface="함초롬돋움"/>
                <a:cs typeface="함초롬돋움"/>
              </a:rPr>
              <a:t>및 머리글 </a:t>
            </a:r>
            <a:r>
              <a:rPr sz="800" spc="-10" dirty="0">
                <a:latin typeface="함초롬돋움"/>
                <a:cs typeface="함초롬돋움"/>
              </a:rPr>
              <a:t>이름을 </a:t>
            </a:r>
            <a:r>
              <a:rPr sz="800" spc="-40" dirty="0">
                <a:latin typeface="함초롬돋움"/>
                <a:cs typeface="함초롬돋움"/>
              </a:rPr>
              <a:t>입력하는 </a:t>
            </a:r>
            <a:r>
              <a:rPr sz="800" spc="-60" dirty="0">
                <a:latin typeface="함초롬돋움"/>
                <a:cs typeface="함초롬돋움"/>
              </a:rPr>
              <a:t>데 </a:t>
            </a:r>
            <a:r>
              <a:rPr sz="800" spc="-20" dirty="0">
                <a:latin typeface="함초롬돋움"/>
                <a:cs typeface="함초롬돋움"/>
              </a:rPr>
              <a:t>사용됩니다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99998" y="7122909"/>
            <a:ext cx="3960495" cy="3175"/>
            <a:chOff x="899998" y="7122909"/>
            <a:chExt cx="3960495" cy="3175"/>
          </a:xfrm>
        </p:grpSpPr>
        <p:sp>
          <p:nvSpPr>
            <p:cNvPr id="61" name="object 61"/>
            <p:cNvSpPr/>
            <p:nvPr/>
          </p:nvSpPr>
          <p:spPr>
            <a:xfrm>
              <a:off x="899998" y="7124496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99996" y="7124496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970134" y="5591563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1256" y="380046"/>
                </a:moveTo>
                <a:lnTo>
                  <a:pt x="147249" y="375088"/>
                </a:lnTo>
                <a:lnTo>
                  <a:pt x="106933" y="360936"/>
                </a:lnTo>
                <a:lnTo>
                  <a:pt x="71430" y="338668"/>
                </a:lnTo>
                <a:lnTo>
                  <a:pt x="41863" y="309363"/>
                </a:lnTo>
                <a:lnTo>
                  <a:pt x="19354" y="274101"/>
                </a:lnTo>
                <a:lnTo>
                  <a:pt x="5025" y="233961"/>
                </a:lnTo>
                <a:lnTo>
                  <a:pt x="0" y="190022"/>
                </a:lnTo>
                <a:lnTo>
                  <a:pt x="6792" y="139529"/>
                </a:lnTo>
                <a:lnTo>
                  <a:pt x="25957" y="94143"/>
                </a:lnTo>
                <a:lnTo>
                  <a:pt x="55680" y="55680"/>
                </a:lnTo>
                <a:lnTo>
                  <a:pt x="94143" y="25957"/>
                </a:lnTo>
                <a:lnTo>
                  <a:pt x="139529" y="6792"/>
                </a:lnTo>
                <a:lnTo>
                  <a:pt x="190022" y="0"/>
                </a:lnTo>
                <a:lnTo>
                  <a:pt x="240516" y="6792"/>
                </a:lnTo>
                <a:lnTo>
                  <a:pt x="285902" y="25957"/>
                </a:lnTo>
                <a:lnTo>
                  <a:pt x="324365" y="55680"/>
                </a:lnTo>
                <a:lnTo>
                  <a:pt x="354088" y="94143"/>
                </a:lnTo>
                <a:lnTo>
                  <a:pt x="373253" y="139529"/>
                </a:lnTo>
                <a:lnTo>
                  <a:pt x="380046" y="190022"/>
                </a:lnTo>
                <a:lnTo>
                  <a:pt x="375480" y="233961"/>
                </a:lnTo>
                <a:lnTo>
                  <a:pt x="361504" y="274101"/>
                </a:lnTo>
                <a:lnTo>
                  <a:pt x="339283" y="309363"/>
                </a:lnTo>
                <a:lnTo>
                  <a:pt x="309982" y="338668"/>
                </a:lnTo>
                <a:lnTo>
                  <a:pt x="274767" y="360936"/>
                </a:lnTo>
                <a:lnTo>
                  <a:pt x="234803" y="375088"/>
                </a:lnTo>
                <a:lnTo>
                  <a:pt x="191256" y="380046"/>
                </a:lnTo>
                <a:close/>
              </a:path>
            </a:pathLst>
          </a:custGeom>
          <a:ln w="1233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04134" y="5672609"/>
            <a:ext cx="31178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30" dirty="0">
                <a:solidFill>
                  <a:srgbClr val="010202"/>
                </a:solidFill>
                <a:latin typeface="함초롬돋움"/>
                <a:cs typeface="함초롬돋움"/>
              </a:rPr>
              <a:t>시작</a:t>
            </a:r>
            <a:endParaRPr sz="1050">
              <a:latin typeface="함초롬돋움"/>
              <a:cs typeface="함초롬돋움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63964" y="6124876"/>
            <a:ext cx="392430" cy="392430"/>
            <a:chOff x="963964" y="6124876"/>
            <a:chExt cx="392430" cy="392430"/>
          </a:xfrm>
        </p:grpSpPr>
        <p:sp>
          <p:nvSpPr>
            <p:cNvPr id="66" name="object 66"/>
            <p:cNvSpPr/>
            <p:nvPr/>
          </p:nvSpPr>
          <p:spPr>
            <a:xfrm>
              <a:off x="970134" y="6131046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1256" y="380046"/>
                  </a:moveTo>
                  <a:lnTo>
                    <a:pt x="147249" y="375088"/>
                  </a:lnTo>
                  <a:lnTo>
                    <a:pt x="106933" y="360936"/>
                  </a:lnTo>
                  <a:lnTo>
                    <a:pt x="71430" y="338668"/>
                  </a:lnTo>
                  <a:lnTo>
                    <a:pt x="41863" y="309363"/>
                  </a:lnTo>
                  <a:lnTo>
                    <a:pt x="19354" y="274101"/>
                  </a:lnTo>
                  <a:lnTo>
                    <a:pt x="5025" y="233961"/>
                  </a:lnTo>
                  <a:lnTo>
                    <a:pt x="0" y="190022"/>
                  </a:lnTo>
                  <a:lnTo>
                    <a:pt x="6792" y="139529"/>
                  </a:lnTo>
                  <a:lnTo>
                    <a:pt x="25957" y="94143"/>
                  </a:lnTo>
                  <a:lnTo>
                    <a:pt x="55680" y="55680"/>
                  </a:lnTo>
                  <a:lnTo>
                    <a:pt x="94143" y="25957"/>
                  </a:lnTo>
                  <a:lnTo>
                    <a:pt x="139529" y="6792"/>
                  </a:lnTo>
                  <a:lnTo>
                    <a:pt x="190022" y="0"/>
                  </a:lnTo>
                  <a:lnTo>
                    <a:pt x="240516" y="6792"/>
                  </a:lnTo>
                  <a:lnTo>
                    <a:pt x="285902" y="25957"/>
                  </a:lnTo>
                  <a:lnTo>
                    <a:pt x="324365" y="55680"/>
                  </a:lnTo>
                  <a:lnTo>
                    <a:pt x="354088" y="94143"/>
                  </a:lnTo>
                  <a:lnTo>
                    <a:pt x="373253" y="139529"/>
                  </a:lnTo>
                  <a:lnTo>
                    <a:pt x="380046" y="190022"/>
                  </a:lnTo>
                  <a:lnTo>
                    <a:pt x="375480" y="233961"/>
                  </a:lnTo>
                  <a:lnTo>
                    <a:pt x="361504" y="274101"/>
                  </a:lnTo>
                  <a:lnTo>
                    <a:pt x="339283" y="309363"/>
                  </a:lnTo>
                  <a:lnTo>
                    <a:pt x="309982" y="338668"/>
                  </a:lnTo>
                  <a:lnTo>
                    <a:pt x="274767" y="360936"/>
                  </a:lnTo>
                  <a:lnTo>
                    <a:pt x="234803" y="375088"/>
                  </a:lnTo>
                  <a:lnTo>
                    <a:pt x="191256" y="380046"/>
                  </a:lnTo>
                  <a:close/>
                </a:path>
              </a:pathLst>
            </a:custGeom>
            <a:ln w="12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89824" y="6193976"/>
              <a:ext cx="140970" cy="255904"/>
            </a:xfrm>
            <a:custGeom>
              <a:avLst/>
              <a:gdLst/>
              <a:ahLst/>
              <a:cxnLst/>
              <a:rect l="l" t="t" r="r" b="b"/>
              <a:pathLst>
                <a:path w="140969" h="255904">
                  <a:moveTo>
                    <a:pt x="0" y="0"/>
                  </a:moveTo>
                  <a:lnTo>
                    <a:pt x="140666" y="0"/>
                  </a:lnTo>
                  <a:lnTo>
                    <a:pt x="140666" y="255420"/>
                  </a:lnTo>
                  <a:lnTo>
                    <a:pt x="0" y="255420"/>
                  </a:lnTo>
                  <a:lnTo>
                    <a:pt x="0" y="0"/>
                  </a:lnTo>
                  <a:close/>
                </a:path>
                <a:path w="140969" h="255904">
                  <a:moveTo>
                    <a:pt x="18508" y="140666"/>
                  </a:moveTo>
                  <a:lnTo>
                    <a:pt x="122157" y="140666"/>
                  </a:lnTo>
                </a:path>
                <a:path w="140969" h="255904">
                  <a:moveTo>
                    <a:pt x="18508" y="106116"/>
                  </a:moveTo>
                  <a:lnTo>
                    <a:pt x="122157" y="106116"/>
                  </a:lnTo>
                </a:path>
                <a:path w="140969" h="255904">
                  <a:moveTo>
                    <a:pt x="18508" y="71567"/>
                  </a:moveTo>
                  <a:lnTo>
                    <a:pt x="122157" y="71567"/>
                  </a:lnTo>
                </a:path>
                <a:path w="140969" h="255904">
                  <a:moveTo>
                    <a:pt x="18508" y="176449"/>
                  </a:moveTo>
                  <a:lnTo>
                    <a:pt x="122157" y="176449"/>
                  </a:lnTo>
                </a:path>
                <a:path w="140969" h="255904">
                  <a:moveTo>
                    <a:pt x="18508" y="28380"/>
                  </a:moveTo>
                  <a:lnTo>
                    <a:pt x="122157" y="28380"/>
                  </a:lnTo>
                </a:path>
                <a:path w="140969" h="255904">
                  <a:moveTo>
                    <a:pt x="18508" y="218403"/>
                  </a:moveTo>
                  <a:lnTo>
                    <a:pt x="122157" y="218403"/>
                  </a:lnTo>
                </a:path>
                <a:path w="140969" h="255904">
                  <a:moveTo>
                    <a:pt x="18508" y="239379"/>
                  </a:moveTo>
                  <a:lnTo>
                    <a:pt x="122157" y="239379"/>
                  </a:lnTo>
                </a:path>
              </a:pathLst>
            </a:custGeom>
            <a:ln w="9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963964" y="6664359"/>
            <a:ext cx="392430" cy="392430"/>
            <a:chOff x="963964" y="6664359"/>
            <a:chExt cx="392430" cy="392430"/>
          </a:xfrm>
        </p:grpSpPr>
        <p:sp>
          <p:nvSpPr>
            <p:cNvPr id="69" name="object 69"/>
            <p:cNvSpPr/>
            <p:nvPr/>
          </p:nvSpPr>
          <p:spPr>
            <a:xfrm>
              <a:off x="970134" y="6670529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1256" y="380046"/>
                  </a:moveTo>
                  <a:lnTo>
                    <a:pt x="147249" y="375088"/>
                  </a:lnTo>
                  <a:lnTo>
                    <a:pt x="106933" y="360936"/>
                  </a:lnTo>
                  <a:lnTo>
                    <a:pt x="71430" y="338668"/>
                  </a:lnTo>
                  <a:lnTo>
                    <a:pt x="41863" y="309363"/>
                  </a:lnTo>
                  <a:lnTo>
                    <a:pt x="19354" y="274101"/>
                  </a:lnTo>
                  <a:lnTo>
                    <a:pt x="5025" y="233961"/>
                  </a:lnTo>
                  <a:lnTo>
                    <a:pt x="0" y="190022"/>
                  </a:lnTo>
                  <a:lnTo>
                    <a:pt x="6792" y="139529"/>
                  </a:lnTo>
                  <a:lnTo>
                    <a:pt x="25957" y="94143"/>
                  </a:lnTo>
                  <a:lnTo>
                    <a:pt x="55680" y="55680"/>
                  </a:lnTo>
                  <a:lnTo>
                    <a:pt x="94143" y="25957"/>
                  </a:lnTo>
                  <a:lnTo>
                    <a:pt x="139529" y="6792"/>
                  </a:lnTo>
                  <a:lnTo>
                    <a:pt x="190022" y="0"/>
                  </a:lnTo>
                  <a:lnTo>
                    <a:pt x="240516" y="6792"/>
                  </a:lnTo>
                  <a:lnTo>
                    <a:pt x="285902" y="25957"/>
                  </a:lnTo>
                  <a:lnTo>
                    <a:pt x="324365" y="55680"/>
                  </a:lnTo>
                  <a:lnTo>
                    <a:pt x="354088" y="94143"/>
                  </a:lnTo>
                  <a:lnTo>
                    <a:pt x="373253" y="139529"/>
                  </a:lnTo>
                  <a:lnTo>
                    <a:pt x="380046" y="190022"/>
                  </a:lnTo>
                  <a:lnTo>
                    <a:pt x="375480" y="233961"/>
                  </a:lnTo>
                  <a:lnTo>
                    <a:pt x="361504" y="274101"/>
                  </a:lnTo>
                  <a:lnTo>
                    <a:pt x="339283" y="309363"/>
                  </a:lnTo>
                  <a:lnTo>
                    <a:pt x="309982" y="338668"/>
                  </a:lnTo>
                  <a:lnTo>
                    <a:pt x="274767" y="360936"/>
                  </a:lnTo>
                  <a:lnTo>
                    <a:pt x="234803" y="375088"/>
                  </a:lnTo>
                  <a:lnTo>
                    <a:pt x="191256" y="380046"/>
                  </a:lnTo>
                  <a:close/>
                </a:path>
              </a:pathLst>
            </a:custGeom>
            <a:ln w="1233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254" y="6745181"/>
              <a:ext cx="225189" cy="230742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837689" y="5531485"/>
            <a:ext cx="2849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빠른 선택 </a:t>
            </a:r>
            <a:r>
              <a:rPr sz="800" b="1" spc="-20" dirty="0">
                <a:latin typeface="함초롬돋움"/>
                <a:cs typeface="함초롬돋움"/>
              </a:rPr>
              <a:t>키</a:t>
            </a:r>
            <a:endParaRPr sz="800">
              <a:latin typeface="함초롬돋움"/>
              <a:cs typeface="함초롬돋움"/>
            </a:endParaRPr>
          </a:p>
          <a:p>
            <a:pPr marL="12700" marR="8255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빠른 선택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dirty="0">
                <a:latin typeface="함초롬돋움"/>
                <a:cs typeface="함초롬돋움"/>
              </a:rPr>
              <a:t>누르면 </a:t>
            </a:r>
            <a:r>
              <a:rPr sz="800" spc="-20" dirty="0">
                <a:latin typeface="함초롬돋움"/>
                <a:cs typeface="함초롬돋움"/>
              </a:rPr>
              <a:t>각 </a:t>
            </a:r>
            <a:r>
              <a:rPr sz="800" spc="-10" dirty="0">
                <a:latin typeface="함초롬돋움"/>
                <a:cs typeface="함초롬돋움"/>
              </a:rPr>
              <a:t>하위 메뉴의 </a:t>
            </a:r>
            <a:r>
              <a:rPr sz="800" spc="-25" dirty="0">
                <a:latin typeface="함초롬돋움"/>
                <a:cs typeface="함초롬돋움"/>
              </a:rPr>
              <a:t>해당 </a:t>
            </a:r>
            <a:r>
              <a:rPr sz="800" spc="-45" dirty="0">
                <a:latin typeface="함초롬돋움"/>
                <a:cs typeface="함초롬돋움"/>
              </a:rPr>
              <a:t>메뉴로 </a:t>
            </a:r>
            <a:r>
              <a:rPr sz="800" spc="-35" dirty="0">
                <a:latin typeface="함초롬돋움"/>
                <a:cs typeface="함초롬돋움"/>
              </a:rPr>
              <a:t>바로 </a:t>
            </a:r>
            <a:r>
              <a:rPr sz="800" spc="-40" dirty="0">
                <a:latin typeface="함초롬돋움"/>
                <a:cs typeface="함초롬돋움"/>
              </a:rPr>
              <a:t>이동합니다</a:t>
            </a:r>
            <a:r>
              <a:rPr sz="800" spc="-10" dirty="0">
                <a:latin typeface="함초롬돋움"/>
                <a:cs typeface="함초롬돋움"/>
              </a:rPr>
              <a:t>:</a:t>
            </a:r>
            <a:endParaRPr sz="800">
              <a:latin typeface="함초롬돋움"/>
              <a:cs typeface="함초롬돋움"/>
            </a:endParaRPr>
          </a:p>
          <a:p>
            <a:pPr marL="12700" marR="191135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빠른 </a:t>
            </a:r>
            <a:r>
              <a:rPr sz="800" spc="-30" dirty="0">
                <a:latin typeface="함초롬돋움"/>
                <a:cs typeface="함초롬돋움"/>
              </a:rPr>
              <a:t>선택 </a:t>
            </a:r>
            <a:r>
              <a:rPr sz="800" dirty="0">
                <a:latin typeface="함초롬돋움"/>
                <a:cs typeface="함초롬돋움"/>
              </a:rPr>
              <a:t>키 1 </a:t>
            </a:r>
            <a:r>
              <a:rPr sz="800" spc="-45" dirty="0">
                <a:latin typeface="함초롬돋움"/>
                <a:cs typeface="함초롬돋움"/>
              </a:rPr>
              <a:t>'시작' </a:t>
            </a:r>
            <a:r>
              <a:rPr sz="800" spc="-100" dirty="0">
                <a:latin typeface="함초롬돋움"/>
                <a:cs typeface="함초롬돋움"/>
              </a:rPr>
              <a:t>--&gt; </a:t>
            </a:r>
            <a:r>
              <a:rPr sz="800" spc="-40" dirty="0">
                <a:latin typeface="함초롬돋움"/>
                <a:cs typeface="함초롬돋움"/>
              </a:rPr>
              <a:t>'측정 </a:t>
            </a:r>
            <a:r>
              <a:rPr sz="800" spc="-10" dirty="0">
                <a:latin typeface="함초롬돋움"/>
                <a:cs typeface="함초롬돋움"/>
              </a:rPr>
              <a:t>시리즈 </a:t>
            </a:r>
            <a:r>
              <a:rPr sz="800" spc="-40" dirty="0">
                <a:latin typeface="함초롬돋움"/>
                <a:cs typeface="함초롬돋움"/>
              </a:rPr>
              <a:t>시작</a:t>
            </a:r>
            <a:r>
              <a:rPr sz="800" spc="-10" dirty="0">
                <a:latin typeface="함초롬돋움"/>
                <a:cs typeface="함초롬돋움"/>
              </a:rPr>
              <a:t>' </a:t>
            </a:r>
            <a:r>
              <a:rPr sz="800" spc="-20" dirty="0">
                <a:latin typeface="함초롬돋움"/>
                <a:cs typeface="함초롬돋움"/>
              </a:rPr>
              <a:t>빠른 </a:t>
            </a:r>
            <a:r>
              <a:rPr sz="800" spc="-30" dirty="0">
                <a:latin typeface="함초롬돋움"/>
                <a:cs typeface="함초롬돋움"/>
              </a:rPr>
              <a:t>선택 </a:t>
            </a:r>
            <a:r>
              <a:rPr sz="800" dirty="0">
                <a:latin typeface="함초롬돋움"/>
                <a:cs typeface="함초롬돋움"/>
              </a:rPr>
              <a:t>키 2 </a:t>
            </a:r>
            <a:r>
              <a:rPr sz="800" spc="-45" dirty="0">
                <a:latin typeface="함초롬돋움"/>
                <a:cs typeface="함초롬돋움"/>
              </a:rPr>
              <a:t>'목록</a:t>
            </a:r>
            <a:r>
              <a:rPr sz="800" spc="-80" dirty="0">
                <a:latin typeface="함초롬돋움"/>
                <a:cs typeface="함초롬돋움"/>
              </a:rPr>
              <a:t>' </a:t>
            </a:r>
            <a:r>
              <a:rPr sz="800" spc="-100" dirty="0">
                <a:latin typeface="함초롬돋움"/>
                <a:cs typeface="함초롬돋움"/>
              </a:rPr>
              <a:t>--&gt; </a:t>
            </a:r>
            <a:r>
              <a:rPr sz="800" spc="-20" dirty="0">
                <a:latin typeface="함초롬돋움"/>
                <a:cs typeface="함초롬돋움"/>
              </a:rPr>
              <a:t>'</a:t>
            </a:r>
            <a:r>
              <a:rPr sz="800" spc="-45" dirty="0">
                <a:latin typeface="함초롬돋움"/>
                <a:cs typeface="함초롬돋움"/>
              </a:rPr>
              <a:t>현재 </a:t>
            </a:r>
            <a:r>
              <a:rPr sz="800" spc="-10" dirty="0">
                <a:latin typeface="함초롬돋움"/>
                <a:cs typeface="함초롬돋움"/>
              </a:rPr>
              <a:t>값 </a:t>
            </a:r>
            <a:r>
              <a:rPr sz="800" spc="-20" dirty="0">
                <a:latin typeface="함초롬돋움"/>
                <a:cs typeface="함초롬돋움"/>
              </a:rPr>
              <a:t>표시</a:t>
            </a:r>
            <a:r>
              <a:rPr sz="800" spc="-10" dirty="0">
                <a:latin typeface="함초롬돋움"/>
                <a:cs typeface="함초롬돋움"/>
              </a:rPr>
              <a:t>'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빠른 </a:t>
            </a:r>
            <a:r>
              <a:rPr sz="800" spc="-30" dirty="0">
                <a:latin typeface="함초롬돋움"/>
                <a:cs typeface="함초롬돋움"/>
              </a:rPr>
              <a:t>선택 </a:t>
            </a:r>
            <a:r>
              <a:rPr sz="800" dirty="0">
                <a:latin typeface="함초롬돋움"/>
                <a:cs typeface="함초롬돋움"/>
              </a:rPr>
              <a:t>키 3 </a:t>
            </a:r>
            <a:r>
              <a:rPr sz="800" spc="-20" dirty="0">
                <a:latin typeface="함초롬돋움"/>
                <a:cs typeface="함초롬돋움"/>
              </a:rPr>
              <a:t>'그래프' </a:t>
            </a:r>
            <a:r>
              <a:rPr sz="800" spc="-100" dirty="0">
                <a:latin typeface="함초롬돋움"/>
                <a:cs typeface="함초롬돋움"/>
              </a:rPr>
              <a:t>--&gt; </a:t>
            </a:r>
            <a:r>
              <a:rPr sz="800" spc="-20" dirty="0">
                <a:latin typeface="함초롬돋움"/>
                <a:cs typeface="함초롬돋움"/>
              </a:rPr>
              <a:t>'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10" dirty="0">
                <a:latin typeface="함초롬돋움"/>
                <a:cs typeface="함초롬돋움"/>
              </a:rPr>
              <a:t>시리즈 </a:t>
            </a:r>
            <a:r>
              <a:rPr sz="800" spc="-20" dirty="0">
                <a:latin typeface="함초롬돋움"/>
                <a:cs typeface="함초롬돋움"/>
              </a:rPr>
              <a:t>표시</a:t>
            </a:r>
            <a:r>
              <a:rPr sz="800" spc="-10" dirty="0">
                <a:latin typeface="함초롬돋움"/>
                <a:cs typeface="함초롬돋움"/>
              </a:rPr>
              <a:t>'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811" y="31115"/>
            <a:ext cx="8877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2 </a:t>
            </a:r>
            <a:r>
              <a:rPr sz="800" spc="-35" dirty="0">
                <a:latin typeface="함초롬돋움"/>
                <a:cs typeface="함초롬돋움"/>
              </a:rPr>
              <a:t>제품 </a:t>
            </a:r>
            <a:r>
              <a:rPr sz="800" spc="-10" dirty="0">
                <a:latin typeface="함초롬돋움"/>
                <a:cs typeface="함초롬돋움"/>
              </a:rPr>
              <a:t>개요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88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sz="800" dirty="0">
                <a:latin typeface="함초롬돋움"/>
                <a:cs typeface="함초롬돋움"/>
              </a:rPr>
              <a:t>EN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10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4324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EN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67994" y="679907"/>
            <a:ext cx="3960495" cy="3175"/>
            <a:chOff x="467994" y="679907"/>
            <a:chExt cx="3960495" cy="3175"/>
          </a:xfrm>
        </p:grpSpPr>
        <p:sp>
          <p:nvSpPr>
            <p:cNvPr id="20" name="object 20"/>
            <p:cNvSpPr/>
            <p:nvPr/>
          </p:nvSpPr>
          <p:spPr>
            <a:xfrm>
              <a:off x="467995" y="68149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7993" y="681495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94" y="681495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993" y="681495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688" y="513016"/>
            <a:ext cx="212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함초롬돋움"/>
                <a:cs typeface="함초롬돋움"/>
              </a:rPr>
              <a:t>키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5686" y="513016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기능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994" y="1204557"/>
            <a:ext cx="3960495" cy="3175"/>
            <a:chOff x="467994" y="1204557"/>
            <a:chExt cx="3960495" cy="3175"/>
          </a:xfrm>
        </p:grpSpPr>
        <p:sp>
          <p:nvSpPr>
            <p:cNvPr id="27" name="object 27"/>
            <p:cNvSpPr/>
            <p:nvPr/>
          </p:nvSpPr>
          <p:spPr>
            <a:xfrm>
              <a:off x="467995" y="12061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67993" y="1206144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994" y="120614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0" y="0"/>
                  </a:moveTo>
                  <a:lnTo>
                    <a:pt x="8999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7993" y="1206144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0" y="0"/>
                  </a:moveTo>
                  <a:lnTo>
                    <a:pt x="30600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1961" y="746007"/>
            <a:ext cx="392430" cy="392430"/>
            <a:chOff x="531961" y="746007"/>
            <a:chExt cx="392430" cy="392430"/>
          </a:xfrm>
        </p:grpSpPr>
        <p:sp>
          <p:nvSpPr>
            <p:cNvPr id="32" name="object 32"/>
            <p:cNvSpPr/>
            <p:nvPr/>
          </p:nvSpPr>
          <p:spPr>
            <a:xfrm>
              <a:off x="538131" y="752177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1256" y="380046"/>
                  </a:moveTo>
                  <a:lnTo>
                    <a:pt x="147249" y="375088"/>
                  </a:lnTo>
                  <a:lnTo>
                    <a:pt x="106933" y="360936"/>
                  </a:lnTo>
                  <a:lnTo>
                    <a:pt x="71430" y="338668"/>
                  </a:lnTo>
                  <a:lnTo>
                    <a:pt x="41863" y="309363"/>
                  </a:lnTo>
                  <a:lnTo>
                    <a:pt x="19354" y="274101"/>
                  </a:lnTo>
                  <a:lnTo>
                    <a:pt x="5025" y="233961"/>
                  </a:lnTo>
                  <a:lnTo>
                    <a:pt x="0" y="190022"/>
                  </a:lnTo>
                  <a:lnTo>
                    <a:pt x="6792" y="139529"/>
                  </a:lnTo>
                  <a:lnTo>
                    <a:pt x="25957" y="94143"/>
                  </a:lnTo>
                  <a:lnTo>
                    <a:pt x="55680" y="55680"/>
                  </a:lnTo>
                  <a:lnTo>
                    <a:pt x="94143" y="25957"/>
                  </a:lnTo>
                  <a:lnTo>
                    <a:pt x="139529" y="6792"/>
                  </a:lnTo>
                  <a:lnTo>
                    <a:pt x="190022" y="0"/>
                  </a:lnTo>
                  <a:lnTo>
                    <a:pt x="240516" y="6792"/>
                  </a:lnTo>
                  <a:lnTo>
                    <a:pt x="285902" y="25957"/>
                  </a:lnTo>
                  <a:lnTo>
                    <a:pt x="324365" y="55680"/>
                  </a:lnTo>
                  <a:lnTo>
                    <a:pt x="354088" y="94143"/>
                  </a:lnTo>
                  <a:lnTo>
                    <a:pt x="373253" y="139529"/>
                  </a:lnTo>
                  <a:lnTo>
                    <a:pt x="380046" y="190022"/>
                  </a:lnTo>
                  <a:lnTo>
                    <a:pt x="375480" y="233961"/>
                  </a:lnTo>
                  <a:lnTo>
                    <a:pt x="361504" y="274101"/>
                  </a:lnTo>
                  <a:lnTo>
                    <a:pt x="339283" y="309363"/>
                  </a:lnTo>
                  <a:lnTo>
                    <a:pt x="309982" y="338668"/>
                  </a:lnTo>
                  <a:lnTo>
                    <a:pt x="274767" y="360936"/>
                  </a:lnTo>
                  <a:lnTo>
                    <a:pt x="234803" y="375088"/>
                  </a:lnTo>
                  <a:lnTo>
                    <a:pt x="191256" y="380046"/>
                  </a:lnTo>
                  <a:close/>
                </a:path>
              </a:pathLst>
            </a:custGeom>
            <a:ln w="12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331" y="833911"/>
              <a:ext cx="244532" cy="24063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405686" y="692099"/>
            <a:ext cx="354731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함초롬돋움"/>
                <a:cs typeface="함초롬돋움"/>
              </a:rPr>
              <a:t>화살표 </a:t>
            </a:r>
            <a:r>
              <a:rPr sz="800" b="1" spc="-20" dirty="0">
                <a:latin typeface="함초롬돋움"/>
                <a:cs typeface="함초롬돋움"/>
              </a:rPr>
              <a:t>키</a:t>
            </a:r>
            <a:endParaRPr sz="80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주로 </a:t>
            </a:r>
            <a:r>
              <a:rPr sz="800" spc="-10" dirty="0">
                <a:latin typeface="함초롬돋움"/>
                <a:cs typeface="함초롬돋움"/>
              </a:rPr>
              <a:t>메뉴 </a:t>
            </a:r>
            <a:r>
              <a:rPr sz="800" spc="-40" dirty="0">
                <a:latin typeface="함초롬돋움"/>
                <a:cs typeface="함초롬돋움"/>
              </a:rPr>
              <a:t>탐색을 </a:t>
            </a:r>
            <a:r>
              <a:rPr sz="800" spc="-60" dirty="0">
                <a:latin typeface="함초롬돋움"/>
                <a:cs typeface="함초롬돋움"/>
              </a:rPr>
              <a:t>위해 </a:t>
            </a:r>
            <a:r>
              <a:rPr sz="800" spc="-25" dirty="0">
                <a:latin typeface="함초롬돋움"/>
                <a:cs typeface="함초롬돋움"/>
              </a:rPr>
              <a:t>제공됩니다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25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</a:pPr>
            <a:r>
              <a:rPr sz="800" b="1" dirty="0">
                <a:latin typeface="함초롬돋움"/>
                <a:cs typeface="함초롬돋움"/>
              </a:rPr>
              <a:t>헤드 </a:t>
            </a:r>
            <a:r>
              <a:rPr sz="800" b="1" spc="-20" dirty="0">
                <a:latin typeface="함초롬돋움"/>
                <a:cs typeface="함초롬돋움"/>
              </a:rPr>
              <a:t>키</a:t>
            </a:r>
            <a:endParaRPr sz="800" dirty="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헤드 </a:t>
            </a:r>
            <a:r>
              <a:rPr sz="800" spc="-10" dirty="0">
                <a:latin typeface="함초롬돋움"/>
                <a:cs typeface="함초롬돋움"/>
              </a:rPr>
              <a:t>키를 </a:t>
            </a:r>
            <a:r>
              <a:rPr sz="800" spc="-50" dirty="0">
                <a:latin typeface="함초롬돋움"/>
                <a:cs typeface="함초롬돋움"/>
              </a:rPr>
              <a:t>사용하여 </a:t>
            </a:r>
            <a:r>
              <a:rPr sz="800" spc="-30" dirty="0">
                <a:latin typeface="함초롬돋움"/>
                <a:cs typeface="함초롬돋움"/>
              </a:rPr>
              <a:t>하위 메뉴에서 </a:t>
            </a:r>
            <a:r>
              <a:rPr sz="800" spc="-35" dirty="0">
                <a:latin typeface="함초롬돋움"/>
                <a:cs typeface="함초롬돋움"/>
              </a:rPr>
              <a:t>개별 </a:t>
            </a:r>
            <a:r>
              <a:rPr sz="800" spc="-40" dirty="0">
                <a:latin typeface="함초롬돋움"/>
                <a:cs typeface="함초롬돋움"/>
              </a:rPr>
              <a:t>측정 </a:t>
            </a:r>
            <a:r>
              <a:rPr sz="800" spc="-30" dirty="0">
                <a:latin typeface="함초롬돋움"/>
                <a:cs typeface="함초롬돋움"/>
              </a:rPr>
              <a:t>지점 </a:t>
            </a:r>
            <a:r>
              <a:rPr sz="800" spc="-55" dirty="0">
                <a:latin typeface="함초롬돋움"/>
                <a:cs typeface="함초롬돋움"/>
              </a:rPr>
              <a:t>및/또는 </a:t>
            </a:r>
            <a:r>
              <a:rPr sz="800" spc="-20" dirty="0">
                <a:latin typeface="함초롬돋움"/>
                <a:cs typeface="함초롬돋움"/>
              </a:rPr>
              <a:t>헤드를 선택할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7995" y="1729206"/>
            <a:ext cx="3960495" cy="3175"/>
            <a:chOff x="467995" y="1729206"/>
            <a:chExt cx="3960495" cy="3175"/>
          </a:xfrm>
        </p:grpSpPr>
        <p:sp>
          <p:nvSpPr>
            <p:cNvPr id="36" name="object 36"/>
            <p:cNvSpPr/>
            <p:nvPr/>
          </p:nvSpPr>
          <p:spPr>
            <a:xfrm>
              <a:off x="467995" y="1730794"/>
              <a:ext cx="900430" cy="0"/>
            </a:xfrm>
            <a:custGeom>
              <a:avLst/>
              <a:gdLst/>
              <a:ahLst/>
              <a:cxnLst/>
              <a:rect l="l" t="t" r="r" b="b"/>
              <a:pathLst>
                <a:path w="900430">
                  <a:moveTo>
                    <a:pt x="8999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7993" y="1730794"/>
              <a:ext cx="3060065" cy="0"/>
            </a:xfrm>
            <a:custGeom>
              <a:avLst/>
              <a:gdLst/>
              <a:ahLst/>
              <a:cxnLst/>
              <a:rect l="l" t="t" r="r" b="b"/>
              <a:pathLst>
                <a:path w="3060065">
                  <a:moveTo>
                    <a:pt x="30600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31961" y="1270657"/>
            <a:ext cx="392430" cy="392430"/>
            <a:chOff x="531961" y="1270657"/>
            <a:chExt cx="392430" cy="392430"/>
          </a:xfrm>
        </p:grpSpPr>
        <p:sp>
          <p:nvSpPr>
            <p:cNvPr id="39" name="object 39"/>
            <p:cNvSpPr/>
            <p:nvPr/>
          </p:nvSpPr>
          <p:spPr>
            <a:xfrm>
              <a:off x="538131" y="1276827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1256" y="380046"/>
                  </a:moveTo>
                  <a:lnTo>
                    <a:pt x="147249" y="375088"/>
                  </a:lnTo>
                  <a:lnTo>
                    <a:pt x="106933" y="360936"/>
                  </a:lnTo>
                  <a:lnTo>
                    <a:pt x="71430" y="338668"/>
                  </a:lnTo>
                  <a:lnTo>
                    <a:pt x="41863" y="309363"/>
                  </a:lnTo>
                  <a:lnTo>
                    <a:pt x="19354" y="274101"/>
                  </a:lnTo>
                  <a:lnTo>
                    <a:pt x="5025" y="233961"/>
                  </a:lnTo>
                  <a:lnTo>
                    <a:pt x="0" y="190022"/>
                  </a:lnTo>
                  <a:lnTo>
                    <a:pt x="6792" y="139529"/>
                  </a:lnTo>
                  <a:lnTo>
                    <a:pt x="25957" y="94143"/>
                  </a:lnTo>
                  <a:lnTo>
                    <a:pt x="55680" y="55680"/>
                  </a:lnTo>
                  <a:lnTo>
                    <a:pt x="94143" y="25957"/>
                  </a:lnTo>
                  <a:lnTo>
                    <a:pt x="139529" y="6792"/>
                  </a:lnTo>
                  <a:lnTo>
                    <a:pt x="190022" y="0"/>
                  </a:lnTo>
                  <a:lnTo>
                    <a:pt x="240516" y="6792"/>
                  </a:lnTo>
                  <a:lnTo>
                    <a:pt x="285902" y="25957"/>
                  </a:lnTo>
                  <a:lnTo>
                    <a:pt x="324365" y="55680"/>
                  </a:lnTo>
                  <a:lnTo>
                    <a:pt x="354088" y="94143"/>
                  </a:lnTo>
                  <a:lnTo>
                    <a:pt x="373253" y="139529"/>
                  </a:lnTo>
                  <a:lnTo>
                    <a:pt x="380046" y="190022"/>
                  </a:lnTo>
                  <a:lnTo>
                    <a:pt x="375480" y="233961"/>
                  </a:lnTo>
                  <a:lnTo>
                    <a:pt x="361504" y="274101"/>
                  </a:lnTo>
                  <a:lnTo>
                    <a:pt x="339283" y="309363"/>
                  </a:lnTo>
                  <a:lnTo>
                    <a:pt x="309982" y="338668"/>
                  </a:lnTo>
                  <a:lnTo>
                    <a:pt x="274767" y="360936"/>
                  </a:lnTo>
                  <a:lnTo>
                    <a:pt x="234803" y="375088"/>
                  </a:lnTo>
                  <a:lnTo>
                    <a:pt x="191256" y="380046"/>
                  </a:lnTo>
                  <a:close/>
                </a:path>
              </a:pathLst>
            </a:custGeom>
            <a:ln w="12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5224" y="1331119"/>
              <a:ext cx="125095" cy="271780"/>
            </a:xfrm>
            <a:custGeom>
              <a:avLst/>
              <a:gdLst/>
              <a:ahLst/>
              <a:cxnLst/>
              <a:rect l="l" t="t" r="r" b="b"/>
              <a:pathLst>
                <a:path w="125095" h="271780">
                  <a:moveTo>
                    <a:pt x="56760" y="271461"/>
                  </a:moveTo>
                  <a:lnTo>
                    <a:pt x="28630" y="265426"/>
                  </a:lnTo>
                  <a:lnTo>
                    <a:pt x="11259" y="244469"/>
                  </a:lnTo>
                  <a:lnTo>
                    <a:pt x="2448" y="201533"/>
                  </a:lnTo>
                  <a:lnTo>
                    <a:pt x="0" y="129561"/>
                  </a:lnTo>
                  <a:lnTo>
                    <a:pt x="5109" y="57955"/>
                  </a:lnTo>
                  <a:lnTo>
                    <a:pt x="16812" y="19434"/>
                  </a:lnTo>
                  <a:lnTo>
                    <a:pt x="35224" y="3586"/>
                  </a:lnTo>
                  <a:lnTo>
                    <a:pt x="60461" y="0"/>
                  </a:lnTo>
                  <a:lnTo>
                    <a:pt x="89574" y="4395"/>
                  </a:lnTo>
                  <a:lnTo>
                    <a:pt x="109201" y="24061"/>
                  </a:lnTo>
                  <a:lnTo>
                    <a:pt x="120499" y="65937"/>
                  </a:lnTo>
                  <a:lnTo>
                    <a:pt x="124625" y="136964"/>
                  </a:lnTo>
                  <a:lnTo>
                    <a:pt x="122697" y="206565"/>
                  </a:lnTo>
                  <a:lnTo>
                    <a:pt x="112903" y="247708"/>
                  </a:lnTo>
                  <a:lnTo>
                    <a:pt x="92003" y="267104"/>
                  </a:lnTo>
                  <a:lnTo>
                    <a:pt x="56760" y="271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5224" y="1331119"/>
              <a:ext cx="125095" cy="271780"/>
            </a:xfrm>
            <a:custGeom>
              <a:avLst/>
              <a:gdLst/>
              <a:ahLst/>
              <a:cxnLst/>
              <a:rect l="l" t="t" r="r" b="b"/>
              <a:pathLst>
                <a:path w="125095" h="271780">
                  <a:moveTo>
                    <a:pt x="124625" y="136964"/>
                  </a:moveTo>
                  <a:lnTo>
                    <a:pt x="122697" y="206565"/>
                  </a:lnTo>
                  <a:lnTo>
                    <a:pt x="112903" y="247708"/>
                  </a:lnTo>
                  <a:lnTo>
                    <a:pt x="92003" y="267104"/>
                  </a:lnTo>
                  <a:lnTo>
                    <a:pt x="56760" y="271461"/>
                  </a:lnTo>
                  <a:lnTo>
                    <a:pt x="28630" y="265426"/>
                  </a:lnTo>
                  <a:lnTo>
                    <a:pt x="11259" y="244469"/>
                  </a:lnTo>
                  <a:lnTo>
                    <a:pt x="2448" y="201533"/>
                  </a:lnTo>
                  <a:lnTo>
                    <a:pt x="0" y="129561"/>
                  </a:lnTo>
                  <a:lnTo>
                    <a:pt x="5109" y="57955"/>
                  </a:lnTo>
                  <a:lnTo>
                    <a:pt x="16812" y="19434"/>
                  </a:lnTo>
                  <a:lnTo>
                    <a:pt x="35224" y="3586"/>
                  </a:lnTo>
                  <a:lnTo>
                    <a:pt x="60461" y="0"/>
                  </a:lnTo>
                  <a:lnTo>
                    <a:pt x="89574" y="4395"/>
                  </a:lnTo>
                  <a:lnTo>
                    <a:pt x="109201" y="24061"/>
                  </a:lnTo>
                  <a:lnTo>
                    <a:pt x="120499" y="65937"/>
                  </a:lnTo>
                  <a:lnTo>
                    <a:pt x="124625" y="136964"/>
                  </a:lnTo>
                  <a:close/>
                </a:path>
              </a:pathLst>
            </a:custGeom>
            <a:ln w="205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787" y="1357703"/>
              <a:ext cx="93854" cy="9877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25686" y="156309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830" y="7403"/>
                  </a:moveTo>
                  <a:lnTo>
                    <a:pt x="1104" y="7403"/>
                  </a:lnTo>
                  <a:lnTo>
                    <a:pt x="0" y="5746"/>
                  </a:lnTo>
                  <a:lnTo>
                    <a:pt x="0" y="1657"/>
                  </a:lnTo>
                  <a:lnTo>
                    <a:pt x="1104" y="0"/>
                  </a:lnTo>
                  <a:lnTo>
                    <a:pt x="3830" y="0"/>
                  </a:lnTo>
                  <a:lnTo>
                    <a:pt x="4935" y="1657"/>
                  </a:lnTo>
                  <a:lnTo>
                    <a:pt x="4935" y="3701"/>
                  </a:lnTo>
                  <a:lnTo>
                    <a:pt x="4935" y="5746"/>
                  </a:lnTo>
                  <a:lnTo>
                    <a:pt x="3830" y="7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5686" y="156309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35" y="3701"/>
                  </a:moveTo>
                  <a:lnTo>
                    <a:pt x="4935" y="5746"/>
                  </a:lnTo>
                  <a:lnTo>
                    <a:pt x="3830" y="7403"/>
                  </a:lnTo>
                  <a:lnTo>
                    <a:pt x="2467" y="7403"/>
                  </a:lnTo>
                  <a:lnTo>
                    <a:pt x="1104" y="7403"/>
                  </a:lnTo>
                  <a:lnTo>
                    <a:pt x="0" y="5746"/>
                  </a:lnTo>
                  <a:lnTo>
                    <a:pt x="0" y="3701"/>
                  </a:lnTo>
                  <a:lnTo>
                    <a:pt x="0" y="1657"/>
                  </a:lnTo>
                  <a:lnTo>
                    <a:pt x="1104" y="0"/>
                  </a:lnTo>
                  <a:lnTo>
                    <a:pt x="2467" y="0"/>
                  </a:lnTo>
                  <a:lnTo>
                    <a:pt x="3830" y="0"/>
                  </a:lnTo>
                  <a:lnTo>
                    <a:pt x="4935" y="1657"/>
                  </a:lnTo>
                  <a:lnTo>
                    <a:pt x="4935" y="3701"/>
                  </a:lnTo>
                  <a:close/>
                </a:path>
              </a:pathLst>
            </a:custGeom>
            <a:ln w="249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55294" y="1918017"/>
            <a:ext cx="1432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함초롬돋움"/>
                <a:cs typeface="함초롬돋움"/>
              </a:rPr>
              <a:t>2.4.2 </a:t>
            </a:r>
            <a:r>
              <a:rPr sz="900" b="1" spc="-10" dirty="0">
                <a:latin typeface="함초롬돋움"/>
                <a:cs typeface="함초롬돋움"/>
              </a:rPr>
              <a:t>인터페이스 설명</a:t>
            </a:r>
            <a:endParaRPr sz="900">
              <a:latin typeface="함초롬돋움"/>
              <a:cs typeface="함초롬돋움"/>
            </a:endParaRPr>
          </a:p>
        </p:txBody>
      </p: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358" y="2296909"/>
            <a:ext cx="1364492" cy="131935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815289" y="2272796"/>
            <a:ext cx="3567429" cy="40265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69010">
              <a:lnSpc>
                <a:spcPct val="100000"/>
              </a:lnSpc>
              <a:spcBef>
                <a:spcPts val="580"/>
              </a:spcBef>
            </a:pPr>
            <a:r>
              <a:rPr sz="1350" spc="10" dirty="0">
                <a:solidFill>
                  <a:srgbClr val="030405"/>
                </a:solidFill>
                <a:latin typeface="함초롬돋움"/>
                <a:cs typeface="함초롬돋움"/>
              </a:rPr>
              <a:t>1</a:t>
            </a:r>
            <a:endParaRPr sz="1350">
              <a:latin typeface="함초롬돋움"/>
              <a:cs typeface="함초롬돋움"/>
            </a:endParaRPr>
          </a:p>
          <a:p>
            <a:pPr marL="1030605">
              <a:lnSpc>
                <a:spcPct val="100000"/>
              </a:lnSpc>
              <a:spcBef>
                <a:spcPts val="484"/>
              </a:spcBef>
            </a:pPr>
            <a:r>
              <a:rPr sz="1350" spc="10" dirty="0">
                <a:solidFill>
                  <a:srgbClr val="030405"/>
                </a:solidFill>
                <a:latin typeface="함초롬돋움"/>
                <a:cs typeface="함초롬돋움"/>
              </a:rPr>
              <a:t>2</a:t>
            </a:r>
            <a:endParaRPr sz="1350">
              <a:latin typeface="함초롬돋움"/>
              <a:cs typeface="함초롬돋움"/>
            </a:endParaRPr>
          </a:p>
          <a:p>
            <a:pPr marL="1050290">
              <a:lnSpc>
                <a:spcPct val="100000"/>
              </a:lnSpc>
              <a:spcBef>
                <a:spcPts val="270"/>
              </a:spcBef>
            </a:pPr>
            <a:r>
              <a:rPr sz="1350" spc="10" dirty="0">
                <a:solidFill>
                  <a:srgbClr val="030405"/>
                </a:solidFill>
                <a:latin typeface="함초롬돋움"/>
                <a:cs typeface="함초롬돋움"/>
              </a:rPr>
              <a:t>3</a:t>
            </a:r>
            <a:endParaRPr sz="1350">
              <a:latin typeface="함초롬돋움"/>
              <a:cs typeface="함초롬돋움"/>
            </a:endParaRPr>
          </a:p>
          <a:p>
            <a:pPr marL="1048385">
              <a:lnSpc>
                <a:spcPct val="100000"/>
              </a:lnSpc>
              <a:spcBef>
                <a:spcPts val="1060"/>
              </a:spcBef>
            </a:pPr>
            <a:r>
              <a:rPr sz="1350" spc="10" dirty="0">
                <a:solidFill>
                  <a:srgbClr val="030405"/>
                </a:solidFill>
                <a:latin typeface="함초롬돋움"/>
                <a:cs typeface="함초롬돋움"/>
              </a:rPr>
              <a:t>4</a:t>
            </a:r>
            <a:endParaRPr sz="1350">
              <a:latin typeface="함초롬돋움"/>
              <a:cs typeface="함초롬돋움"/>
            </a:endParaRPr>
          </a:p>
          <a:p>
            <a:pPr marL="108585">
              <a:lnSpc>
                <a:spcPct val="100000"/>
              </a:lnSpc>
              <a:spcBef>
                <a:spcPts val="1365"/>
              </a:spcBef>
            </a:pPr>
            <a:r>
              <a:rPr sz="1350" spc="10" dirty="0">
                <a:solidFill>
                  <a:srgbClr val="030405"/>
                </a:solidFill>
                <a:latin typeface="함초롬돋움"/>
                <a:cs typeface="함초롬돋움"/>
              </a:rPr>
              <a:t>5</a:t>
            </a:r>
            <a:endParaRPr sz="135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125730" algn="l"/>
              </a:tabLst>
            </a:pP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35" dirty="0">
                <a:latin typeface="함초롬돋움"/>
                <a:cs typeface="함초롬돋움"/>
              </a:rPr>
              <a:t>카드 </a:t>
            </a:r>
            <a:r>
              <a:rPr sz="800" spc="-10" dirty="0">
                <a:latin typeface="함초롬돋움"/>
                <a:cs typeface="함초롬돋움"/>
              </a:rPr>
              <a:t>홀더</a:t>
            </a:r>
            <a:endParaRPr sz="80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125730" algn="l"/>
              </a:tabLst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45" dirty="0">
                <a:latin typeface="함초롬돋움"/>
                <a:cs typeface="함초롬돋움"/>
              </a:rPr>
              <a:t>호스트 </a:t>
            </a:r>
            <a:r>
              <a:rPr sz="800" spc="-10" dirty="0">
                <a:latin typeface="함초롬돋움"/>
                <a:cs typeface="함초롬돋움"/>
              </a:rPr>
              <a:t>인터페이스</a:t>
            </a:r>
            <a:endParaRPr sz="80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800" b="1" spc="-10" dirty="0">
                <a:latin typeface="함초롬돋움"/>
                <a:cs typeface="함초롬돋움"/>
              </a:rPr>
              <a:t>주목!</a:t>
            </a:r>
            <a:endParaRPr sz="800">
              <a:latin typeface="함초롬돋움"/>
              <a:cs typeface="함초롬돋움"/>
            </a:endParaRPr>
          </a:p>
          <a:p>
            <a:pPr marL="12700" marR="31115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45" dirty="0">
                <a:latin typeface="함초롬돋움"/>
                <a:cs typeface="함초롬돋움"/>
              </a:rPr>
              <a:t>호스트 </a:t>
            </a:r>
            <a:r>
              <a:rPr sz="800" spc="-20" dirty="0">
                <a:latin typeface="함초롬돋움"/>
                <a:cs typeface="함초롬돋움"/>
              </a:rPr>
              <a:t>인터페이스는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30" dirty="0">
                <a:latin typeface="함초롬돋움"/>
                <a:cs typeface="함초롬돋움"/>
              </a:rPr>
              <a:t>스틱 </a:t>
            </a:r>
            <a:r>
              <a:rPr sz="800" spc="-60" dirty="0">
                <a:latin typeface="함초롬돋움"/>
                <a:cs typeface="함초롬돋움"/>
              </a:rPr>
              <a:t>전용입니다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20" dirty="0">
                <a:latin typeface="함초롬돋움"/>
                <a:cs typeface="함초롬돋움"/>
              </a:rPr>
              <a:t>허브, </a:t>
            </a:r>
            <a:r>
              <a:rPr sz="800" spc="-10" dirty="0">
                <a:latin typeface="함초롬돋움"/>
                <a:cs typeface="함초롬돋움"/>
              </a:rPr>
              <a:t>외장 </a:t>
            </a:r>
            <a:r>
              <a:rPr sz="800" spc="-45" dirty="0">
                <a:latin typeface="함초롬돋움"/>
                <a:cs typeface="함초롬돋움"/>
              </a:rPr>
              <a:t>하드 </a:t>
            </a:r>
            <a:r>
              <a:rPr sz="800" spc="-25" dirty="0">
                <a:latin typeface="함초롬돋움"/>
                <a:cs typeface="함초롬돋움"/>
              </a:rPr>
              <a:t>디스크 </a:t>
            </a:r>
            <a:r>
              <a:rPr sz="800" spc="-20" dirty="0">
                <a:latin typeface="함초롬돋움"/>
                <a:cs typeface="함초롬돋움"/>
              </a:rPr>
              <a:t>및 </a:t>
            </a:r>
            <a:r>
              <a:rPr sz="800" spc="-30" dirty="0">
                <a:latin typeface="함초롬돋움"/>
                <a:cs typeface="함초롬돋움"/>
              </a:rPr>
              <a:t>어댑터 </a:t>
            </a:r>
            <a:r>
              <a:rPr sz="800" spc="-35" dirty="0">
                <a:latin typeface="함초롬돋움"/>
                <a:cs typeface="함초롬돋움"/>
              </a:rPr>
              <a:t>스틱</a:t>
            </a:r>
            <a:r>
              <a:rPr sz="800" dirty="0">
                <a:latin typeface="함초롬돋움"/>
                <a:cs typeface="함초롬돋움"/>
              </a:rPr>
              <a:t>(예: USB SD </a:t>
            </a:r>
            <a:r>
              <a:rPr sz="800" spc="-35" dirty="0">
                <a:latin typeface="함초롬돋움"/>
                <a:cs typeface="함초롬돋움"/>
              </a:rPr>
              <a:t>카드 </a:t>
            </a:r>
            <a:r>
              <a:rPr sz="800" spc="-25" dirty="0">
                <a:latin typeface="함초롬돋움"/>
                <a:cs typeface="함초롬돋움"/>
              </a:rPr>
              <a:t>어댑터</a:t>
            </a:r>
            <a:r>
              <a:rPr sz="800" dirty="0">
                <a:latin typeface="함초롬돋움"/>
                <a:cs typeface="함초롬돋움"/>
              </a:rPr>
              <a:t>)은 </a:t>
            </a:r>
            <a:r>
              <a:rPr sz="800" spc="-10" dirty="0">
                <a:latin typeface="함초롬돋움"/>
                <a:cs typeface="함초롬돋움"/>
              </a:rPr>
              <a:t>지원되지</a:t>
            </a:r>
            <a:r>
              <a:rPr sz="800" spc="-45" dirty="0">
                <a:latin typeface="함초롬돋움"/>
                <a:cs typeface="함초롬돋움"/>
              </a:rPr>
              <a:t> 않습니다. </a:t>
            </a:r>
            <a:r>
              <a:rPr sz="800" spc="-35" dirty="0">
                <a:latin typeface="함초롬돋움"/>
                <a:cs typeface="함초롬돋움"/>
              </a:rPr>
              <a:t>배터리 </a:t>
            </a:r>
            <a:r>
              <a:rPr sz="800" spc="-40" dirty="0">
                <a:latin typeface="함초롬돋움"/>
                <a:cs typeface="함초롬돋움"/>
              </a:rPr>
              <a:t>작동에는 </a:t>
            </a:r>
            <a:r>
              <a:rPr sz="800" spc="-45" dirty="0">
                <a:latin typeface="함초롬돋움"/>
                <a:cs typeface="함초롬돋움"/>
              </a:rPr>
              <a:t>호스트 </a:t>
            </a:r>
            <a:r>
              <a:rPr sz="800" spc="-40" dirty="0">
                <a:latin typeface="함초롬돋움"/>
                <a:cs typeface="함초롬돋움"/>
              </a:rPr>
              <a:t>인터페이스가 </a:t>
            </a:r>
            <a:r>
              <a:rPr sz="800" spc="-25" dirty="0">
                <a:latin typeface="함초롬돋움"/>
                <a:cs typeface="함초롬돋움"/>
              </a:rPr>
              <a:t>200mA만 </a:t>
            </a:r>
            <a:r>
              <a:rPr sz="800" spc="-10" dirty="0">
                <a:latin typeface="함초롬돋움"/>
                <a:cs typeface="함초롬돋움"/>
              </a:rPr>
              <a:t>제공할 수 있다는 </a:t>
            </a:r>
            <a:r>
              <a:rPr sz="800" spc="-45" dirty="0">
                <a:latin typeface="함초롬돋움"/>
                <a:cs typeface="함초롬돋움"/>
              </a:rPr>
              <a:t>제한이 </a:t>
            </a:r>
            <a:r>
              <a:rPr sz="800" spc="-35" dirty="0">
                <a:latin typeface="함초롬돋움"/>
                <a:cs typeface="함초롬돋움"/>
              </a:rPr>
              <a:t>따릅니다</a:t>
            </a:r>
            <a:r>
              <a:rPr sz="800" spc="-25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425"/>
              </a:spcBef>
              <a:buAutoNum type="arabicPeriod" startAt="3"/>
              <a:tabLst>
                <a:tab pos="125730" algn="l"/>
              </a:tabLst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20" dirty="0">
                <a:latin typeface="함초롬돋움"/>
                <a:cs typeface="함초롬돋움"/>
              </a:rPr>
              <a:t>장치 </a:t>
            </a:r>
            <a:r>
              <a:rPr sz="800" spc="-10" dirty="0">
                <a:latin typeface="함초롬돋움"/>
                <a:cs typeface="함초롬돋움"/>
              </a:rPr>
              <a:t>인터페이스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20" dirty="0">
                <a:latin typeface="함초롬돋움"/>
                <a:cs typeface="함초롬돋움"/>
              </a:rPr>
              <a:t>장치 인터페이스는 </a:t>
            </a:r>
            <a:r>
              <a:rPr sz="800" spc="-30" dirty="0">
                <a:latin typeface="함초롬돋움"/>
                <a:cs typeface="함초롬돋움"/>
              </a:rPr>
              <a:t>하우징 전면부 </a:t>
            </a:r>
            <a:r>
              <a:rPr sz="800" spc="-45" dirty="0">
                <a:latin typeface="함초롬돋움"/>
                <a:cs typeface="함초롬돋움"/>
              </a:rPr>
              <a:t>측면의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45" dirty="0">
                <a:latin typeface="함초롬돋움"/>
                <a:cs typeface="함초롬돋움"/>
              </a:rPr>
              <a:t>호스트 </a:t>
            </a:r>
            <a:r>
              <a:rPr sz="800" spc="-40" dirty="0">
                <a:latin typeface="함초롬돋움"/>
                <a:cs typeface="함초롬돋움"/>
              </a:rPr>
              <a:t>인터페이스 아래에 </a:t>
            </a:r>
            <a:r>
              <a:rPr sz="800" spc="-30" dirty="0">
                <a:latin typeface="함초롬돋움"/>
                <a:cs typeface="함초롬돋움"/>
              </a:rPr>
              <a:t>있습니다. </a:t>
            </a:r>
            <a:r>
              <a:rPr sz="800" spc="-50" dirty="0">
                <a:latin typeface="함초롬돋움"/>
                <a:cs typeface="함초롬돋움"/>
              </a:rPr>
              <a:t>이를 통해 </a:t>
            </a:r>
            <a:r>
              <a:rPr sz="800" spc="-25" dirty="0">
                <a:latin typeface="함초롬돋움"/>
                <a:cs typeface="함초롬돋움"/>
              </a:rPr>
              <a:t>PC로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35" dirty="0">
                <a:latin typeface="함초롬돋움"/>
                <a:cs typeface="함초롬돋움"/>
              </a:rPr>
              <a:t>카드에 </a:t>
            </a:r>
            <a:r>
              <a:rPr sz="800" dirty="0">
                <a:latin typeface="함초롬돋움"/>
                <a:cs typeface="함초롬돋움"/>
              </a:rPr>
              <a:t>저장된 </a:t>
            </a:r>
            <a:r>
              <a:rPr sz="800" spc="-25" dirty="0">
                <a:latin typeface="함초롬돋움"/>
                <a:cs typeface="함초롬돋움"/>
              </a:rPr>
              <a:t>데이터에 </a:t>
            </a:r>
            <a:r>
              <a:rPr sz="800" spc="-20" dirty="0">
                <a:latin typeface="함초롬돋움"/>
                <a:cs typeface="함초롬돋움"/>
              </a:rPr>
              <a:t>액세스할 </a:t>
            </a:r>
            <a:r>
              <a:rPr sz="800" spc="-50" dirty="0">
                <a:latin typeface="함초롬돋움"/>
                <a:cs typeface="함초롬돋움"/>
              </a:rPr>
              <a:t>수</a:t>
            </a:r>
            <a:r>
              <a:rPr sz="800" spc="-25" dirty="0">
                <a:latin typeface="함초롬돋움"/>
                <a:cs typeface="함초롬돋움"/>
              </a:rPr>
              <a:t> 있습니다.</a:t>
            </a:r>
            <a:endParaRPr sz="800">
              <a:latin typeface="함초롬돋움"/>
              <a:cs typeface="함초롬돋움"/>
            </a:endParaRPr>
          </a:p>
          <a:p>
            <a:pPr marL="12700" marR="15240">
              <a:lnSpc>
                <a:spcPct val="100000"/>
              </a:lnSpc>
            </a:pPr>
            <a:r>
              <a:rPr sz="800" spc="-45" dirty="0">
                <a:latin typeface="함초롬돋움"/>
                <a:cs typeface="함초롬돋움"/>
              </a:rPr>
              <a:t>이를 </a:t>
            </a:r>
            <a:r>
              <a:rPr sz="800" spc="-25" dirty="0">
                <a:latin typeface="함초롬돋움"/>
                <a:cs typeface="함초롬돋움"/>
              </a:rPr>
              <a:t>위해 </a:t>
            </a:r>
            <a:r>
              <a:rPr sz="800" spc="-35" dirty="0">
                <a:latin typeface="함초롬돋움"/>
                <a:cs typeface="함초롬돋움"/>
              </a:rPr>
              <a:t>적절한 </a:t>
            </a:r>
            <a:r>
              <a:rPr sz="800" dirty="0">
                <a:latin typeface="함초롬돋움"/>
                <a:cs typeface="함초롬돋움"/>
              </a:rPr>
              <a:t>USB </a:t>
            </a:r>
            <a:r>
              <a:rPr sz="800" spc="-10" dirty="0">
                <a:latin typeface="함초롬돋움"/>
                <a:cs typeface="함초롬돋움"/>
              </a:rPr>
              <a:t>케이블을 </a:t>
            </a:r>
            <a:r>
              <a:rPr sz="800" dirty="0">
                <a:latin typeface="함초롬돋움"/>
                <a:cs typeface="함초롬돋움"/>
              </a:rPr>
              <a:t>통해 </a:t>
            </a:r>
            <a:r>
              <a:rPr sz="800" spc="-20" dirty="0">
                <a:latin typeface="함초롬돋움"/>
                <a:cs typeface="함초롬돋움"/>
              </a:rPr>
              <a:t>장치를 </a:t>
            </a:r>
            <a:r>
              <a:rPr sz="800" dirty="0">
                <a:latin typeface="함초롬돋움"/>
                <a:cs typeface="함초롬돋움"/>
              </a:rPr>
              <a:t>PC에 </a:t>
            </a:r>
            <a:r>
              <a:rPr sz="800" spc="-25" dirty="0">
                <a:latin typeface="함초롬돋움"/>
                <a:cs typeface="함초롬돋움"/>
              </a:rPr>
              <a:t>연결합니다</a:t>
            </a:r>
            <a:r>
              <a:rPr sz="800" spc="-10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장치가 </a:t>
            </a:r>
            <a:r>
              <a:rPr sz="800" spc="-10" dirty="0">
                <a:latin typeface="함초롬돋움"/>
                <a:cs typeface="함초롬돋움"/>
              </a:rPr>
              <a:t>켜져 </a:t>
            </a:r>
            <a:r>
              <a:rPr sz="800" spc="-50" dirty="0">
                <a:latin typeface="함초롬돋움"/>
                <a:cs typeface="함초롬돋움"/>
              </a:rPr>
              <a:t>있어야 합니다. </a:t>
            </a:r>
            <a:r>
              <a:rPr sz="800" spc="-20" dirty="0">
                <a:latin typeface="함초롬돋움"/>
                <a:cs typeface="함초롬돋움"/>
              </a:rPr>
              <a:t>필요한 </a:t>
            </a:r>
            <a:r>
              <a:rPr sz="800" spc="-50" dirty="0">
                <a:latin typeface="함초롬돋움"/>
                <a:cs typeface="함초롬돋움"/>
              </a:rPr>
              <a:t>경우 </a:t>
            </a:r>
            <a:r>
              <a:rPr sz="800" spc="-45" dirty="0">
                <a:latin typeface="함초롬돋움"/>
                <a:cs typeface="함초롬돋움"/>
              </a:rPr>
              <a:t>자동</a:t>
            </a:r>
            <a:r>
              <a:rPr sz="800" spc="-50" dirty="0">
                <a:latin typeface="함초롬돋움"/>
                <a:cs typeface="함초롬돋움"/>
              </a:rPr>
              <a:t> 끄기 </a:t>
            </a:r>
            <a:r>
              <a:rPr sz="800" spc="-30" dirty="0">
                <a:latin typeface="함초롬돋움"/>
                <a:cs typeface="함초롬돋움"/>
              </a:rPr>
              <a:t>옵션을 </a:t>
            </a:r>
            <a:r>
              <a:rPr sz="800" spc="-25" dirty="0">
                <a:latin typeface="함초롬돋움"/>
                <a:cs typeface="함초롬돋움"/>
              </a:rPr>
              <a:t>비활성화합니다</a:t>
            </a:r>
            <a:r>
              <a:rPr sz="800" spc="-30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카드 </a:t>
            </a:r>
            <a:r>
              <a:rPr sz="800" spc="-30" dirty="0">
                <a:latin typeface="함초롬돋움"/>
                <a:cs typeface="함초롬돋움"/>
              </a:rPr>
              <a:t>홀더에 </a:t>
            </a:r>
            <a:r>
              <a:rPr sz="800" dirty="0">
                <a:latin typeface="함초롬돋움"/>
                <a:cs typeface="함초롬돋움"/>
              </a:rPr>
              <a:t>SD </a:t>
            </a:r>
            <a:r>
              <a:rPr sz="800" spc="-40" dirty="0">
                <a:latin typeface="함초롬돋움"/>
                <a:cs typeface="함초롬돋움"/>
              </a:rPr>
              <a:t>카드가 </a:t>
            </a:r>
            <a:r>
              <a:rPr sz="800" spc="-20" dirty="0">
                <a:latin typeface="함초롬돋움"/>
                <a:cs typeface="함초롬돋움"/>
              </a:rPr>
              <a:t>있는 </a:t>
            </a:r>
            <a:r>
              <a:rPr sz="800" spc="-25" dirty="0">
                <a:latin typeface="함초롬돋움"/>
                <a:cs typeface="함초롬돋움"/>
              </a:rPr>
              <a:t>경우 </a:t>
            </a:r>
            <a:r>
              <a:rPr sz="800" spc="-20" dirty="0">
                <a:latin typeface="함초롬돋움"/>
                <a:cs typeface="함초롬돋움"/>
              </a:rPr>
              <a:t>장치는 </a:t>
            </a:r>
            <a:r>
              <a:rPr sz="800" spc="-25" dirty="0">
                <a:latin typeface="함초롬돋움"/>
                <a:cs typeface="함초롬돋움"/>
              </a:rPr>
              <a:t>PC에서 대용량 </a:t>
            </a:r>
            <a:r>
              <a:rPr sz="800" spc="-30" dirty="0">
                <a:latin typeface="함초롬돋움"/>
                <a:cs typeface="함초롬돋움"/>
              </a:rPr>
              <a:t>저장소로 </a:t>
            </a:r>
            <a:r>
              <a:rPr sz="800" spc="-25" dirty="0">
                <a:latin typeface="함초롬돋움"/>
                <a:cs typeface="함초롬돋움"/>
              </a:rPr>
              <a:t>나타납니다.</a:t>
            </a:r>
            <a:endParaRPr sz="80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425"/>
              </a:spcBef>
              <a:buAutoNum type="arabicPeriod" startAt="4"/>
              <a:tabLst>
                <a:tab pos="125730" algn="l"/>
              </a:tabLst>
            </a:pP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10" dirty="0">
                <a:latin typeface="함초롬돋움"/>
                <a:cs typeface="함초롬돋움"/>
              </a:rPr>
              <a:t>어댑터용 </a:t>
            </a:r>
            <a:r>
              <a:rPr sz="800" spc="-30" dirty="0">
                <a:latin typeface="함초롬돋움"/>
                <a:cs typeface="함초롬돋움"/>
              </a:rPr>
              <a:t>연결 잭입니다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425"/>
              </a:spcBef>
              <a:buAutoNum type="arabicPeriod" startAt="4"/>
              <a:tabLst>
                <a:tab pos="125730" algn="l"/>
              </a:tabLst>
            </a:pPr>
            <a:r>
              <a:rPr sz="800" spc="-5" dirty="0">
                <a:latin typeface="함초롬돋움"/>
                <a:cs typeface="함초롬돋움"/>
              </a:rPr>
              <a:t>리모컨용 </a:t>
            </a:r>
            <a:r>
              <a:rPr sz="800" dirty="0">
                <a:latin typeface="함초롬돋움"/>
                <a:cs typeface="함초롬돋움"/>
              </a:rPr>
              <a:t>IR </a:t>
            </a:r>
            <a:r>
              <a:rPr sz="800" spc="-30" dirty="0">
                <a:latin typeface="함초롬돋움"/>
                <a:cs typeface="함초롬돋움"/>
              </a:rPr>
              <a:t>수신기 </a:t>
            </a:r>
            <a:r>
              <a:rPr sz="800" spc="-25" dirty="0">
                <a:latin typeface="함초롬돋움"/>
                <a:cs typeface="함초롬돋움"/>
              </a:rPr>
              <a:t>창입니다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>
              <a:latin typeface="함초롬돋움"/>
              <a:cs typeface="함초롬돋움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3211" y="4327200"/>
            <a:ext cx="70485" cy="412750"/>
          </a:xfrm>
          <a:custGeom>
            <a:avLst/>
            <a:gdLst/>
            <a:ahLst/>
            <a:cxnLst/>
            <a:rect l="l" t="t" r="r" b="b"/>
            <a:pathLst>
              <a:path w="70484" h="412750">
                <a:moveTo>
                  <a:pt x="54292" y="288736"/>
                </a:moveTo>
                <a:lnTo>
                  <a:pt x="14770" y="288736"/>
                </a:lnTo>
                <a:lnTo>
                  <a:pt x="6169" y="0"/>
                </a:lnTo>
                <a:lnTo>
                  <a:pt x="61695" y="0"/>
                </a:lnTo>
                <a:lnTo>
                  <a:pt x="54292" y="288736"/>
                </a:lnTo>
                <a:close/>
              </a:path>
              <a:path w="70484" h="412750">
                <a:moveTo>
                  <a:pt x="14806" y="289970"/>
                </a:moveTo>
                <a:lnTo>
                  <a:pt x="14770" y="288736"/>
                </a:lnTo>
                <a:lnTo>
                  <a:pt x="14806" y="289970"/>
                </a:lnTo>
                <a:close/>
              </a:path>
              <a:path w="70484" h="412750">
                <a:moveTo>
                  <a:pt x="34549" y="412127"/>
                </a:moveTo>
                <a:lnTo>
                  <a:pt x="2159" y="388991"/>
                </a:lnTo>
                <a:lnTo>
                  <a:pt x="0" y="375110"/>
                </a:lnTo>
                <a:lnTo>
                  <a:pt x="694" y="367032"/>
                </a:lnTo>
                <a:lnTo>
                  <a:pt x="27936" y="337360"/>
                </a:lnTo>
                <a:lnTo>
                  <a:pt x="35783" y="336858"/>
                </a:lnTo>
                <a:lnTo>
                  <a:pt x="43649" y="337533"/>
                </a:lnTo>
                <a:lnTo>
                  <a:pt x="69851" y="365817"/>
                </a:lnTo>
                <a:lnTo>
                  <a:pt x="70333" y="373876"/>
                </a:lnTo>
                <a:lnTo>
                  <a:pt x="69851" y="381222"/>
                </a:lnTo>
                <a:lnTo>
                  <a:pt x="41741" y="410720"/>
                </a:lnTo>
                <a:lnTo>
                  <a:pt x="34549" y="412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3287" y="31115"/>
            <a:ext cx="804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3 </a:t>
            </a:r>
            <a:r>
              <a:rPr sz="800" spc="-30" dirty="0">
                <a:latin typeface="함초롬돋움"/>
                <a:cs typeface="함초롬돋움"/>
              </a:rPr>
              <a:t>커미셔닝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926" y="215938"/>
            <a:ext cx="72133" cy="721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99934" y="7271931"/>
            <a:ext cx="2340610" cy="288290"/>
            <a:chOff x="899934" y="7271931"/>
            <a:chExt cx="2340610" cy="288290"/>
          </a:xfrm>
        </p:grpSpPr>
        <p:sp>
          <p:nvSpPr>
            <p:cNvPr id="5" name="object 5"/>
            <p:cNvSpPr/>
            <p:nvPr/>
          </p:nvSpPr>
          <p:spPr>
            <a:xfrm>
              <a:off x="899998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34" y="7271931"/>
              <a:ext cx="72123" cy="721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1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9998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7935" y="7271931"/>
            <a:ext cx="360680" cy="288290"/>
            <a:chOff x="4967935" y="7271931"/>
            <a:chExt cx="360680" cy="288290"/>
          </a:xfrm>
        </p:grpSpPr>
        <p:sp>
          <p:nvSpPr>
            <p:cNvPr id="10" name="object 10"/>
            <p:cNvSpPr/>
            <p:nvPr/>
          </p:nvSpPr>
          <p:spPr>
            <a:xfrm>
              <a:off x="4967998" y="727199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90">
                  <a:moveTo>
                    <a:pt x="359994" y="287997"/>
                  </a:moveTo>
                  <a:lnTo>
                    <a:pt x="0" y="287997"/>
                  </a:lnTo>
                  <a:lnTo>
                    <a:pt x="0" y="0"/>
                  </a:lnTo>
                  <a:lnTo>
                    <a:pt x="359994" y="0"/>
                  </a:lnTo>
                  <a:lnTo>
                    <a:pt x="359994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7271931"/>
              <a:ext cx="72123" cy="721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99291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11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7935" y="1619948"/>
            <a:ext cx="360680" cy="432434"/>
            <a:chOff x="4967935" y="1619948"/>
            <a:chExt cx="360680" cy="432434"/>
          </a:xfrm>
        </p:grpSpPr>
        <p:sp>
          <p:nvSpPr>
            <p:cNvPr id="14" name="object 14"/>
            <p:cNvSpPr/>
            <p:nvPr/>
          </p:nvSpPr>
          <p:spPr>
            <a:xfrm>
              <a:off x="4967998" y="1620012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12"/>
                  </a:moveTo>
                  <a:lnTo>
                    <a:pt x="359994" y="12"/>
                  </a:lnTo>
                  <a:lnTo>
                    <a:pt x="359994" y="431977"/>
                  </a:lnTo>
                  <a:lnTo>
                    <a:pt x="0" y="43197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7935" y="1619948"/>
              <a:ext cx="72123" cy="721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67998" y="1620012"/>
            <a:ext cx="360045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7930" y="1979917"/>
            <a:ext cx="72133" cy="721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87298" y="469887"/>
            <a:ext cx="1294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함초롬돋움"/>
                <a:cs typeface="함초롬돋움"/>
              </a:rPr>
              <a:t>3 </a:t>
            </a:r>
            <a:r>
              <a:rPr sz="1200" b="1" spc="-10" dirty="0">
                <a:latin typeface="함초롬돋움"/>
                <a:cs typeface="함초롬돋움"/>
              </a:rPr>
              <a:t>커미셔닝</a:t>
            </a:r>
            <a:endParaRPr sz="1200">
              <a:latin typeface="함초롬돋움"/>
              <a:cs typeface="함초롬돋움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898" y="872325"/>
            <a:ext cx="403225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3.1 운영 </a:t>
            </a:r>
            <a:r>
              <a:rPr sz="1000" b="1" spc="-10" dirty="0">
                <a:latin typeface="함초롬돋움"/>
                <a:cs typeface="함초롬돋움"/>
              </a:rPr>
              <a:t>환경</a:t>
            </a:r>
            <a:endParaRPr sz="1000">
              <a:latin typeface="함초롬돋움"/>
              <a:cs typeface="함초롬돋움"/>
            </a:endParaRPr>
          </a:p>
          <a:p>
            <a:pPr marL="38100" marR="286385">
              <a:lnSpc>
                <a:spcPct val="100000"/>
              </a:lnSpc>
              <a:spcBef>
                <a:spcPts val="595"/>
              </a:spcBef>
            </a:pPr>
            <a:r>
              <a:rPr sz="800" spc="-45" dirty="0">
                <a:latin typeface="함초롬돋움"/>
                <a:cs typeface="함초롬돋움"/>
              </a:rPr>
              <a:t>온도는 </a:t>
            </a:r>
            <a:r>
              <a:rPr sz="800" spc="-35" dirty="0">
                <a:latin typeface="함초롬돋움"/>
                <a:cs typeface="함초롬돋움"/>
              </a:rPr>
              <a:t>생물학적 </a:t>
            </a:r>
            <a:r>
              <a:rPr sz="800" spc="-25" dirty="0">
                <a:latin typeface="함초롬돋움"/>
                <a:cs typeface="함초롬돋움"/>
              </a:rPr>
              <a:t>활성에 </a:t>
            </a:r>
            <a:r>
              <a:rPr sz="800" spc="-45" dirty="0">
                <a:latin typeface="함초롬돋움"/>
                <a:cs typeface="함초롬돋움"/>
              </a:rPr>
              <a:t>큰 영향을 </a:t>
            </a:r>
            <a:r>
              <a:rPr sz="800" spc="5" dirty="0">
                <a:latin typeface="함초롬돋움"/>
                <a:cs typeface="함초롬돋움"/>
              </a:rPr>
              <a:t>미치므로 </a:t>
            </a:r>
            <a:r>
              <a:rPr sz="800" spc="-35" dirty="0">
                <a:latin typeface="함초롬돋움"/>
                <a:cs typeface="함초롬돋움"/>
              </a:rPr>
              <a:t>생물학적 </a:t>
            </a:r>
            <a:r>
              <a:rPr sz="800" spc="-20" dirty="0">
                <a:latin typeface="함초롬돋움"/>
                <a:cs typeface="함초롬돋움"/>
              </a:rPr>
              <a:t>테스트와 </a:t>
            </a:r>
            <a:r>
              <a:rPr sz="800" spc="-10" dirty="0">
                <a:latin typeface="함초롬돋움"/>
                <a:cs typeface="함초롬돋움"/>
              </a:rPr>
              <a:t>재현 가능한 </a:t>
            </a:r>
            <a:r>
              <a:rPr sz="800" dirty="0">
                <a:latin typeface="함초롬돋움"/>
                <a:cs typeface="함초롬돋움"/>
              </a:rPr>
              <a:t>BOD </a:t>
            </a:r>
            <a:r>
              <a:rPr sz="800" spc="-35" dirty="0">
                <a:latin typeface="함초롬돋움"/>
                <a:cs typeface="함초롬돋움"/>
              </a:rPr>
              <a:t>측정에 </a:t>
            </a:r>
            <a:r>
              <a:rPr sz="800" spc="-55" dirty="0">
                <a:latin typeface="함초롬돋움"/>
                <a:cs typeface="함초롬돋움"/>
              </a:rPr>
              <a:t>앞서 </a:t>
            </a:r>
            <a:r>
              <a:rPr sz="800" spc="-40" dirty="0">
                <a:latin typeface="함초롬돋움"/>
                <a:cs typeface="함초롬돋움"/>
              </a:rPr>
              <a:t>온도 </a:t>
            </a:r>
            <a:r>
              <a:rPr sz="800" spc="-35" dirty="0">
                <a:latin typeface="함초롬돋움"/>
                <a:cs typeface="함초롬돋움"/>
              </a:rPr>
              <a:t>균등화가 </a:t>
            </a:r>
            <a:r>
              <a:rPr sz="800" spc="-30" dirty="0">
                <a:latin typeface="함초롬돋움"/>
                <a:cs typeface="함초롬돋움"/>
              </a:rPr>
              <a:t>필수적입니다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20" dirty="0">
                <a:latin typeface="함초롬돋움"/>
                <a:cs typeface="함초롬돋움"/>
              </a:rPr>
              <a:t>예를 들어, </a:t>
            </a:r>
            <a:r>
              <a:rPr sz="800" spc="-25" dirty="0">
                <a:latin typeface="함초롬돋움"/>
                <a:cs typeface="함초롬돋움"/>
              </a:rPr>
              <a:t>BOD </a:t>
            </a:r>
            <a:r>
              <a:rPr sz="800" spc="-40" dirty="0">
                <a:latin typeface="함초롬돋움"/>
                <a:cs typeface="함초롬돋움"/>
              </a:rPr>
              <a:t>측정은 </a:t>
            </a:r>
            <a:r>
              <a:rPr sz="800" spc="-20" dirty="0">
                <a:latin typeface="함초롬돋움"/>
                <a:cs typeface="함초롬돋움"/>
              </a:rPr>
              <a:t>항상 </a:t>
            </a:r>
            <a:r>
              <a:rPr sz="800" dirty="0">
                <a:latin typeface="함초롬돋움"/>
                <a:cs typeface="함초롬돋움"/>
              </a:rPr>
              <a:t>20°C의 </a:t>
            </a:r>
            <a:r>
              <a:rPr sz="800" spc="-45" dirty="0">
                <a:latin typeface="함초롬돋움"/>
                <a:cs typeface="함초롬돋움"/>
              </a:rPr>
              <a:t>온도에서 </a:t>
            </a:r>
            <a:r>
              <a:rPr sz="800" spc="-40" dirty="0">
                <a:latin typeface="함초롬돋움"/>
                <a:cs typeface="함초롬돋움"/>
              </a:rPr>
              <a:t>온도 </a:t>
            </a:r>
            <a:r>
              <a:rPr sz="800" spc="-10" dirty="0">
                <a:latin typeface="함초롬돋움"/>
                <a:cs typeface="함초롬돋움"/>
              </a:rPr>
              <a:t>조절이 </a:t>
            </a:r>
            <a:r>
              <a:rPr sz="800" spc="-40" dirty="0">
                <a:latin typeface="함초롬돋움"/>
                <a:cs typeface="함초롬돋움"/>
              </a:rPr>
              <a:t>가능한 </a:t>
            </a:r>
            <a:r>
              <a:rPr sz="800" spc="-30" dirty="0">
                <a:latin typeface="함초롬돋움"/>
                <a:cs typeface="함초롬돋움"/>
              </a:rPr>
              <a:t>캐비닛에서 </a:t>
            </a:r>
            <a:r>
              <a:rPr sz="800" spc="-45" dirty="0">
                <a:latin typeface="함초롬돋움"/>
                <a:cs typeface="함초롬돋움"/>
              </a:rPr>
              <a:t>수행됩니다</a:t>
            </a:r>
            <a:r>
              <a:rPr sz="800" dirty="0">
                <a:latin typeface="함초롬돋움"/>
                <a:cs typeface="함초롬돋움"/>
              </a:rPr>
              <a:t>.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30" dirty="0">
                <a:latin typeface="함초롬돋움"/>
                <a:cs typeface="함초롬돋움"/>
              </a:rPr>
              <a:t>균일화를 </a:t>
            </a:r>
            <a:r>
              <a:rPr sz="800" spc="-40" dirty="0">
                <a:latin typeface="함초롬돋움"/>
                <a:cs typeface="함초롬돋움"/>
              </a:rPr>
              <a:t>위해 </a:t>
            </a:r>
            <a:r>
              <a:rPr sz="800" spc="-10" dirty="0">
                <a:latin typeface="함초롬돋움"/>
                <a:cs typeface="함초롬돋움"/>
              </a:rPr>
              <a:t>다음을 권장합니다.</a:t>
            </a:r>
            <a:endParaRPr sz="800">
              <a:latin typeface="함초롬돋움"/>
              <a:cs typeface="함초롬돋움"/>
            </a:endParaRPr>
          </a:p>
          <a:p>
            <a:pPr marL="3810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Lovibond</a:t>
            </a:r>
            <a:r>
              <a:rPr sz="600" spc="-37" baseline="41666" dirty="0">
                <a:latin typeface="함초롬돋움"/>
                <a:cs typeface="함초롬돋움"/>
              </a:rPr>
              <a:t>®</a:t>
            </a:r>
            <a:r>
              <a:rPr sz="600" spc="187" baseline="41666" dirty="0">
                <a:latin typeface="함초롬돋움"/>
                <a:cs typeface="함초롬돋움"/>
              </a:rPr>
              <a:t> </a:t>
            </a:r>
            <a:r>
              <a:rPr sz="800" spc="-40" dirty="0">
                <a:latin typeface="함초롬돋움"/>
                <a:cs typeface="함초롬돋움"/>
              </a:rPr>
              <a:t> 사용자가 </a:t>
            </a:r>
            <a:r>
              <a:rPr sz="800" spc="-45" dirty="0">
                <a:latin typeface="함초롬돋움"/>
                <a:cs typeface="함초롬돋움"/>
              </a:rPr>
              <a:t>온도를 선택할 수 있는 </a:t>
            </a:r>
            <a:r>
              <a:rPr sz="800" spc="-50" dirty="0">
                <a:latin typeface="함초롬돋움"/>
                <a:cs typeface="함초롬돋움"/>
              </a:rPr>
              <a:t>2°C부터 </a:t>
            </a:r>
            <a:r>
              <a:rPr sz="800" spc="-45" dirty="0">
                <a:latin typeface="함초롬돋움"/>
                <a:cs typeface="함초롬돋움"/>
              </a:rPr>
              <a:t>온도 </a:t>
            </a:r>
            <a:r>
              <a:rPr sz="800" spc="-35" dirty="0">
                <a:latin typeface="함초롬돋움"/>
                <a:cs typeface="함초롬돋움"/>
              </a:rPr>
              <a:t>조절이 </a:t>
            </a:r>
            <a:r>
              <a:rPr sz="800" spc="-40" dirty="0">
                <a:latin typeface="함초롬돋움"/>
                <a:cs typeface="함초롬돋움"/>
              </a:rPr>
              <a:t>가능한 온도 조절 </a:t>
            </a:r>
            <a:r>
              <a:rPr sz="800" spc="-25" dirty="0">
                <a:latin typeface="함초롬돋움"/>
                <a:cs typeface="함초롬돋움"/>
              </a:rPr>
              <a:t>캐비닛</a:t>
            </a:r>
            <a:endParaRPr sz="800">
              <a:latin typeface="함초롬돋움"/>
              <a:cs typeface="함초롬돋움"/>
            </a:endParaRPr>
          </a:p>
          <a:p>
            <a:pPr marL="38100">
              <a:lnSpc>
                <a:spcPct val="100000"/>
              </a:lnSpc>
            </a:pPr>
            <a:r>
              <a:rPr sz="800" spc="65" dirty="0">
                <a:latin typeface="함초롬돋움"/>
                <a:cs typeface="함초롬돋움"/>
              </a:rPr>
              <a:t>°C </a:t>
            </a:r>
            <a:r>
              <a:rPr sz="800" spc="-50" dirty="0">
                <a:latin typeface="함초롬돋움"/>
                <a:cs typeface="함초롬돋움"/>
              </a:rPr>
              <a:t>~ </a:t>
            </a:r>
            <a:r>
              <a:rPr sz="800" dirty="0">
                <a:latin typeface="함초롬돋움"/>
                <a:cs typeface="함초롬돋움"/>
              </a:rPr>
              <a:t>40 </a:t>
            </a:r>
            <a:r>
              <a:rPr sz="800" spc="-25" dirty="0">
                <a:latin typeface="함초롬돋움"/>
                <a:cs typeface="함초롬돋움"/>
              </a:rPr>
              <a:t>°C.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21806" y="2350100"/>
            <a:ext cx="447675" cy="505459"/>
            <a:chOff x="921806" y="2350100"/>
            <a:chExt cx="447675" cy="505459"/>
          </a:xfrm>
        </p:grpSpPr>
        <p:sp>
          <p:nvSpPr>
            <p:cNvPr id="21" name="object 21"/>
            <p:cNvSpPr/>
            <p:nvPr/>
          </p:nvSpPr>
          <p:spPr>
            <a:xfrm>
              <a:off x="1115182" y="2433662"/>
              <a:ext cx="60960" cy="356870"/>
            </a:xfrm>
            <a:custGeom>
              <a:avLst/>
              <a:gdLst/>
              <a:ahLst/>
              <a:cxnLst/>
              <a:rect l="l" t="t" r="r" b="b"/>
              <a:pathLst>
                <a:path w="60959" h="356869">
                  <a:moveTo>
                    <a:pt x="46887" y="249252"/>
                  </a:moveTo>
                  <a:lnTo>
                    <a:pt x="13536" y="249252"/>
                  </a:lnTo>
                  <a:lnTo>
                    <a:pt x="6169" y="0"/>
                  </a:lnTo>
                  <a:lnTo>
                    <a:pt x="54291" y="0"/>
                  </a:lnTo>
                  <a:lnTo>
                    <a:pt x="46887" y="249252"/>
                  </a:lnTo>
                  <a:close/>
                </a:path>
                <a:path w="60959" h="356869">
                  <a:moveTo>
                    <a:pt x="13572" y="250486"/>
                  </a:moveTo>
                  <a:lnTo>
                    <a:pt x="13536" y="249252"/>
                  </a:lnTo>
                  <a:lnTo>
                    <a:pt x="13572" y="250486"/>
                  </a:lnTo>
                  <a:close/>
                </a:path>
                <a:path w="60959" h="356869">
                  <a:moveTo>
                    <a:pt x="29613" y="356603"/>
                  </a:moveTo>
                  <a:lnTo>
                    <a:pt x="20976" y="356603"/>
                  </a:lnTo>
                  <a:lnTo>
                    <a:pt x="13572" y="352901"/>
                  </a:lnTo>
                  <a:lnTo>
                    <a:pt x="8637" y="346732"/>
                  </a:lnTo>
                  <a:lnTo>
                    <a:pt x="2467" y="340562"/>
                  </a:lnTo>
                  <a:lnTo>
                    <a:pt x="0" y="333158"/>
                  </a:lnTo>
                  <a:lnTo>
                    <a:pt x="0" y="324521"/>
                  </a:lnTo>
                  <a:lnTo>
                    <a:pt x="501" y="317561"/>
                  </a:lnTo>
                  <a:lnTo>
                    <a:pt x="2159" y="311411"/>
                  </a:lnTo>
                  <a:lnTo>
                    <a:pt x="5205" y="305954"/>
                  </a:lnTo>
                  <a:lnTo>
                    <a:pt x="9871" y="301076"/>
                  </a:lnTo>
                  <a:lnTo>
                    <a:pt x="14806" y="294907"/>
                  </a:lnTo>
                  <a:lnTo>
                    <a:pt x="20976" y="292439"/>
                  </a:lnTo>
                  <a:lnTo>
                    <a:pt x="40718" y="292439"/>
                  </a:lnTo>
                  <a:lnTo>
                    <a:pt x="46887" y="294907"/>
                  </a:lnTo>
                  <a:lnTo>
                    <a:pt x="53057" y="301076"/>
                  </a:lnTo>
                  <a:lnTo>
                    <a:pt x="57992" y="307246"/>
                  </a:lnTo>
                  <a:lnTo>
                    <a:pt x="60460" y="314650"/>
                  </a:lnTo>
                  <a:lnTo>
                    <a:pt x="60460" y="333158"/>
                  </a:lnTo>
                  <a:lnTo>
                    <a:pt x="36573" y="355234"/>
                  </a:lnTo>
                  <a:lnTo>
                    <a:pt x="29613" y="3566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6269" y="2364563"/>
              <a:ext cx="418465" cy="476884"/>
            </a:xfrm>
            <a:custGeom>
              <a:avLst/>
              <a:gdLst/>
              <a:ahLst/>
              <a:cxnLst/>
              <a:rect l="l" t="t" r="r" b="b"/>
              <a:pathLst>
                <a:path w="418465" h="476885">
                  <a:moveTo>
                    <a:pt x="398545" y="476293"/>
                  </a:moveTo>
                  <a:lnTo>
                    <a:pt x="19742" y="476293"/>
                  </a:lnTo>
                  <a:lnTo>
                    <a:pt x="11972" y="474597"/>
                  </a:lnTo>
                  <a:lnTo>
                    <a:pt x="5706" y="470124"/>
                  </a:lnTo>
                  <a:lnTo>
                    <a:pt x="1523" y="463800"/>
                  </a:lnTo>
                  <a:lnTo>
                    <a:pt x="0" y="456551"/>
                  </a:lnTo>
                  <a:lnTo>
                    <a:pt x="0" y="19742"/>
                  </a:lnTo>
                  <a:lnTo>
                    <a:pt x="1523" y="11972"/>
                  </a:lnTo>
                  <a:lnTo>
                    <a:pt x="5706" y="5706"/>
                  </a:lnTo>
                  <a:lnTo>
                    <a:pt x="11972" y="1523"/>
                  </a:lnTo>
                  <a:lnTo>
                    <a:pt x="19742" y="0"/>
                  </a:lnTo>
                  <a:lnTo>
                    <a:pt x="398545" y="0"/>
                  </a:lnTo>
                  <a:lnTo>
                    <a:pt x="406315" y="1696"/>
                  </a:lnTo>
                  <a:lnTo>
                    <a:pt x="412581" y="6169"/>
                  </a:lnTo>
                  <a:lnTo>
                    <a:pt x="416764" y="12493"/>
                  </a:lnTo>
                  <a:lnTo>
                    <a:pt x="418287" y="19742"/>
                  </a:lnTo>
                  <a:lnTo>
                    <a:pt x="418287" y="455317"/>
                  </a:lnTo>
                  <a:lnTo>
                    <a:pt x="417458" y="463800"/>
                  </a:lnTo>
                  <a:lnTo>
                    <a:pt x="413506" y="470432"/>
                  </a:lnTo>
                  <a:lnTo>
                    <a:pt x="407009" y="474751"/>
                  </a:lnTo>
                  <a:lnTo>
                    <a:pt x="398545" y="476293"/>
                  </a:lnTo>
                  <a:close/>
                </a:path>
              </a:pathLst>
            </a:custGeom>
            <a:ln w="28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98410" y="3190913"/>
            <a:ext cx="3963670" cy="3175"/>
            <a:chOff x="898410" y="3190913"/>
            <a:chExt cx="3963670" cy="3175"/>
          </a:xfrm>
        </p:grpSpPr>
        <p:sp>
          <p:nvSpPr>
            <p:cNvPr id="24" name="object 24"/>
            <p:cNvSpPr/>
            <p:nvPr/>
          </p:nvSpPr>
          <p:spPr>
            <a:xfrm>
              <a:off x="899998" y="31925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9986" y="31925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719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39975" y="3192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25200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98" y="31925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7298" y="2044230"/>
            <a:ext cx="3804285" cy="1105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3.2 </a:t>
            </a:r>
            <a:r>
              <a:rPr sz="1000" b="1" spc="-10" dirty="0">
                <a:latin typeface="함초롬돋움"/>
                <a:cs typeface="함초롬돋움"/>
              </a:rPr>
              <a:t>제공 </a:t>
            </a:r>
            <a:r>
              <a:rPr sz="1000" b="1" dirty="0">
                <a:latin typeface="함초롬돋움"/>
                <a:cs typeface="함초롬돋움"/>
              </a:rPr>
              <a:t>내용</a:t>
            </a:r>
            <a:endParaRPr sz="1000" dirty="0">
              <a:latin typeface="함초롬돋움"/>
              <a:cs typeface="함초롬돋움"/>
            </a:endParaRPr>
          </a:p>
          <a:p>
            <a:pPr marL="552450">
              <a:lnSpc>
                <a:spcPct val="100000"/>
              </a:lnSpc>
              <a:spcBef>
                <a:spcPts val="875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 dirty="0">
              <a:latin typeface="함초롬돋움"/>
              <a:cs typeface="함초롬돋움"/>
            </a:endParaRPr>
          </a:p>
          <a:p>
            <a:pPr marL="552450" marR="508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배송 </a:t>
            </a:r>
            <a:r>
              <a:rPr sz="800" spc="-50" dirty="0">
                <a:latin typeface="함초롬돋움"/>
                <a:cs typeface="함초롬돋움"/>
              </a:rPr>
              <a:t>중 </a:t>
            </a:r>
            <a:r>
              <a:rPr sz="800" spc="-20" dirty="0">
                <a:latin typeface="함초롬돋움"/>
                <a:cs typeface="함초롬돋움"/>
              </a:rPr>
              <a:t>파손이 </a:t>
            </a:r>
            <a:r>
              <a:rPr sz="800" spc="-40" dirty="0">
                <a:latin typeface="함초롬돋움"/>
                <a:cs typeface="함초롬돋움"/>
              </a:rPr>
              <a:t>발생하지</a:t>
            </a:r>
            <a:r>
              <a:rPr sz="800" spc="-30" dirty="0">
                <a:latin typeface="함초롬돋움"/>
                <a:cs typeface="함초롬돋움"/>
              </a:rPr>
              <a:t> 않았는지 </a:t>
            </a:r>
            <a:r>
              <a:rPr sz="800" spc="-50" dirty="0">
                <a:latin typeface="함초롬돋움"/>
                <a:cs typeface="함초롬돋움"/>
              </a:rPr>
              <a:t>상품을 </a:t>
            </a:r>
            <a:r>
              <a:rPr sz="800" spc="-30" dirty="0">
                <a:latin typeface="함초롬돋움"/>
                <a:cs typeface="함초롬돋움"/>
              </a:rPr>
              <a:t>검사하세요. </a:t>
            </a:r>
            <a:r>
              <a:rPr sz="800" spc="-55" dirty="0">
                <a:latin typeface="함초롬돋움"/>
                <a:cs typeface="함초롬돋움"/>
              </a:rPr>
              <a:t>손상되었거나 </a:t>
            </a:r>
            <a:r>
              <a:rPr sz="800" spc="-30" dirty="0">
                <a:latin typeface="함초롬돋움"/>
                <a:cs typeface="함초롬돋움"/>
              </a:rPr>
              <a:t>누락된 </a:t>
            </a:r>
            <a:r>
              <a:rPr sz="800" spc="-35" dirty="0">
                <a:latin typeface="함초롬돋움"/>
                <a:cs typeface="함초롬돋움"/>
              </a:rPr>
              <a:t>품목이 </a:t>
            </a:r>
            <a:r>
              <a:rPr sz="800" spc="-25" dirty="0">
                <a:latin typeface="함초롬돋움"/>
                <a:cs typeface="함초롬돋움"/>
              </a:rPr>
              <a:t>있으면 </a:t>
            </a:r>
            <a:r>
              <a:rPr sz="800" spc="-10" dirty="0">
                <a:latin typeface="함초롬돋움"/>
                <a:cs typeface="함초롬돋움"/>
              </a:rPr>
              <a:t>즉시 </a:t>
            </a:r>
            <a:r>
              <a:rPr sz="800" spc="-25" dirty="0">
                <a:latin typeface="함초롬돋움"/>
                <a:cs typeface="함초롬돋움"/>
              </a:rPr>
              <a:t>현지 </a:t>
            </a:r>
            <a:r>
              <a:rPr sz="800" spc="-35" dirty="0">
                <a:latin typeface="함초롬돋움"/>
                <a:cs typeface="함초롬돋움"/>
              </a:rPr>
              <a:t>유통업체에 </a:t>
            </a:r>
            <a:r>
              <a:rPr sz="800" spc="-30" dirty="0">
                <a:latin typeface="함초롬돋움"/>
                <a:cs typeface="함초롬돋움"/>
              </a:rPr>
              <a:t>문의하세요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함초롬돋움"/>
              <a:cs typeface="함초롬돋움"/>
            </a:endParaRPr>
          </a:p>
          <a:p>
            <a:pPr marL="135255" marR="2894330" indent="-73025">
              <a:lnSpc>
                <a:spcPct val="146900"/>
              </a:lnSpc>
              <a:spcBef>
                <a:spcPts val="5"/>
              </a:spcBef>
            </a:pPr>
            <a:r>
              <a:rPr sz="800" b="1" spc="-10" dirty="0">
                <a:latin typeface="함초롬돋움"/>
                <a:cs typeface="함초롬돋움"/>
              </a:rPr>
              <a:t>제공 </a:t>
            </a:r>
            <a:r>
              <a:rPr sz="800" b="1" dirty="0" err="1">
                <a:latin typeface="함초롬돋움"/>
                <a:cs typeface="함초롬돋움"/>
              </a:rPr>
              <a:t>범위</a:t>
            </a:r>
            <a:r>
              <a:rPr sz="800" b="1" dirty="0">
                <a:latin typeface="함초롬돋움"/>
                <a:cs typeface="함초롬돋움"/>
              </a:rPr>
              <a:t> </a:t>
            </a:r>
            <a:br>
              <a:rPr lang="en-US" sz="800" b="1" dirty="0">
                <a:latin typeface="함초롬돋움"/>
                <a:cs typeface="함초롬돋움"/>
              </a:rPr>
            </a:br>
            <a:r>
              <a:rPr sz="800" b="1" dirty="0">
                <a:latin typeface="함초롬돋움"/>
                <a:cs typeface="함초롬돋움"/>
              </a:rPr>
              <a:t>BD 600 </a:t>
            </a:r>
            <a:r>
              <a:rPr sz="800" b="1" spc="-25" dirty="0">
                <a:latin typeface="함초롬돋움"/>
                <a:cs typeface="함초롬돋움"/>
              </a:rPr>
              <a:t>또는</a:t>
            </a:r>
            <a:endParaRPr sz="800" dirty="0">
              <a:latin typeface="함초롬돋움"/>
              <a:cs typeface="함초롬돋움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61149"/>
              </p:ext>
            </p:extLst>
          </p:nvPr>
        </p:nvGraphicFramePr>
        <p:xfrm>
          <a:off x="899998" y="3366770"/>
          <a:ext cx="3959224" cy="291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BD 600 </a:t>
                      </a:r>
                      <a:r>
                        <a:rPr sz="800" b="1" spc="-25" dirty="0">
                          <a:latin typeface="함초롬돋움"/>
                          <a:cs typeface="함초롬돋움"/>
                        </a:rPr>
                        <a:t>GLP</a:t>
                      </a:r>
                      <a:endParaRPr sz="800" b="1" dirty="0">
                        <a:latin typeface="함초롬돋움"/>
                        <a:cs typeface="함초롬돋움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US" sz="800" b="1" dirty="0">
                          <a:latin typeface="함초롬돋움"/>
                          <a:cs typeface="함초롬돋움"/>
                        </a:rPr>
                        <a:t>BD </a:t>
                      </a:r>
                      <a:r>
                        <a:rPr lang="en-US" sz="800" b="1" spc="-25" dirty="0">
                          <a:latin typeface="함초롬돋움"/>
                          <a:cs typeface="함초롬돋움"/>
                        </a:rPr>
                        <a:t>606</a:t>
                      </a:r>
                      <a:endParaRPr lang="en-US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2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2489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6개의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센서와 </a:t>
                      </a:r>
                      <a:r>
                        <a:rPr sz="800" spc="-40" dirty="0">
                          <a:latin typeface="함초롬돋움"/>
                          <a:cs typeface="함초롬돋움"/>
                        </a:rPr>
                        <a:t>배터리가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포함된 </a:t>
                      </a:r>
                      <a:r>
                        <a:rPr sz="800" spc="-40" dirty="0">
                          <a:latin typeface="함초롬돋움"/>
                          <a:cs typeface="함초롬돋움"/>
                        </a:rPr>
                        <a:t>제어 </a:t>
                      </a:r>
                      <a:r>
                        <a:rPr sz="800" spc="-50" dirty="0">
                          <a:latin typeface="함초롬돋움"/>
                          <a:cs typeface="함초롬돋움"/>
                        </a:rPr>
                        <a:t>장치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(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인증서가 </a:t>
                      </a:r>
                      <a:r>
                        <a:rPr sz="800" spc="-50" dirty="0">
                          <a:latin typeface="함초롬돋움"/>
                          <a:cs typeface="함초롬돋움"/>
                        </a:rPr>
                        <a:t>있는 </a:t>
                      </a:r>
                      <a:r>
                        <a:rPr sz="800" dirty="0">
                          <a:latin typeface="함초롬돋움"/>
                          <a:cs typeface="함초롬돋움"/>
                        </a:rPr>
                        <a:t>BD 600 GLP)</a:t>
                      </a:r>
                      <a:r>
                        <a:rPr sz="800" spc="-50" dirty="0">
                          <a:latin typeface="함초롬돋움"/>
                          <a:cs typeface="함초롬돋움"/>
                        </a:rPr>
                        <a:t>가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 포함된 전체 </a:t>
                      </a:r>
                      <a:r>
                        <a:rPr sz="800" spc="-50" dirty="0">
                          <a:latin typeface="함초롬돋움"/>
                          <a:cs typeface="함초롬돋움"/>
                        </a:rPr>
                        <a:t>장치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2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2228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50" dirty="0">
                          <a:latin typeface="함초롬돋움"/>
                          <a:cs typeface="함초롬돋움"/>
                        </a:rPr>
                        <a:t>기기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및 </a:t>
                      </a:r>
                      <a:r>
                        <a:rPr sz="800" spc="-45" dirty="0">
                          <a:latin typeface="함초롬돋움"/>
                          <a:cs typeface="함초롬돋움"/>
                        </a:rPr>
                        <a:t>교반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장치의 </a:t>
                      </a:r>
                      <a:r>
                        <a:rPr sz="800" spc="-40" dirty="0">
                          <a:latin typeface="함초롬돋움"/>
                          <a:cs typeface="함초롬돋움"/>
                        </a:rPr>
                        <a:t>공통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전원 공급을 </a:t>
                      </a:r>
                      <a:r>
                        <a:rPr sz="800" spc="-60" dirty="0">
                          <a:latin typeface="함초롬돋움"/>
                          <a:cs typeface="함초롬돋움"/>
                        </a:rPr>
                        <a:t>위한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Y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 케이블을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포함한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전원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공급 </a:t>
                      </a:r>
                      <a:r>
                        <a:rPr sz="800" spc="-50" dirty="0">
                          <a:latin typeface="함초롬돋움"/>
                          <a:cs typeface="함초롬돋움"/>
                        </a:rPr>
                        <a:t>장치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ko-KR" altLang="en-US"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40" dirty="0">
                          <a:latin typeface="함초롬돋움"/>
                          <a:cs typeface="함초롬돋움"/>
                        </a:rPr>
                        <a:t>리모컨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(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배터리 </a:t>
                      </a:r>
                      <a:r>
                        <a:rPr sz="800" spc="-35" dirty="0">
                          <a:latin typeface="함초롬돋움"/>
                          <a:cs typeface="함초롬돋움"/>
                        </a:rPr>
                        <a:t>미포함)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2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유도 </a:t>
                      </a:r>
                      <a:r>
                        <a:rPr sz="800" spc="-45" dirty="0">
                          <a:latin typeface="함초롬돋움"/>
                          <a:cs typeface="함초롬돋움"/>
                        </a:rPr>
                        <a:t>교반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장치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6</a:t>
                      </a: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 spc="-25">
                          <a:latin typeface="함초롬돋움"/>
                          <a:cs typeface="함초롬돋움"/>
                        </a:rPr>
                        <a:t>12</a:t>
                      </a:r>
                      <a:endParaRPr lang="ko-KR" altLang="en-US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25" dirty="0">
                          <a:latin typeface="함초롬돋움"/>
                          <a:cs typeface="함초롬돋움"/>
                        </a:rPr>
                        <a:t>샘플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병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6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 spc="-25">
                          <a:latin typeface="함초롬돋움"/>
                          <a:cs typeface="함초롬돋움"/>
                        </a:rPr>
                        <a:t>12</a:t>
                      </a:r>
                      <a:endParaRPr lang="ko-KR" altLang="en-US"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45" dirty="0">
                          <a:latin typeface="함초롬돋움"/>
                          <a:cs typeface="함초롬돋움"/>
                        </a:rPr>
                        <a:t>고무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개스킷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6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 spc="-25">
                          <a:latin typeface="함초롬돋움"/>
                          <a:cs typeface="함초롬돋움"/>
                        </a:rPr>
                        <a:t>12</a:t>
                      </a:r>
                      <a:endParaRPr lang="ko-KR" altLang="en-US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마그네틱 </a:t>
                      </a:r>
                      <a:r>
                        <a:rPr sz="800" spc="-20" dirty="0">
                          <a:latin typeface="함초롬돋움"/>
                          <a:cs typeface="함초롬돋움"/>
                        </a:rPr>
                        <a:t>교반봉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오버플로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플라스크,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157ml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오버플로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플라스크, </a:t>
                      </a:r>
                      <a:r>
                        <a:rPr sz="800" spc="-25" dirty="0">
                          <a:latin typeface="함초롬돋움"/>
                          <a:cs typeface="함초롬돋움"/>
                        </a:rPr>
                        <a:t>428ml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병, </a:t>
                      </a:r>
                      <a:r>
                        <a:rPr sz="800" spc="-30" dirty="0">
                          <a:latin typeface="함초롬돋움"/>
                          <a:cs typeface="함초롬돋움"/>
                        </a:rPr>
                        <a:t>수산화칼륨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용액 </a:t>
                      </a:r>
                      <a:r>
                        <a:rPr sz="800" spc="-55" dirty="0">
                          <a:latin typeface="함초롬돋움"/>
                          <a:cs typeface="함초롬돋움"/>
                        </a:rPr>
                        <a:t>50ml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35" dirty="0">
                          <a:latin typeface="함초롬돋움"/>
                          <a:cs typeface="함초롬돋움"/>
                        </a:rPr>
                        <a:t>병, </a:t>
                      </a:r>
                      <a:r>
                        <a:rPr sz="800" spc="-55" dirty="0">
                          <a:latin typeface="함초롬돋움"/>
                          <a:cs typeface="함초롬돋움"/>
                        </a:rPr>
                        <a:t>50ml </a:t>
                      </a:r>
                      <a:r>
                        <a:rPr sz="800" spc="-45" dirty="0">
                          <a:latin typeface="함초롬돋움"/>
                          <a:cs typeface="함초롬돋움"/>
                        </a:rPr>
                        <a:t>질산화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억제제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함초롬돋움"/>
                          <a:cs typeface="함초롬돋움"/>
                        </a:rPr>
                        <a:t>1</a:t>
                      </a:r>
                      <a:endParaRPr sz="800" b="1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>
                          <a:latin typeface="함초롬돋움"/>
                          <a:cs typeface="함초롬돋움"/>
                        </a:rPr>
                        <a:t>1</a:t>
                      </a:r>
                      <a:endParaRPr lang="en-US" altLang="ko-KR" sz="800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-45" dirty="0">
                          <a:latin typeface="함초롬돋움"/>
                          <a:cs typeface="함초롬돋움"/>
                        </a:rPr>
                        <a:t>사용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설명서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25" dirty="0">
                          <a:latin typeface="함초롬돋움"/>
                          <a:cs typeface="함초롬돋움"/>
                        </a:rPr>
                        <a:t>1*</a:t>
                      </a:r>
                      <a:endParaRPr sz="800" b="1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altLang="ko-KR" sz="800" dirty="0">
                          <a:latin typeface="함초롬돋움"/>
                          <a:cs typeface="함초롬돋움"/>
                        </a:rPr>
                        <a:t>2</a:t>
                      </a: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dirty="0">
                          <a:latin typeface="함초롬돋움"/>
                          <a:cs typeface="함초롬돋움"/>
                        </a:rPr>
                        <a:t>USB </a:t>
                      </a:r>
                      <a:r>
                        <a:rPr sz="800" spc="-10" dirty="0">
                          <a:latin typeface="함초롬돋움"/>
                          <a:cs typeface="함초롬돋움"/>
                        </a:rPr>
                        <a:t>케이블</a:t>
                      </a:r>
                      <a:endParaRPr sz="80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95" dirty="0">
                          <a:latin typeface="함초롬돋움"/>
                          <a:cs typeface="함초롬돋움"/>
                        </a:rPr>
                        <a:t>* </a:t>
                      </a:r>
                      <a:r>
                        <a:rPr sz="800" b="1" dirty="0">
                          <a:latin typeface="함초롬돋움"/>
                          <a:cs typeface="함초롬돋움"/>
                        </a:rPr>
                        <a:t>BD </a:t>
                      </a:r>
                      <a:r>
                        <a:rPr sz="800" b="1" spc="-20" dirty="0">
                          <a:latin typeface="함초롬돋움"/>
                          <a:cs typeface="함초롬돋움"/>
                        </a:rPr>
                        <a:t>600만 해당</a:t>
                      </a:r>
                      <a:endParaRPr sz="800" b="1" dirty="0">
                        <a:latin typeface="함초롬돋움"/>
                        <a:cs typeface="함초롬돋움"/>
                      </a:endParaRPr>
                    </a:p>
                  </a:txBody>
                  <a:tcPr marL="0" marR="0" marT="2286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0" name="object 30"/>
          <p:cNvGrpSpPr/>
          <p:nvPr/>
        </p:nvGrpSpPr>
        <p:grpSpPr>
          <a:xfrm>
            <a:off x="1619986" y="3190913"/>
            <a:ext cx="3240405" cy="3175"/>
            <a:chOff x="1619986" y="3190913"/>
            <a:chExt cx="3240405" cy="3175"/>
          </a:xfrm>
        </p:grpSpPr>
        <p:sp>
          <p:nvSpPr>
            <p:cNvPr id="31" name="object 31"/>
            <p:cNvSpPr/>
            <p:nvPr/>
          </p:nvSpPr>
          <p:spPr>
            <a:xfrm>
              <a:off x="1619986" y="31925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39975" y="3192500"/>
              <a:ext cx="2520315" cy="0"/>
            </a:xfrm>
            <a:custGeom>
              <a:avLst/>
              <a:gdLst/>
              <a:ahLst/>
              <a:cxnLst/>
              <a:rect l="l" t="t" r="r" b="b"/>
              <a:pathLst>
                <a:path w="2520315">
                  <a:moveTo>
                    <a:pt x="0" y="0"/>
                  </a:moveTo>
                  <a:lnTo>
                    <a:pt x="25200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52320" cy="288290"/>
          </a:xfrm>
          <a:custGeom>
            <a:avLst/>
            <a:gdLst/>
            <a:ahLst/>
            <a:cxnLst/>
            <a:rect l="l" t="t" r="r" b="b"/>
            <a:pathLst>
              <a:path w="2052320" h="288290">
                <a:moveTo>
                  <a:pt x="0" y="287998"/>
                </a:moveTo>
                <a:lnTo>
                  <a:pt x="0" y="0"/>
                </a:lnTo>
                <a:lnTo>
                  <a:pt x="2052002" y="0"/>
                </a:lnTo>
                <a:lnTo>
                  <a:pt x="2052002" y="287998"/>
                </a:lnTo>
                <a:lnTo>
                  <a:pt x="0" y="287998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6342" y="31115"/>
            <a:ext cx="8045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함초롬돋움"/>
                <a:cs typeface="함초롬돋움"/>
              </a:rPr>
              <a:t>3 </a:t>
            </a:r>
            <a:r>
              <a:rPr sz="800" spc="-30" dirty="0">
                <a:latin typeface="함초롬돋움"/>
                <a:cs typeface="함초롬돋움"/>
              </a:rPr>
              <a:t>커미셔닝</a:t>
            </a:r>
            <a:endParaRPr sz="800">
              <a:latin typeface="함초롬돋움"/>
              <a:cs typeface="함초롬돋움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942" y="215938"/>
            <a:ext cx="72123" cy="7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87930" y="7271931"/>
            <a:ext cx="2340610" cy="288290"/>
            <a:chOff x="2087930" y="7271931"/>
            <a:chExt cx="2340610" cy="288290"/>
          </a:xfrm>
        </p:grpSpPr>
        <p:sp>
          <p:nvSpPr>
            <p:cNvPr id="6" name="object 6"/>
            <p:cNvSpPr/>
            <p:nvPr/>
          </p:nvSpPr>
          <p:spPr>
            <a:xfrm>
              <a:off x="2087994" y="7271994"/>
              <a:ext cx="2340610" cy="288290"/>
            </a:xfrm>
            <a:custGeom>
              <a:avLst/>
              <a:gdLst/>
              <a:ahLst/>
              <a:cxnLst/>
              <a:rect l="l" t="t" r="r" b="b"/>
              <a:pathLst>
                <a:path w="2340610" h="288290">
                  <a:moveTo>
                    <a:pt x="0" y="0"/>
                  </a:moveTo>
                  <a:lnTo>
                    <a:pt x="2339987" y="0"/>
                  </a:lnTo>
                  <a:lnTo>
                    <a:pt x="2339987" y="287997"/>
                  </a:lnTo>
                  <a:lnTo>
                    <a:pt x="0" y="28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930" y="7271931"/>
              <a:ext cx="72123" cy="72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17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87994" y="7271994"/>
            <a:ext cx="2340610" cy="21736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010919">
              <a:lnSpc>
                <a:spcPct val="100000"/>
              </a:lnSpc>
              <a:spcBef>
                <a:spcPts val="735"/>
              </a:spcBef>
            </a:pPr>
            <a:r>
              <a:rPr lang="en-US" sz="800" dirty="0">
                <a:latin typeface="함초롬돋움"/>
                <a:cs typeface="함초롬돋움"/>
              </a:rPr>
              <a:t>KR</a:t>
            </a:r>
            <a:r>
              <a:rPr sz="800" dirty="0">
                <a:latin typeface="함초롬돋움"/>
                <a:cs typeface="함초롬돋움"/>
              </a:rPr>
              <a:t> </a:t>
            </a:r>
            <a:r>
              <a:rPr sz="800" spc="-10" dirty="0">
                <a:latin typeface="함초롬돋움"/>
                <a:cs typeface="함초롬돋움"/>
              </a:rPr>
              <a:t>BOD-System </a:t>
            </a:r>
            <a:r>
              <a:rPr sz="800" dirty="0">
                <a:latin typeface="함초롬돋움"/>
                <a:cs typeface="함초롬돋움"/>
              </a:rPr>
              <a:t>BD </a:t>
            </a:r>
            <a:r>
              <a:rPr sz="800" spc="-25" dirty="0">
                <a:latin typeface="함초롬돋움"/>
                <a:cs typeface="함초롬돋움"/>
              </a:rPr>
              <a:t>600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271931"/>
            <a:ext cx="396240" cy="288290"/>
            <a:chOff x="0" y="7271931"/>
            <a:chExt cx="396240" cy="288290"/>
          </a:xfrm>
        </p:grpSpPr>
        <p:sp>
          <p:nvSpPr>
            <p:cNvPr id="11" name="object 11"/>
            <p:cNvSpPr/>
            <p:nvPr/>
          </p:nvSpPr>
          <p:spPr>
            <a:xfrm>
              <a:off x="0" y="7271994"/>
              <a:ext cx="396240" cy="288290"/>
            </a:xfrm>
            <a:custGeom>
              <a:avLst/>
              <a:gdLst/>
              <a:ahLst/>
              <a:cxnLst/>
              <a:rect l="l" t="t" r="r" b="b"/>
              <a:pathLst>
                <a:path w="396240" h="288290">
                  <a:moveTo>
                    <a:pt x="0" y="287997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287997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7271931"/>
              <a:ext cx="72133" cy="721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6326" y="7353008"/>
            <a:ext cx="138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함초롬돋움"/>
                <a:cs typeface="함초롬돋움"/>
              </a:rPr>
              <a:t>12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619948"/>
            <a:ext cx="396240" cy="432434"/>
            <a:chOff x="0" y="1619948"/>
            <a:chExt cx="396240" cy="432434"/>
          </a:xfrm>
        </p:grpSpPr>
        <p:sp>
          <p:nvSpPr>
            <p:cNvPr id="15" name="object 15"/>
            <p:cNvSpPr/>
            <p:nvPr/>
          </p:nvSpPr>
          <p:spPr>
            <a:xfrm>
              <a:off x="0" y="1620012"/>
              <a:ext cx="396240" cy="432434"/>
            </a:xfrm>
            <a:custGeom>
              <a:avLst/>
              <a:gdLst/>
              <a:ahLst/>
              <a:cxnLst/>
              <a:rect l="l" t="t" r="r" b="b"/>
              <a:pathLst>
                <a:path w="396240" h="432435">
                  <a:moveTo>
                    <a:pt x="0" y="431965"/>
                  </a:moveTo>
                  <a:lnTo>
                    <a:pt x="0" y="0"/>
                  </a:lnTo>
                  <a:lnTo>
                    <a:pt x="395998" y="0"/>
                  </a:lnTo>
                  <a:lnTo>
                    <a:pt x="395998" y="431965"/>
                  </a:lnTo>
                  <a:lnTo>
                    <a:pt x="0" y="431965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33" y="1619948"/>
              <a:ext cx="72133" cy="7212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1620012"/>
            <a:ext cx="396240" cy="27122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0489">
              <a:lnSpc>
                <a:spcPct val="100000"/>
              </a:lnSpc>
            </a:pPr>
            <a:r>
              <a:rPr lang="en-US" sz="800" spc="-25" dirty="0">
                <a:latin typeface="함초롬돋움"/>
                <a:cs typeface="함초롬돋움"/>
              </a:rPr>
              <a:t>KR</a:t>
            </a:r>
            <a:endParaRPr sz="800" dirty="0">
              <a:latin typeface="함초롬돋움"/>
              <a:cs typeface="함초롬돋움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38" y="1979917"/>
            <a:ext cx="72123" cy="721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5294" y="689445"/>
            <a:ext cx="3766185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함초롬돋움"/>
                <a:cs typeface="함초롬돋움"/>
              </a:rPr>
              <a:t>3.3 </a:t>
            </a:r>
            <a:r>
              <a:rPr sz="1000" b="1" spc="-10" dirty="0">
                <a:latin typeface="함초롬돋움"/>
                <a:cs typeface="함초롬돋움"/>
              </a:rPr>
              <a:t>배터리 </a:t>
            </a:r>
            <a:r>
              <a:rPr sz="1000" b="1" dirty="0">
                <a:latin typeface="함초롬돋움"/>
                <a:cs typeface="함초롬돋움"/>
              </a:rPr>
              <a:t>삽입 및 교체하기</a:t>
            </a:r>
            <a:endParaRPr sz="1000" dirty="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800" spc="-20" dirty="0">
                <a:latin typeface="함초롬돋움"/>
                <a:cs typeface="함초롬돋움"/>
              </a:rPr>
              <a:t>기기는 </a:t>
            </a:r>
            <a:r>
              <a:rPr sz="800" spc="-25" dirty="0">
                <a:latin typeface="함초롬돋움"/>
                <a:cs typeface="함초롬돋움"/>
              </a:rPr>
              <a:t>함께 제공되는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 </a:t>
            </a:r>
            <a:r>
              <a:rPr sz="800" spc="-25" dirty="0">
                <a:latin typeface="함초롬돋움"/>
                <a:cs typeface="함초롬돋움"/>
              </a:rPr>
              <a:t>또는 </a:t>
            </a:r>
            <a:r>
              <a:rPr sz="800" spc="-35" dirty="0">
                <a:latin typeface="함초롬돋움"/>
                <a:cs typeface="함초롬돋움"/>
              </a:rPr>
              <a:t>배터리를 </a:t>
            </a:r>
            <a:r>
              <a:rPr sz="800" dirty="0">
                <a:latin typeface="함초롬돋움"/>
                <a:cs typeface="함초롬돋움"/>
              </a:rPr>
              <a:t>통해 </a:t>
            </a:r>
            <a:r>
              <a:rPr sz="800" spc="-30" dirty="0">
                <a:latin typeface="함초롬돋움"/>
                <a:cs typeface="함초롬돋움"/>
              </a:rPr>
              <a:t>전원을 </a:t>
            </a:r>
            <a:r>
              <a:rPr sz="800" spc="-20" dirty="0">
                <a:latin typeface="함초롬돋움"/>
                <a:cs typeface="함초롬돋움"/>
              </a:rPr>
              <a:t>공급받을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어댑터를 </a:t>
            </a:r>
            <a:r>
              <a:rPr sz="800" spc="-20" dirty="0">
                <a:latin typeface="함초롬돋움"/>
                <a:cs typeface="함초롬돋움"/>
              </a:rPr>
              <a:t>연결하고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35" dirty="0">
                <a:latin typeface="함초롬돋움"/>
                <a:cs typeface="함초롬돋움"/>
              </a:rPr>
              <a:t>삽입하면 </a:t>
            </a:r>
            <a:r>
              <a:rPr sz="800" spc="-20" dirty="0">
                <a:latin typeface="함초롬돋움"/>
                <a:cs typeface="함초롬돋움"/>
              </a:rPr>
              <a:t>기기는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30" dirty="0">
                <a:latin typeface="함초롬돋움"/>
                <a:cs typeface="함초롬돋움"/>
              </a:rPr>
              <a:t>어댑터를 </a:t>
            </a:r>
            <a:r>
              <a:rPr sz="800" spc="-40" dirty="0">
                <a:latin typeface="함초롬돋움"/>
                <a:cs typeface="함초롬돋움"/>
              </a:rPr>
              <a:t>통해 </a:t>
            </a:r>
            <a:r>
              <a:rPr sz="800" spc="-20" dirty="0">
                <a:latin typeface="함초롬돋움"/>
                <a:cs typeface="함초롬돋움"/>
              </a:rPr>
              <a:t>전원이 공급되고 </a:t>
            </a:r>
            <a:r>
              <a:rPr sz="800" spc="-40" dirty="0">
                <a:latin typeface="함초롬돋움"/>
                <a:cs typeface="함초롬돋움"/>
              </a:rPr>
              <a:t>배터리는 </a:t>
            </a:r>
            <a:r>
              <a:rPr sz="800" spc="-20" dirty="0">
                <a:latin typeface="함초롬돋움"/>
                <a:cs typeface="함초롬돋움"/>
              </a:rPr>
              <a:t>사용되지</a:t>
            </a:r>
            <a:r>
              <a:rPr sz="800" spc="-45" dirty="0">
                <a:latin typeface="함초롬돋움"/>
                <a:cs typeface="함초롬돋움"/>
              </a:rPr>
              <a:t> 않습니다</a:t>
            </a:r>
            <a:r>
              <a:rPr sz="800" spc="-20" dirty="0">
                <a:latin typeface="함초롬돋움"/>
                <a:cs typeface="함초롬돋움"/>
              </a:rPr>
              <a:t>. </a:t>
            </a:r>
            <a:r>
              <a:rPr sz="800" spc="-35" dirty="0">
                <a:latin typeface="함초롬돋움"/>
                <a:cs typeface="함초롬돋움"/>
              </a:rPr>
              <a:t>작동 </a:t>
            </a:r>
            <a:r>
              <a:rPr sz="800" spc="-50" dirty="0">
                <a:latin typeface="함초롬돋움"/>
                <a:cs typeface="함초롬돋움"/>
              </a:rPr>
              <a:t>중에 </a:t>
            </a:r>
            <a:r>
              <a:rPr sz="800" spc="-40" dirty="0">
                <a:latin typeface="함초롬돋움"/>
                <a:cs typeface="함초롬돋움"/>
              </a:rPr>
              <a:t>전원 </a:t>
            </a:r>
            <a:r>
              <a:rPr sz="800" spc="-20" dirty="0">
                <a:latin typeface="함초롬돋움"/>
                <a:cs typeface="함초롬돋움"/>
              </a:rPr>
              <a:t>어댑터를 </a:t>
            </a:r>
            <a:r>
              <a:rPr sz="800" spc="-30" dirty="0">
                <a:latin typeface="함초롬돋움"/>
                <a:cs typeface="함초롬돋움"/>
              </a:rPr>
              <a:t>제거하면 </a:t>
            </a:r>
            <a:r>
              <a:rPr sz="800" spc="-35" dirty="0">
                <a:latin typeface="함초롬돋움"/>
                <a:cs typeface="함초롬돋움"/>
              </a:rPr>
              <a:t>배터리 </a:t>
            </a:r>
            <a:r>
              <a:rPr sz="800" spc="-40" dirty="0">
                <a:latin typeface="함초롬돋움"/>
                <a:cs typeface="함초롬돋움"/>
              </a:rPr>
              <a:t>작동으로 </a:t>
            </a:r>
            <a:r>
              <a:rPr sz="800" spc="-25" dirty="0">
                <a:latin typeface="함초롬돋움"/>
                <a:cs typeface="함초롬돋움"/>
              </a:rPr>
              <a:t>원활하게 </a:t>
            </a:r>
            <a:r>
              <a:rPr sz="800" spc="5" dirty="0" err="1">
                <a:latin typeface="함초롬돋움"/>
                <a:cs typeface="함초롬돋움"/>
              </a:rPr>
              <a:t>전환됩니다</a:t>
            </a:r>
            <a:r>
              <a:rPr sz="800" spc="-10" dirty="0">
                <a:latin typeface="함초롬돋움"/>
                <a:cs typeface="함초롬돋움"/>
              </a:rPr>
              <a:t>.</a:t>
            </a:r>
            <a:r>
              <a:rPr lang="en-US" sz="800" spc="-10" dirty="0">
                <a:latin typeface="함초롬돋움"/>
                <a:cs typeface="함초롬돋움"/>
              </a:rPr>
              <a:t> 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7594" y="1668276"/>
            <a:ext cx="2080260" cy="1463040"/>
            <a:chOff x="477594" y="1668276"/>
            <a:chExt cx="2080260" cy="1463040"/>
          </a:xfrm>
        </p:grpSpPr>
        <p:sp>
          <p:nvSpPr>
            <p:cNvPr id="21" name="object 21"/>
            <p:cNvSpPr/>
            <p:nvPr/>
          </p:nvSpPr>
          <p:spPr>
            <a:xfrm>
              <a:off x="664186" y="2656069"/>
              <a:ext cx="1880870" cy="364490"/>
            </a:xfrm>
            <a:custGeom>
              <a:avLst/>
              <a:gdLst/>
              <a:ahLst/>
              <a:cxnLst/>
              <a:rect l="l" t="t" r="r" b="b"/>
              <a:pathLst>
                <a:path w="1880870" h="364489">
                  <a:moveTo>
                    <a:pt x="1304227" y="363998"/>
                  </a:moveTo>
                  <a:lnTo>
                    <a:pt x="1301759" y="363998"/>
                  </a:lnTo>
                  <a:lnTo>
                    <a:pt x="6169" y="197422"/>
                  </a:lnTo>
                  <a:lnTo>
                    <a:pt x="6169" y="143131"/>
                  </a:lnTo>
                  <a:lnTo>
                    <a:pt x="0" y="136962"/>
                  </a:lnTo>
                  <a:lnTo>
                    <a:pt x="584866" y="0"/>
                  </a:lnTo>
                  <a:lnTo>
                    <a:pt x="798754" y="29786"/>
                  </a:lnTo>
                  <a:lnTo>
                    <a:pt x="1242840" y="89303"/>
                  </a:lnTo>
                  <a:lnTo>
                    <a:pt x="1880456" y="173978"/>
                  </a:lnTo>
                  <a:lnTo>
                    <a:pt x="1880456" y="227036"/>
                  </a:lnTo>
                  <a:lnTo>
                    <a:pt x="1304227" y="363998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4186" y="2656069"/>
              <a:ext cx="1880870" cy="364490"/>
            </a:xfrm>
            <a:custGeom>
              <a:avLst/>
              <a:gdLst/>
              <a:ahLst/>
              <a:cxnLst/>
              <a:rect l="l" t="t" r="r" b="b"/>
              <a:pathLst>
                <a:path w="1880870" h="364489">
                  <a:moveTo>
                    <a:pt x="0" y="136962"/>
                  </a:moveTo>
                  <a:lnTo>
                    <a:pt x="584866" y="0"/>
                  </a:lnTo>
                  <a:lnTo>
                    <a:pt x="798754" y="29786"/>
                  </a:lnTo>
                  <a:lnTo>
                    <a:pt x="1242840" y="89303"/>
                  </a:lnTo>
                  <a:lnTo>
                    <a:pt x="1681837" y="147662"/>
                  </a:lnTo>
                  <a:lnTo>
                    <a:pt x="1880456" y="173978"/>
                  </a:lnTo>
                  <a:lnTo>
                    <a:pt x="1880456" y="227036"/>
                  </a:lnTo>
                  <a:lnTo>
                    <a:pt x="1304227" y="363998"/>
                  </a:lnTo>
                  <a:lnTo>
                    <a:pt x="1301759" y="363998"/>
                  </a:lnTo>
                  <a:lnTo>
                    <a:pt x="6169" y="197422"/>
                  </a:lnTo>
                  <a:lnTo>
                    <a:pt x="6169" y="143131"/>
                  </a:lnTo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8029" y="2707894"/>
              <a:ext cx="1457325" cy="236220"/>
            </a:xfrm>
            <a:custGeom>
              <a:avLst/>
              <a:gdLst/>
              <a:ahLst/>
              <a:cxnLst/>
              <a:rect l="l" t="t" r="r" b="b"/>
              <a:pathLst>
                <a:path w="1457325" h="236219">
                  <a:moveTo>
                    <a:pt x="424459" y="97485"/>
                  </a:moveTo>
                  <a:lnTo>
                    <a:pt x="407784" y="86918"/>
                  </a:lnTo>
                  <a:lnTo>
                    <a:pt x="362305" y="78282"/>
                  </a:lnTo>
                  <a:lnTo>
                    <a:pt x="294843" y="72466"/>
                  </a:lnTo>
                  <a:lnTo>
                    <a:pt x="212229" y="70332"/>
                  </a:lnTo>
                  <a:lnTo>
                    <a:pt x="129616" y="72466"/>
                  </a:lnTo>
                  <a:lnTo>
                    <a:pt x="62166" y="78282"/>
                  </a:lnTo>
                  <a:lnTo>
                    <a:pt x="16675" y="86918"/>
                  </a:lnTo>
                  <a:lnTo>
                    <a:pt x="0" y="97485"/>
                  </a:lnTo>
                  <a:lnTo>
                    <a:pt x="16675" y="108051"/>
                  </a:lnTo>
                  <a:lnTo>
                    <a:pt x="62166" y="116674"/>
                  </a:lnTo>
                  <a:lnTo>
                    <a:pt x="129616" y="122491"/>
                  </a:lnTo>
                  <a:lnTo>
                    <a:pt x="212229" y="124625"/>
                  </a:lnTo>
                  <a:lnTo>
                    <a:pt x="294843" y="122491"/>
                  </a:lnTo>
                  <a:lnTo>
                    <a:pt x="362305" y="116674"/>
                  </a:lnTo>
                  <a:lnTo>
                    <a:pt x="407784" y="108051"/>
                  </a:lnTo>
                  <a:lnTo>
                    <a:pt x="424459" y="97485"/>
                  </a:lnTo>
                  <a:close/>
                </a:path>
                <a:path w="1457325" h="236219">
                  <a:moveTo>
                    <a:pt x="709485" y="27152"/>
                  </a:moveTo>
                  <a:lnTo>
                    <a:pt x="692810" y="16586"/>
                  </a:lnTo>
                  <a:lnTo>
                    <a:pt x="647331" y="7950"/>
                  </a:lnTo>
                  <a:lnTo>
                    <a:pt x="579869" y="2133"/>
                  </a:lnTo>
                  <a:lnTo>
                    <a:pt x="497255" y="0"/>
                  </a:lnTo>
                  <a:lnTo>
                    <a:pt x="414655" y="2133"/>
                  </a:lnTo>
                  <a:lnTo>
                    <a:pt x="347192" y="7950"/>
                  </a:lnTo>
                  <a:lnTo>
                    <a:pt x="301713" y="16586"/>
                  </a:lnTo>
                  <a:lnTo>
                    <a:pt x="285026" y="27152"/>
                  </a:lnTo>
                  <a:lnTo>
                    <a:pt x="301713" y="37719"/>
                  </a:lnTo>
                  <a:lnTo>
                    <a:pt x="347192" y="46342"/>
                  </a:lnTo>
                  <a:lnTo>
                    <a:pt x="414655" y="52158"/>
                  </a:lnTo>
                  <a:lnTo>
                    <a:pt x="497255" y="54292"/>
                  </a:lnTo>
                  <a:lnTo>
                    <a:pt x="579869" y="52158"/>
                  </a:lnTo>
                  <a:lnTo>
                    <a:pt x="647331" y="46342"/>
                  </a:lnTo>
                  <a:lnTo>
                    <a:pt x="692810" y="37719"/>
                  </a:lnTo>
                  <a:lnTo>
                    <a:pt x="709485" y="27152"/>
                  </a:lnTo>
                  <a:close/>
                </a:path>
                <a:path w="1457325" h="236219">
                  <a:moveTo>
                    <a:pt x="800798" y="156705"/>
                  </a:moveTo>
                  <a:lnTo>
                    <a:pt x="784123" y="146138"/>
                  </a:lnTo>
                  <a:lnTo>
                    <a:pt x="738632" y="137515"/>
                  </a:lnTo>
                  <a:lnTo>
                    <a:pt x="671182" y="131699"/>
                  </a:lnTo>
                  <a:lnTo>
                    <a:pt x="588568" y="129565"/>
                  </a:lnTo>
                  <a:lnTo>
                    <a:pt x="505955" y="131699"/>
                  </a:lnTo>
                  <a:lnTo>
                    <a:pt x="438492" y="137515"/>
                  </a:lnTo>
                  <a:lnTo>
                    <a:pt x="393014" y="146138"/>
                  </a:lnTo>
                  <a:lnTo>
                    <a:pt x="376339" y="156705"/>
                  </a:lnTo>
                  <a:lnTo>
                    <a:pt x="393014" y="167271"/>
                  </a:lnTo>
                  <a:lnTo>
                    <a:pt x="438492" y="175907"/>
                  </a:lnTo>
                  <a:lnTo>
                    <a:pt x="505955" y="181724"/>
                  </a:lnTo>
                  <a:lnTo>
                    <a:pt x="588568" y="183857"/>
                  </a:lnTo>
                  <a:lnTo>
                    <a:pt x="671182" y="181724"/>
                  </a:lnTo>
                  <a:lnTo>
                    <a:pt x="738632" y="175907"/>
                  </a:lnTo>
                  <a:lnTo>
                    <a:pt x="784123" y="167271"/>
                  </a:lnTo>
                  <a:lnTo>
                    <a:pt x="800798" y="156705"/>
                  </a:lnTo>
                  <a:close/>
                </a:path>
                <a:path w="1457325" h="236219">
                  <a:moveTo>
                    <a:pt x="1082128" y="86372"/>
                  </a:moveTo>
                  <a:lnTo>
                    <a:pt x="1065453" y="75806"/>
                  </a:lnTo>
                  <a:lnTo>
                    <a:pt x="1019962" y="67183"/>
                  </a:lnTo>
                  <a:lnTo>
                    <a:pt x="952500" y="61366"/>
                  </a:lnTo>
                  <a:lnTo>
                    <a:pt x="869899" y="59232"/>
                  </a:lnTo>
                  <a:lnTo>
                    <a:pt x="787285" y="61366"/>
                  </a:lnTo>
                  <a:lnTo>
                    <a:pt x="719823" y="67183"/>
                  </a:lnTo>
                  <a:lnTo>
                    <a:pt x="674344" y="75806"/>
                  </a:lnTo>
                  <a:lnTo>
                    <a:pt x="657669" y="86372"/>
                  </a:lnTo>
                  <a:lnTo>
                    <a:pt x="674344" y="96939"/>
                  </a:lnTo>
                  <a:lnTo>
                    <a:pt x="719823" y="105575"/>
                  </a:lnTo>
                  <a:lnTo>
                    <a:pt x="787285" y="111391"/>
                  </a:lnTo>
                  <a:lnTo>
                    <a:pt x="869899" y="113525"/>
                  </a:lnTo>
                  <a:lnTo>
                    <a:pt x="952500" y="111391"/>
                  </a:lnTo>
                  <a:lnTo>
                    <a:pt x="1019962" y="105575"/>
                  </a:lnTo>
                  <a:lnTo>
                    <a:pt x="1065453" y="96939"/>
                  </a:lnTo>
                  <a:lnTo>
                    <a:pt x="1082128" y="86372"/>
                  </a:lnTo>
                  <a:close/>
                </a:path>
                <a:path w="1457325" h="236219">
                  <a:moveTo>
                    <a:pt x="1172197" y="208534"/>
                  </a:moveTo>
                  <a:lnTo>
                    <a:pt x="1155522" y="197967"/>
                  </a:lnTo>
                  <a:lnTo>
                    <a:pt x="1110043" y="189344"/>
                  </a:lnTo>
                  <a:lnTo>
                    <a:pt x="1042581" y="183515"/>
                  </a:lnTo>
                  <a:lnTo>
                    <a:pt x="959967" y="181394"/>
                  </a:lnTo>
                  <a:lnTo>
                    <a:pt x="877366" y="183515"/>
                  </a:lnTo>
                  <a:lnTo>
                    <a:pt x="809904" y="189344"/>
                  </a:lnTo>
                  <a:lnTo>
                    <a:pt x="764413" y="197967"/>
                  </a:lnTo>
                  <a:lnTo>
                    <a:pt x="747737" y="208534"/>
                  </a:lnTo>
                  <a:lnTo>
                    <a:pt x="764413" y="219100"/>
                  </a:lnTo>
                  <a:lnTo>
                    <a:pt x="809904" y="227723"/>
                  </a:lnTo>
                  <a:lnTo>
                    <a:pt x="877366" y="233540"/>
                  </a:lnTo>
                  <a:lnTo>
                    <a:pt x="959967" y="235673"/>
                  </a:lnTo>
                  <a:lnTo>
                    <a:pt x="1042581" y="233540"/>
                  </a:lnTo>
                  <a:lnTo>
                    <a:pt x="1110043" y="227723"/>
                  </a:lnTo>
                  <a:lnTo>
                    <a:pt x="1155522" y="219100"/>
                  </a:lnTo>
                  <a:lnTo>
                    <a:pt x="1172197" y="208534"/>
                  </a:lnTo>
                  <a:close/>
                </a:path>
                <a:path w="1457325" h="236219">
                  <a:moveTo>
                    <a:pt x="1457236" y="138201"/>
                  </a:moveTo>
                  <a:lnTo>
                    <a:pt x="1440548" y="127635"/>
                  </a:lnTo>
                  <a:lnTo>
                    <a:pt x="1395069" y="119011"/>
                  </a:lnTo>
                  <a:lnTo>
                    <a:pt x="1327607" y="113195"/>
                  </a:lnTo>
                  <a:lnTo>
                    <a:pt x="1245006" y="111061"/>
                  </a:lnTo>
                  <a:lnTo>
                    <a:pt x="1162392" y="113195"/>
                  </a:lnTo>
                  <a:lnTo>
                    <a:pt x="1094930" y="119011"/>
                  </a:lnTo>
                  <a:lnTo>
                    <a:pt x="1049451" y="127635"/>
                  </a:lnTo>
                  <a:lnTo>
                    <a:pt x="1032776" y="138201"/>
                  </a:lnTo>
                  <a:lnTo>
                    <a:pt x="1049451" y="148767"/>
                  </a:lnTo>
                  <a:lnTo>
                    <a:pt x="1094930" y="157391"/>
                  </a:lnTo>
                  <a:lnTo>
                    <a:pt x="1162392" y="163207"/>
                  </a:lnTo>
                  <a:lnTo>
                    <a:pt x="1245006" y="165341"/>
                  </a:lnTo>
                  <a:lnTo>
                    <a:pt x="1327607" y="163207"/>
                  </a:lnTo>
                  <a:lnTo>
                    <a:pt x="1395069" y="157391"/>
                  </a:lnTo>
                  <a:lnTo>
                    <a:pt x="1440548" y="148767"/>
                  </a:lnTo>
                  <a:lnTo>
                    <a:pt x="1457236" y="1382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0611" y="1768900"/>
              <a:ext cx="229235" cy="1088390"/>
            </a:xfrm>
            <a:custGeom>
              <a:avLst/>
              <a:gdLst/>
              <a:ahLst/>
              <a:cxnLst/>
              <a:rect l="l" t="t" r="r" b="b"/>
              <a:pathLst>
                <a:path w="229234" h="1088389">
                  <a:moveTo>
                    <a:pt x="180977" y="1088293"/>
                  </a:moveTo>
                  <a:lnTo>
                    <a:pt x="25506" y="1035236"/>
                  </a:lnTo>
                  <a:lnTo>
                    <a:pt x="19935" y="1032132"/>
                  </a:lnTo>
                  <a:lnTo>
                    <a:pt x="8695" y="1018733"/>
                  </a:lnTo>
                  <a:lnTo>
                    <a:pt x="0" y="988907"/>
                  </a:lnTo>
                  <a:lnTo>
                    <a:pt x="2062" y="936525"/>
                  </a:lnTo>
                  <a:lnTo>
                    <a:pt x="4962" y="917805"/>
                  </a:lnTo>
                  <a:lnTo>
                    <a:pt x="9120" y="889084"/>
                  </a:lnTo>
                  <a:lnTo>
                    <a:pt x="20620" y="806344"/>
                  </a:lnTo>
                  <a:lnTo>
                    <a:pt x="27666" y="754680"/>
                  </a:lnTo>
                  <a:lnTo>
                    <a:pt x="35378" y="697722"/>
                  </a:lnTo>
                  <a:lnTo>
                    <a:pt x="43608" y="636648"/>
                  </a:lnTo>
                  <a:lnTo>
                    <a:pt x="52208" y="572635"/>
                  </a:lnTo>
                  <a:lnTo>
                    <a:pt x="61030" y="506859"/>
                  </a:lnTo>
                  <a:lnTo>
                    <a:pt x="69927" y="440499"/>
                  </a:lnTo>
                  <a:lnTo>
                    <a:pt x="90190" y="284759"/>
                  </a:lnTo>
                  <a:lnTo>
                    <a:pt x="107098" y="151460"/>
                  </a:lnTo>
                  <a:lnTo>
                    <a:pt x="118685" y="58417"/>
                  </a:lnTo>
                  <a:lnTo>
                    <a:pt x="123312" y="19780"/>
                  </a:lnTo>
                  <a:lnTo>
                    <a:pt x="125606" y="11721"/>
                  </a:lnTo>
                  <a:lnTo>
                    <a:pt x="131833" y="3663"/>
                  </a:lnTo>
                  <a:lnTo>
                    <a:pt x="143960" y="0"/>
                  </a:lnTo>
                  <a:lnTo>
                    <a:pt x="165341" y="1156"/>
                  </a:lnTo>
                  <a:lnTo>
                    <a:pt x="191928" y="3701"/>
                  </a:lnTo>
                  <a:lnTo>
                    <a:pt x="214582" y="6246"/>
                  </a:lnTo>
                  <a:lnTo>
                    <a:pt x="224164" y="7403"/>
                  </a:lnTo>
                  <a:lnTo>
                    <a:pt x="229099" y="362764"/>
                  </a:lnTo>
                  <a:lnTo>
                    <a:pt x="222390" y="361916"/>
                  </a:lnTo>
                  <a:lnTo>
                    <a:pt x="205964" y="360605"/>
                  </a:lnTo>
                  <a:lnTo>
                    <a:pt x="166170" y="363998"/>
                  </a:lnTo>
                  <a:lnTo>
                    <a:pt x="125760" y="379730"/>
                  </a:lnTo>
                  <a:lnTo>
                    <a:pt x="88744" y="406722"/>
                  </a:lnTo>
                  <a:lnTo>
                    <a:pt x="78063" y="431033"/>
                  </a:lnTo>
                  <a:lnTo>
                    <a:pt x="69927" y="468879"/>
                  </a:lnTo>
                </a:path>
                <a:path w="229234" h="1088389">
                  <a:moveTo>
                    <a:pt x="180977" y="1036470"/>
                  </a:moveTo>
                  <a:lnTo>
                    <a:pt x="187147" y="399781"/>
                  </a:lnTo>
                  <a:lnTo>
                    <a:pt x="177488" y="396041"/>
                  </a:lnTo>
                  <a:lnTo>
                    <a:pt x="154294" y="389293"/>
                  </a:lnTo>
                  <a:lnTo>
                    <a:pt x="126242" y="386247"/>
                  </a:lnTo>
                  <a:lnTo>
                    <a:pt x="102008" y="393611"/>
                  </a:lnTo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4169" y="2259990"/>
              <a:ext cx="729615" cy="699135"/>
            </a:xfrm>
            <a:custGeom>
              <a:avLst/>
              <a:gdLst/>
              <a:ahLst/>
              <a:cxnLst/>
              <a:rect l="l" t="t" r="r" b="b"/>
              <a:pathLst>
                <a:path w="729614" h="699135">
                  <a:moveTo>
                    <a:pt x="673709" y="586105"/>
                  </a:moveTo>
                  <a:lnTo>
                    <a:pt x="663841" y="86372"/>
                  </a:lnTo>
                  <a:lnTo>
                    <a:pt x="518236" y="123393"/>
                  </a:lnTo>
                  <a:lnTo>
                    <a:pt x="525640" y="570064"/>
                  </a:lnTo>
                  <a:lnTo>
                    <a:pt x="673709" y="586105"/>
                  </a:lnTo>
                  <a:close/>
                </a:path>
                <a:path w="729614" h="699135">
                  <a:moveTo>
                    <a:pt x="729234" y="66636"/>
                  </a:moveTo>
                  <a:lnTo>
                    <a:pt x="724293" y="0"/>
                  </a:lnTo>
                  <a:lnTo>
                    <a:pt x="192493" y="141897"/>
                  </a:lnTo>
                  <a:lnTo>
                    <a:pt x="0" y="115989"/>
                  </a:lnTo>
                  <a:lnTo>
                    <a:pt x="0" y="181394"/>
                  </a:lnTo>
                  <a:lnTo>
                    <a:pt x="83464" y="194094"/>
                  </a:lnTo>
                  <a:lnTo>
                    <a:pt x="75272" y="193725"/>
                  </a:lnTo>
                  <a:lnTo>
                    <a:pt x="75272" y="686054"/>
                  </a:lnTo>
                  <a:lnTo>
                    <a:pt x="97269" y="688822"/>
                  </a:lnTo>
                  <a:lnTo>
                    <a:pt x="145757" y="694385"/>
                  </a:lnTo>
                  <a:lnTo>
                    <a:pt x="194475" y="698538"/>
                  </a:lnTo>
                  <a:lnTo>
                    <a:pt x="217170" y="697153"/>
                  </a:lnTo>
                  <a:lnTo>
                    <a:pt x="218211" y="616331"/>
                  </a:lnTo>
                  <a:lnTo>
                    <a:pt x="218097" y="445744"/>
                  </a:lnTo>
                  <a:lnTo>
                    <a:pt x="217170" y="199898"/>
                  </a:lnTo>
                  <a:lnTo>
                    <a:pt x="213969" y="199771"/>
                  </a:lnTo>
                  <a:lnTo>
                    <a:pt x="273748" y="184797"/>
                  </a:lnTo>
                  <a:lnTo>
                    <a:pt x="460705" y="136499"/>
                  </a:lnTo>
                  <a:lnTo>
                    <a:pt x="729234" y="66636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7758" y="1912032"/>
              <a:ext cx="1866264" cy="555625"/>
            </a:xfrm>
            <a:custGeom>
              <a:avLst/>
              <a:gdLst/>
              <a:ahLst/>
              <a:cxnLst/>
              <a:rect l="l" t="t" r="r" b="b"/>
              <a:pathLst>
                <a:path w="1866264" h="555625">
                  <a:moveTo>
                    <a:pt x="1136417" y="529340"/>
                  </a:moveTo>
                  <a:lnTo>
                    <a:pt x="1163755" y="533562"/>
                  </a:lnTo>
                  <a:lnTo>
                    <a:pt x="1224640" y="542758"/>
                  </a:lnTo>
                  <a:lnTo>
                    <a:pt x="1287376" y="551723"/>
                  </a:lnTo>
                  <a:lnTo>
                    <a:pt x="1320267" y="555252"/>
                  </a:lnTo>
                  <a:lnTo>
                    <a:pt x="1410168" y="532752"/>
                  </a:lnTo>
                  <a:lnTo>
                    <a:pt x="1597123" y="484457"/>
                  </a:lnTo>
                  <a:lnTo>
                    <a:pt x="1781995" y="436393"/>
                  </a:lnTo>
                  <a:lnTo>
                    <a:pt x="1865649" y="414588"/>
                  </a:lnTo>
                  <a:lnTo>
                    <a:pt x="1860714" y="347957"/>
                  </a:lnTo>
                  <a:lnTo>
                    <a:pt x="1328905" y="489855"/>
                  </a:lnTo>
                  <a:lnTo>
                    <a:pt x="1136417" y="463943"/>
                  </a:lnTo>
                  <a:lnTo>
                    <a:pt x="1136417" y="529340"/>
                  </a:lnTo>
                  <a:close/>
                </a:path>
                <a:path w="1866264" h="555625">
                  <a:moveTo>
                    <a:pt x="1195644" y="214697"/>
                  </a:moveTo>
                  <a:lnTo>
                    <a:pt x="1188241" y="382506"/>
                  </a:lnTo>
                </a:path>
                <a:path w="1866264" h="555625">
                  <a:moveTo>
                    <a:pt x="1282017" y="196189"/>
                  </a:moveTo>
                  <a:lnTo>
                    <a:pt x="1215386" y="208527"/>
                  </a:lnTo>
                  <a:lnTo>
                    <a:pt x="1196878" y="214697"/>
                  </a:lnTo>
                  <a:lnTo>
                    <a:pt x="1199346" y="214697"/>
                  </a:lnTo>
                  <a:lnTo>
                    <a:pt x="1217854" y="219633"/>
                  </a:lnTo>
                  <a:lnTo>
                    <a:pt x="1248856" y="228173"/>
                  </a:lnTo>
                  <a:lnTo>
                    <a:pt x="1282634" y="236136"/>
                  </a:lnTo>
                  <a:lnTo>
                    <a:pt x="1313635" y="242016"/>
                  </a:lnTo>
                  <a:lnTo>
                    <a:pt x="1336308" y="244310"/>
                  </a:lnTo>
                  <a:lnTo>
                    <a:pt x="1370414" y="238584"/>
                  </a:lnTo>
                  <a:lnTo>
                    <a:pt x="1412964" y="227190"/>
                  </a:lnTo>
                  <a:lnTo>
                    <a:pt x="1449267" y="216027"/>
                  </a:lnTo>
                  <a:lnTo>
                    <a:pt x="1464633" y="210995"/>
                  </a:lnTo>
                  <a:lnTo>
                    <a:pt x="1423914" y="80203"/>
                  </a:lnTo>
                  <a:lnTo>
                    <a:pt x="1333840" y="103647"/>
                  </a:lnTo>
                  <a:lnTo>
                    <a:pt x="1284484" y="155470"/>
                  </a:lnTo>
                  <a:lnTo>
                    <a:pt x="1284484" y="212229"/>
                  </a:lnTo>
                </a:path>
                <a:path w="1866264" h="555625">
                  <a:moveTo>
                    <a:pt x="1544836" y="127091"/>
                  </a:moveTo>
                  <a:lnTo>
                    <a:pt x="1562111" y="71565"/>
                  </a:lnTo>
                  <a:lnTo>
                    <a:pt x="1613934" y="23443"/>
                  </a:lnTo>
                  <a:lnTo>
                    <a:pt x="1700307" y="0"/>
                  </a:lnTo>
                  <a:lnTo>
                    <a:pt x="1711412" y="108582"/>
                  </a:lnTo>
                  <a:lnTo>
                    <a:pt x="1729921" y="127091"/>
                  </a:lnTo>
                  <a:lnTo>
                    <a:pt x="1739792" y="282561"/>
                  </a:lnTo>
                  <a:lnTo>
                    <a:pt x="1861947" y="282561"/>
                  </a:lnTo>
                  <a:lnTo>
                    <a:pt x="1861947" y="347957"/>
                  </a:lnTo>
                </a:path>
                <a:path w="1866264" h="555625">
                  <a:moveTo>
                    <a:pt x="0" y="382506"/>
                  </a:moveTo>
                  <a:lnTo>
                    <a:pt x="21053" y="385341"/>
                  </a:lnTo>
                  <a:lnTo>
                    <a:pt x="60152" y="390372"/>
                  </a:lnTo>
                  <a:lnTo>
                    <a:pt x="97863" y="395173"/>
                  </a:lnTo>
                  <a:lnTo>
                    <a:pt x="114752" y="397313"/>
                  </a:lnTo>
                  <a:lnTo>
                    <a:pt x="177680" y="382506"/>
                  </a:lnTo>
                  <a:lnTo>
                    <a:pt x="180148" y="423225"/>
                  </a:lnTo>
                  <a:lnTo>
                    <a:pt x="277626" y="403483"/>
                  </a:lnTo>
                  <a:lnTo>
                    <a:pt x="277626" y="346724"/>
                  </a:lnTo>
                  <a:lnTo>
                    <a:pt x="299643" y="343870"/>
                  </a:lnTo>
                  <a:lnTo>
                    <a:pt x="351968" y="338703"/>
                  </a:lnTo>
                  <a:lnTo>
                    <a:pt x="414010" y="336313"/>
                  </a:lnTo>
                  <a:lnTo>
                    <a:pt x="465178" y="341788"/>
                  </a:lnTo>
                  <a:lnTo>
                    <a:pt x="504470" y="350753"/>
                  </a:lnTo>
                  <a:lnTo>
                    <a:pt x="541679" y="357983"/>
                  </a:lnTo>
                  <a:lnTo>
                    <a:pt x="572411" y="367295"/>
                  </a:lnTo>
                  <a:lnTo>
                    <a:pt x="592269" y="382506"/>
                  </a:lnTo>
                  <a:lnTo>
                    <a:pt x="615867" y="385341"/>
                  </a:lnTo>
                  <a:lnTo>
                    <a:pt x="641317" y="390372"/>
                  </a:lnTo>
                  <a:lnTo>
                    <a:pt x="661676" y="395173"/>
                  </a:lnTo>
                  <a:lnTo>
                    <a:pt x="670005" y="397313"/>
                  </a:lnTo>
                  <a:lnTo>
                    <a:pt x="692735" y="395000"/>
                  </a:lnTo>
                  <a:lnTo>
                    <a:pt x="746352" y="390835"/>
                  </a:lnTo>
                  <a:lnTo>
                    <a:pt x="808991" y="388984"/>
                  </a:lnTo>
                  <a:lnTo>
                    <a:pt x="858791" y="393611"/>
                  </a:lnTo>
                  <a:lnTo>
                    <a:pt x="891315" y="400610"/>
                  </a:lnTo>
                  <a:lnTo>
                    <a:pt x="913545" y="405179"/>
                  </a:lnTo>
                  <a:lnTo>
                    <a:pt x="926288" y="407666"/>
                  </a:lnTo>
                  <a:lnTo>
                    <a:pt x="930357" y="408418"/>
                  </a:lnTo>
                  <a:lnTo>
                    <a:pt x="932824" y="449137"/>
                  </a:lnTo>
                  <a:lnTo>
                    <a:pt x="941307" y="449850"/>
                  </a:lnTo>
                  <a:lnTo>
                    <a:pt x="963672" y="451142"/>
                  </a:lnTo>
                  <a:lnTo>
                    <a:pt x="995290" y="451739"/>
                  </a:lnTo>
                  <a:lnTo>
                    <a:pt x="1031536" y="450371"/>
                  </a:lnTo>
                  <a:lnTo>
                    <a:pt x="1068553" y="448886"/>
                  </a:lnTo>
                  <a:lnTo>
                    <a:pt x="1101868" y="446823"/>
                  </a:lnTo>
                  <a:lnTo>
                    <a:pt x="1125929" y="444992"/>
                  </a:lnTo>
                  <a:lnTo>
                    <a:pt x="1135183" y="444201"/>
                  </a:lnTo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9245" y="2308123"/>
              <a:ext cx="491490" cy="538480"/>
            </a:xfrm>
            <a:custGeom>
              <a:avLst/>
              <a:gdLst/>
              <a:ahLst/>
              <a:cxnLst/>
              <a:rect l="l" t="t" r="r" b="b"/>
              <a:pathLst>
                <a:path w="491489" h="538480">
                  <a:moveTo>
                    <a:pt x="120865" y="387807"/>
                  </a:moveTo>
                  <a:lnTo>
                    <a:pt x="119849" y="227799"/>
                  </a:lnTo>
                  <a:lnTo>
                    <a:pt x="117221" y="0"/>
                  </a:lnTo>
                  <a:lnTo>
                    <a:pt x="0" y="11099"/>
                  </a:lnTo>
                  <a:lnTo>
                    <a:pt x="9880" y="482447"/>
                  </a:lnTo>
                  <a:lnTo>
                    <a:pt x="26517" y="482561"/>
                  </a:lnTo>
                  <a:lnTo>
                    <a:pt x="63398" y="481520"/>
                  </a:lnTo>
                  <a:lnTo>
                    <a:pt x="100965" y="477240"/>
                  </a:lnTo>
                  <a:lnTo>
                    <a:pt x="119697" y="467639"/>
                  </a:lnTo>
                  <a:lnTo>
                    <a:pt x="120865" y="387807"/>
                  </a:lnTo>
                  <a:close/>
                </a:path>
                <a:path w="491489" h="538480">
                  <a:moveTo>
                    <a:pt x="491096" y="530567"/>
                  </a:moveTo>
                  <a:lnTo>
                    <a:pt x="484924" y="49352"/>
                  </a:lnTo>
                  <a:lnTo>
                    <a:pt x="375107" y="51816"/>
                  </a:lnTo>
                  <a:lnTo>
                    <a:pt x="381279" y="537972"/>
                  </a:lnTo>
                  <a:lnTo>
                    <a:pt x="398437" y="537857"/>
                  </a:lnTo>
                  <a:lnTo>
                    <a:pt x="436181" y="537044"/>
                  </a:lnTo>
                  <a:lnTo>
                    <a:pt x="473938" y="534847"/>
                  </a:lnTo>
                  <a:lnTo>
                    <a:pt x="491096" y="530567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4572" y="1681294"/>
              <a:ext cx="1602105" cy="975360"/>
            </a:xfrm>
            <a:custGeom>
              <a:avLst/>
              <a:gdLst/>
              <a:ahLst/>
              <a:cxnLst/>
              <a:rect l="l" t="t" r="r" b="b"/>
              <a:pathLst>
                <a:path w="1602105" h="975360">
                  <a:moveTo>
                    <a:pt x="0" y="90074"/>
                  </a:moveTo>
                  <a:lnTo>
                    <a:pt x="363999" y="0"/>
                  </a:lnTo>
                  <a:lnTo>
                    <a:pt x="460242" y="0"/>
                  </a:lnTo>
                  <a:lnTo>
                    <a:pt x="465178" y="76501"/>
                  </a:lnTo>
                  <a:lnTo>
                    <a:pt x="502195" y="71565"/>
                  </a:lnTo>
                  <a:lnTo>
                    <a:pt x="558954" y="150535"/>
                  </a:lnTo>
                  <a:lnTo>
                    <a:pt x="558954" y="194955"/>
                  </a:lnTo>
                  <a:lnTo>
                    <a:pt x="621883" y="199890"/>
                  </a:lnTo>
                  <a:lnTo>
                    <a:pt x="650262" y="352893"/>
                  </a:lnTo>
                  <a:lnTo>
                    <a:pt x="699618" y="367700"/>
                  </a:lnTo>
                  <a:lnTo>
                    <a:pt x="702086" y="289964"/>
                  </a:lnTo>
                  <a:lnTo>
                    <a:pt x="755143" y="275158"/>
                  </a:lnTo>
                  <a:lnTo>
                    <a:pt x="755143" y="171511"/>
                  </a:lnTo>
                  <a:lnTo>
                    <a:pt x="861258" y="251714"/>
                  </a:lnTo>
                  <a:lnTo>
                    <a:pt x="874831" y="270222"/>
                  </a:lnTo>
                  <a:lnTo>
                    <a:pt x="900743" y="270222"/>
                  </a:lnTo>
                  <a:lnTo>
                    <a:pt x="900743" y="307239"/>
                  </a:lnTo>
                  <a:lnTo>
                    <a:pt x="921719" y="308473"/>
                  </a:lnTo>
                  <a:lnTo>
                    <a:pt x="929122" y="326981"/>
                  </a:lnTo>
                  <a:lnTo>
                    <a:pt x="1009326" y="325747"/>
                  </a:lnTo>
                  <a:lnTo>
                    <a:pt x="1005624" y="280093"/>
                  </a:lnTo>
                  <a:lnTo>
                    <a:pt x="1088295" y="207294"/>
                  </a:lnTo>
                  <a:lnTo>
                    <a:pt x="1109271" y="240609"/>
                  </a:lnTo>
                  <a:lnTo>
                    <a:pt x="1110505" y="319578"/>
                  </a:lnTo>
                  <a:lnTo>
                    <a:pt x="1116482" y="319867"/>
                  </a:lnTo>
                  <a:lnTo>
                    <a:pt x="1159861" y="338086"/>
                  </a:lnTo>
                  <a:lnTo>
                    <a:pt x="1166281" y="376549"/>
                  </a:lnTo>
                  <a:lnTo>
                    <a:pt x="1169578" y="443121"/>
                  </a:lnTo>
                  <a:lnTo>
                    <a:pt x="1170792" y="506224"/>
                  </a:lnTo>
                  <a:lnTo>
                    <a:pt x="1170966" y="534275"/>
                  </a:lnTo>
                </a:path>
                <a:path w="1602105" h="975360">
                  <a:moveTo>
                    <a:pt x="1179603" y="491089"/>
                  </a:moveTo>
                  <a:lnTo>
                    <a:pt x="1225257" y="502194"/>
                  </a:lnTo>
                </a:path>
                <a:path w="1602105" h="975360">
                  <a:moveTo>
                    <a:pt x="698384" y="361530"/>
                  </a:moveTo>
                  <a:lnTo>
                    <a:pt x="700852" y="465177"/>
                  </a:lnTo>
                  <a:lnTo>
                    <a:pt x="700389" y="471597"/>
                  </a:lnTo>
                  <a:lnTo>
                    <a:pt x="701777" y="485999"/>
                  </a:lnTo>
                  <a:lnTo>
                    <a:pt x="709181" y="501095"/>
                  </a:lnTo>
                  <a:lnTo>
                    <a:pt x="726764" y="509597"/>
                  </a:lnTo>
                </a:path>
                <a:path w="1602105" h="975360">
                  <a:moveTo>
                    <a:pt x="133260" y="275158"/>
                  </a:moveTo>
                  <a:lnTo>
                    <a:pt x="129558" y="157938"/>
                  </a:lnTo>
                  <a:lnTo>
                    <a:pt x="133260" y="275158"/>
                  </a:lnTo>
                  <a:close/>
                </a:path>
                <a:path w="1602105" h="975360">
                  <a:moveTo>
                    <a:pt x="370168" y="378805"/>
                  </a:moveTo>
                  <a:lnTo>
                    <a:pt x="384975" y="215931"/>
                  </a:lnTo>
                  <a:lnTo>
                    <a:pt x="399782" y="204826"/>
                  </a:lnTo>
                  <a:lnTo>
                    <a:pt x="407185" y="197422"/>
                  </a:lnTo>
                  <a:lnTo>
                    <a:pt x="414588" y="197422"/>
                  </a:lnTo>
                  <a:lnTo>
                    <a:pt x="413354" y="95009"/>
                  </a:lnTo>
                  <a:lnTo>
                    <a:pt x="465178" y="74033"/>
                  </a:lnTo>
                </a:path>
                <a:path w="1602105" h="975360">
                  <a:moveTo>
                    <a:pt x="613245" y="600906"/>
                  </a:moveTo>
                  <a:lnTo>
                    <a:pt x="614479" y="974775"/>
                  </a:lnTo>
                </a:path>
                <a:path w="1602105" h="975360">
                  <a:moveTo>
                    <a:pt x="716893" y="504662"/>
                  </a:moveTo>
                  <a:lnTo>
                    <a:pt x="718126" y="626817"/>
                  </a:lnTo>
                </a:path>
                <a:path w="1602105" h="975360">
                  <a:moveTo>
                    <a:pt x="1169732" y="637922"/>
                  </a:moveTo>
                  <a:lnTo>
                    <a:pt x="1233895" y="613245"/>
                  </a:lnTo>
                  <a:lnTo>
                    <a:pt x="1246446" y="619491"/>
                  </a:lnTo>
                  <a:lnTo>
                    <a:pt x="1281554" y="632678"/>
                  </a:lnTo>
                  <a:lnTo>
                    <a:pt x="1335402" y="644477"/>
                  </a:lnTo>
                  <a:lnTo>
                    <a:pt x="1404172" y="646560"/>
                  </a:lnTo>
                  <a:lnTo>
                    <a:pt x="1435559" y="643629"/>
                  </a:lnTo>
                  <a:lnTo>
                    <a:pt x="1472036" y="636997"/>
                  </a:lnTo>
                  <a:lnTo>
                    <a:pt x="1502036" y="627126"/>
                  </a:lnTo>
                  <a:lnTo>
                    <a:pt x="1513989" y="614478"/>
                  </a:lnTo>
                  <a:lnTo>
                    <a:pt x="1511193" y="596895"/>
                  </a:lnTo>
                  <a:lnTo>
                    <a:pt x="1511058" y="577462"/>
                  </a:lnTo>
                  <a:lnTo>
                    <a:pt x="1512080" y="561729"/>
                  </a:lnTo>
                  <a:lnTo>
                    <a:pt x="1512755" y="555252"/>
                  </a:lnTo>
                  <a:lnTo>
                    <a:pt x="1512755" y="445435"/>
                  </a:lnTo>
                  <a:lnTo>
                    <a:pt x="1517690" y="370168"/>
                  </a:lnTo>
                  <a:lnTo>
                    <a:pt x="1564578" y="356595"/>
                  </a:lnTo>
                  <a:lnTo>
                    <a:pt x="1601595" y="345490"/>
                  </a:lnTo>
                </a:path>
                <a:path w="1602105" h="975360">
                  <a:moveTo>
                    <a:pt x="635456" y="613245"/>
                  </a:moveTo>
                  <a:lnTo>
                    <a:pt x="635456" y="494791"/>
                  </a:lnTo>
                  <a:lnTo>
                    <a:pt x="629286" y="489855"/>
                  </a:lnTo>
                  <a:lnTo>
                    <a:pt x="585637" y="469187"/>
                  </a:lnTo>
                  <a:lnTo>
                    <a:pt x="524405" y="457774"/>
                  </a:lnTo>
                  <a:lnTo>
                    <a:pt x="484496" y="454535"/>
                  </a:lnTo>
                  <a:lnTo>
                    <a:pt x="432788" y="452221"/>
                  </a:lnTo>
                  <a:lnTo>
                    <a:pt x="388021" y="450833"/>
                  </a:lnTo>
                  <a:lnTo>
                    <a:pt x="368934" y="450371"/>
                  </a:lnTo>
                  <a:lnTo>
                    <a:pt x="369648" y="424864"/>
                  </a:lnTo>
                  <a:lnTo>
                    <a:pt x="369088" y="368471"/>
                  </a:lnTo>
                  <a:lnTo>
                    <a:pt x="363208" y="311384"/>
                  </a:lnTo>
                  <a:lnTo>
                    <a:pt x="347958" y="283795"/>
                  </a:lnTo>
                  <a:lnTo>
                    <a:pt x="288731" y="288731"/>
                  </a:lnTo>
                  <a:lnTo>
                    <a:pt x="283795" y="217165"/>
                  </a:lnTo>
                  <a:lnTo>
                    <a:pt x="272382" y="202088"/>
                  </a:lnTo>
                  <a:lnTo>
                    <a:pt x="254490" y="176138"/>
                  </a:lnTo>
                  <a:lnTo>
                    <a:pt x="237987" y="151576"/>
                  </a:lnTo>
                  <a:lnTo>
                    <a:pt x="230738" y="140663"/>
                  </a:lnTo>
                  <a:lnTo>
                    <a:pt x="139430" y="167809"/>
                  </a:lnTo>
                  <a:lnTo>
                    <a:pt x="186318" y="248012"/>
                  </a:lnTo>
                  <a:lnTo>
                    <a:pt x="275158" y="222100"/>
                  </a:lnTo>
                </a:path>
                <a:path w="1602105" h="975360">
                  <a:moveTo>
                    <a:pt x="146833" y="268988"/>
                  </a:moveTo>
                  <a:lnTo>
                    <a:pt x="88840" y="282561"/>
                  </a:lnTo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67" y="2221122"/>
              <a:ext cx="207294" cy="10549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9582" y="1783707"/>
              <a:ext cx="1688464" cy="501650"/>
            </a:xfrm>
            <a:custGeom>
              <a:avLst/>
              <a:gdLst/>
              <a:ahLst/>
              <a:cxnLst/>
              <a:rect l="l" t="t" r="r" b="b"/>
              <a:pathLst>
                <a:path w="1688464" h="501650">
                  <a:moveTo>
                    <a:pt x="1407874" y="457774"/>
                  </a:moveTo>
                  <a:lnTo>
                    <a:pt x="1422218" y="470498"/>
                  </a:lnTo>
                  <a:lnTo>
                    <a:pt x="1468952" y="492940"/>
                  </a:lnTo>
                  <a:lnTo>
                    <a:pt x="1553628" y="501500"/>
                  </a:lnTo>
                  <a:lnTo>
                    <a:pt x="1681799" y="472581"/>
                  </a:lnTo>
                  <a:lnTo>
                    <a:pt x="1687968" y="409652"/>
                  </a:lnTo>
                </a:path>
                <a:path w="1688464" h="501650">
                  <a:moveTo>
                    <a:pt x="1428850" y="277626"/>
                  </a:moveTo>
                  <a:lnTo>
                    <a:pt x="1441016" y="282272"/>
                  </a:lnTo>
                  <a:lnTo>
                    <a:pt x="1472499" y="291661"/>
                  </a:lnTo>
                  <a:lnTo>
                    <a:pt x="1515782" y="298968"/>
                  </a:lnTo>
                  <a:lnTo>
                    <a:pt x="1563345" y="297368"/>
                  </a:lnTo>
                  <a:lnTo>
                    <a:pt x="1607244" y="288441"/>
                  </a:lnTo>
                  <a:lnTo>
                    <a:pt x="1642468" y="279631"/>
                  </a:lnTo>
                  <a:lnTo>
                    <a:pt x="1665893" y="272902"/>
                  </a:lnTo>
                  <a:lnTo>
                    <a:pt x="1674395" y="270222"/>
                  </a:lnTo>
                </a:path>
                <a:path w="1688464" h="501650">
                  <a:moveTo>
                    <a:pt x="299836" y="117219"/>
                  </a:moveTo>
                  <a:lnTo>
                    <a:pt x="314971" y="122020"/>
                  </a:lnTo>
                  <a:lnTo>
                    <a:pt x="351505" y="131563"/>
                  </a:lnTo>
                  <a:lnTo>
                    <a:pt x="396138" y="138562"/>
                  </a:lnTo>
                  <a:lnTo>
                    <a:pt x="435564" y="135728"/>
                  </a:lnTo>
                  <a:lnTo>
                    <a:pt x="467202" y="123639"/>
                  </a:lnTo>
                  <a:lnTo>
                    <a:pt x="497105" y="110279"/>
                  </a:lnTo>
                  <a:lnTo>
                    <a:pt x="519373" y="99463"/>
                  </a:lnTo>
                  <a:lnTo>
                    <a:pt x="528107" y="95009"/>
                  </a:lnTo>
                </a:path>
                <a:path w="1688464" h="501650">
                  <a:moveTo>
                    <a:pt x="0" y="192487"/>
                  </a:moveTo>
                  <a:lnTo>
                    <a:pt x="83904" y="225802"/>
                  </a:lnTo>
                  <a:lnTo>
                    <a:pt x="85331" y="227730"/>
                  </a:lnTo>
                  <a:lnTo>
                    <a:pt x="91616" y="231046"/>
                  </a:lnTo>
                  <a:lnTo>
                    <a:pt x="130792" y="227036"/>
                  </a:lnTo>
                  <a:lnTo>
                    <a:pt x="169583" y="216567"/>
                  </a:lnTo>
                  <a:lnTo>
                    <a:pt x="211612" y="204363"/>
                  </a:lnTo>
                  <a:lnTo>
                    <a:pt x="245313" y="194241"/>
                  </a:lnTo>
                  <a:lnTo>
                    <a:pt x="259117" y="190019"/>
                  </a:lnTo>
                </a:path>
                <a:path w="1688464" h="501650">
                  <a:moveTo>
                    <a:pt x="604608" y="181382"/>
                  </a:moveTo>
                  <a:lnTo>
                    <a:pt x="616195" y="193914"/>
                  </a:lnTo>
                  <a:lnTo>
                    <a:pt x="644555" y="221483"/>
                  </a:lnTo>
                  <a:lnTo>
                    <a:pt x="680088" y="249053"/>
                  </a:lnTo>
                  <a:lnTo>
                    <a:pt x="713191" y="261585"/>
                  </a:lnTo>
                  <a:lnTo>
                    <a:pt x="750536" y="257536"/>
                  </a:lnTo>
                  <a:lnTo>
                    <a:pt x="795399" y="248629"/>
                  </a:lnTo>
                  <a:lnTo>
                    <a:pt x="833091" y="239722"/>
                  </a:lnTo>
                  <a:lnTo>
                    <a:pt x="848919" y="235673"/>
                  </a:lnTo>
                  <a:lnTo>
                    <a:pt x="856843" y="234690"/>
                  </a:lnTo>
                  <a:lnTo>
                    <a:pt x="874368" y="236136"/>
                  </a:lnTo>
                  <a:lnTo>
                    <a:pt x="892125" y="246605"/>
                  </a:lnTo>
                  <a:lnTo>
                    <a:pt x="900743" y="272690"/>
                  </a:lnTo>
                  <a:lnTo>
                    <a:pt x="900936" y="300395"/>
                  </a:lnTo>
                  <a:lnTo>
                    <a:pt x="901360" y="360142"/>
                  </a:lnTo>
                  <a:lnTo>
                    <a:pt x="901784" y="419658"/>
                  </a:lnTo>
                  <a:lnTo>
                    <a:pt x="901977" y="446669"/>
                  </a:lnTo>
                  <a:lnTo>
                    <a:pt x="912470" y="445238"/>
                  </a:lnTo>
                  <a:lnTo>
                    <a:pt x="939132" y="442326"/>
                  </a:lnTo>
                  <a:lnTo>
                    <a:pt x="983621" y="440006"/>
                  </a:lnTo>
                  <a:lnTo>
                    <a:pt x="1047596" y="440351"/>
                  </a:lnTo>
                  <a:lnTo>
                    <a:pt x="1132715" y="445435"/>
                  </a:lnTo>
                </a:path>
                <a:path w="1688464" h="501650">
                  <a:moveTo>
                    <a:pt x="326982" y="0"/>
                  </a:moveTo>
                  <a:lnTo>
                    <a:pt x="338588" y="12416"/>
                  </a:lnTo>
                  <a:lnTo>
                    <a:pt x="356904" y="37325"/>
                  </a:lnTo>
                  <a:lnTo>
                    <a:pt x="373831" y="61771"/>
                  </a:lnTo>
                  <a:lnTo>
                    <a:pt x="381273" y="72799"/>
                  </a:lnTo>
                  <a:lnTo>
                    <a:pt x="465178" y="44420"/>
                  </a:lnTo>
                </a:path>
                <a:path w="1688464" h="501650">
                  <a:moveTo>
                    <a:pt x="660133" y="169043"/>
                  </a:moveTo>
                  <a:lnTo>
                    <a:pt x="734167" y="217165"/>
                  </a:lnTo>
                  <a:lnTo>
                    <a:pt x="740337" y="128324"/>
                  </a:lnTo>
                </a:path>
                <a:path w="1688464" h="501650">
                  <a:moveTo>
                    <a:pt x="910614" y="177680"/>
                  </a:moveTo>
                  <a:lnTo>
                    <a:pt x="948865" y="231971"/>
                  </a:lnTo>
                  <a:lnTo>
                    <a:pt x="1014261" y="172745"/>
                  </a:lnTo>
                </a:path>
                <a:path w="1688464" h="501650">
                  <a:moveTo>
                    <a:pt x="1562111" y="151768"/>
                  </a:moveTo>
                  <a:lnTo>
                    <a:pt x="1567046" y="270222"/>
                  </a:lnTo>
                </a:path>
                <a:path w="1688464" h="501650">
                  <a:moveTo>
                    <a:pt x="1277081" y="229504"/>
                  </a:moveTo>
                  <a:lnTo>
                    <a:pt x="1278315" y="336852"/>
                  </a:lnTo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1683" y="2183720"/>
              <a:ext cx="857885" cy="184150"/>
            </a:xfrm>
            <a:custGeom>
              <a:avLst/>
              <a:gdLst/>
              <a:ahLst/>
              <a:cxnLst/>
              <a:rect l="l" t="t" r="r" b="b"/>
              <a:pathLst>
                <a:path w="857885" h="184150">
                  <a:moveTo>
                    <a:pt x="857557" y="183618"/>
                  </a:moveTo>
                  <a:lnTo>
                    <a:pt x="650262" y="177449"/>
                  </a:lnTo>
                  <a:lnTo>
                    <a:pt x="602140" y="118222"/>
                  </a:lnTo>
                  <a:lnTo>
                    <a:pt x="515768" y="114520"/>
                  </a:lnTo>
                  <a:lnTo>
                    <a:pt x="407185" y="114520"/>
                  </a:lnTo>
                  <a:lnTo>
                    <a:pt x="301070" y="107117"/>
                  </a:lnTo>
                  <a:lnTo>
                    <a:pt x="284412" y="100755"/>
                  </a:lnTo>
                  <a:lnTo>
                    <a:pt x="246470" y="86758"/>
                  </a:lnTo>
                  <a:lnTo>
                    <a:pt x="205289" y="72761"/>
                  </a:lnTo>
                  <a:lnTo>
                    <a:pt x="178914" y="66398"/>
                  </a:lnTo>
                  <a:lnTo>
                    <a:pt x="144192" y="67170"/>
                  </a:lnTo>
                  <a:lnTo>
                    <a:pt x="0" y="71334"/>
                  </a:lnTo>
                  <a:lnTo>
                    <a:pt x="0" y="14575"/>
                  </a:lnTo>
                  <a:lnTo>
                    <a:pt x="16541" y="10642"/>
                  </a:lnTo>
                  <a:lnTo>
                    <a:pt x="58301" y="3470"/>
                  </a:lnTo>
                  <a:lnTo>
                    <a:pt x="113479" y="0"/>
                  </a:lnTo>
                  <a:lnTo>
                    <a:pt x="170277" y="7172"/>
                  </a:lnTo>
                  <a:lnTo>
                    <a:pt x="222640" y="20320"/>
                  </a:lnTo>
                  <a:lnTo>
                    <a:pt x="268063" y="29999"/>
                  </a:lnTo>
                  <a:lnTo>
                    <a:pt x="300067" y="35975"/>
                  </a:lnTo>
                  <a:lnTo>
                    <a:pt x="389910" y="51592"/>
                  </a:lnTo>
                  <a:lnTo>
                    <a:pt x="415475" y="49799"/>
                  </a:lnTo>
                  <a:lnTo>
                    <a:pt x="475975" y="47427"/>
                  </a:lnTo>
                  <a:lnTo>
                    <a:pt x="547116" y="48989"/>
                  </a:lnTo>
                  <a:lnTo>
                    <a:pt x="604608" y="58995"/>
                  </a:lnTo>
                  <a:lnTo>
                    <a:pt x="638135" y="70929"/>
                  </a:lnTo>
                  <a:lnTo>
                    <a:pt x="655352" y="76732"/>
                  </a:lnTo>
                  <a:lnTo>
                    <a:pt x="662601" y="78737"/>
                  </a:lnTo>
                  <a:lnTo>
                    <a:pt x="670005" y="119456"/>
                  </a:lnTo>
                  <a:lnTo>
                    <a:pt x="857557" y="125625"/>
                  </a:lnTo>
                  <a:lnTo>
                    <a:pt x="857557" y="183618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1683" y="2183720"/>
              <a:ext cx="857885" cy="184150"/>
            </a:xfrm>
            <a:custGeom>
              <a:avLst/>
              <a:gdLst/>
              <a:ahLst/>
              <a:cxnLst/>
              <a:rect l="l" t="t" r="r" b="b"/>
              <a:pathLst>
                <a:path w="857885" h="184150">
                  <a:moveTo>
                    <a:pt x="0" y="14575"/>
                  </a:moveTo>
                  <a:lnTo>
                    <a:pt x="16541" y="10642"/>
                  </a:lnTo>
                  <a:lnTo>
                    <a:pt x="58301" y="3470"/>
                  </a:lnTo>
                  <a:lnTo>
                    <a:pt x="113479" y="0"/>
                  </a:lnTo>
                  <a:lnTo>
                    <a:pt x="170277" y="7172"/>
                  </a:lnTo>
                  <a:lnTo>
                    <a:pt x="222640" y="20320"/>
                  </a:lnTo>
                  <a:lnTo>
                    <a:pt x="268063" y="29999"/>
                  </a:lnTo>
                  <a:lnTo>
                    <a:pt x="300067" y="35975"/>
                  </a:lnTo>
                  <a:lnTo>
                    <a:pt x="312175" y="38019"/>
                  </a:lnTo>
                  <a:lnTo>
                    <a:pt x="389910" y="51592"/>
                  </a:lnTo>
                  <a:lnTo>
                    <a:pt x="415475" y="49799"/>
                  </a:lnTo>
                  <a:lnTo>
                    <a:pt x="475975" y="47427"/>
                  </a:lnTo>
                  <a:lnTo>
                    <a:pt x="547116" y="48989"/>
                  </a:lnTo>
                  <a:lnTo>
                    <a:pt x="604608" y="58995"/>
                  </a:lnTo>
                  <a:lnTo>
                    <a:pt x="638135" y="70929"/>
                  </a:lnTo>
                  <a:lnTo>
                    <a:pt x="655352" y="76732"/>
                  </a:lnTo>
                  <a:lnTo>
                    <a:pt x="661695" y="78602"/>
                  </a:lnTo>
                  <a:lnTo>
                    <a:pt x="662601" y="78737"/>
                  </a:lnTo>
                  <a:lnTo>
                    <a:pt x="670005" y="119456"/>
                  </a:lnTo>
                  <a:lnTo>
                    <a:pt x="857557" y="125625"/>
                  </a:lnTo>
                  <a:lnTo>
                    <a:pt x="857557" y="183618"/>
                  </a:lnTo>
                  <a:lnTo>
                    <a:pt x="650262" y="177449"/>
                  </a:lnTo>
                  <a:lnTo>
                    <a:pt x="602140" y="118222"/>
                  </a:lnTo>
                  <a:lnTo>
                    <a:pt x="515768" y="114520"/>
                  </a:lnTo>
                  <a:lnTo>
                    <a:pt x="407185" y="114520"/>
                  </a:lnTo>
                  <a:lnTo>
                    <a:pt x="301070" y="107117"/>
                  </a:lnTo>
                  <a:lnTo>
                    <a:pt x="284412" y="100755"/>
                  </a:lnTo>
                  <a:lnTo>
                    <a:pt x="246470" y="86758"/>
                  </a:lnTo>
                  <a:lnTo>
                    <a:pt x="205289" y="72761"/>
                  </a:lnTo>
                  <a:lnTo>
                    <a:pt x="178914" y="66398"/>
                  </a:lnTo>
                  <a:lnTo>
                    <a:pt x="144192" y="67170"/>
                  </a:lnTo>
                  <a:lnTo>
                    <a:pt x="83442" y="68866"/>
                  </a:lnTo>
                  <a:lnTo>
                    <a:pt x="25699" y="70563"/>
                  </a:lnTo>
                  <a:lnTo>
                    <a:pt x="0" y="71334"/>
                  </a:lnTo>
                  <a:lnTo>
                    <a:pt x="0" y="14575"/>
                  </a:lnTo>
                  <a:close/>
                </a:path>
              </a:pathLst>
            </a:custGeom>
            <a:ln w="25911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2307" y="2489494"/>
              <a:ext cx="480059" cy="240665"/>
            </a:xfrm>
            <a:custGeom>
              <a:avLst/>
              <a:gdLst/>
              <a:ahLst/>
              <a:cxnLst/>
              <a:rect l="l" t="t" r="r" b="b"/>
              <a:pathLst>
                <a:path w="480059" h="240664">
                  <a:moveTo>
                    <a:pt x="3701" y="240609"/>
                  </a:moveTo>
                  <a:lnTo>
                    <a:pt x="0" y="101179"/>
                  </a:lnTo>
                  <a:lnTo>
                    <a:pt x="477517" y="0"/>
                  </a:lnTo>
                  <a:lnTo>
                    <a:pt x="479985" y="133260"/>
                  </a:lnTo>
                  <a:lnTo>
                    <a:pt x="3701" y="240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307" y="2489494"/>
              <a:ext cx="480059" cy="240665"/>
            </a:xfrm>
            <a:custGeom>
              <a:avLst/>
              <a:gdLst/>
              <a:ahLst/>
              <a:cxnLst/>
              <a:rect l="l" t="t" r="r" b="b"/>
              <a:pathLst>
                <a:path w="480059" h="240664">
                  <a:moveTo>
                    <a:pt x="479985" y="133260"/>
                  </a:moveTo>
                  <a:lnTo>
                    <a:pt x="3701" y="240609"/>
                  </a:lnTo>
                  <a:lnTo>
                    <a:pt x="0" y="101179"/>
                  </a:lnTo>
                  <a:lnTo>
                    <a:pt x="477517" y="0"/>
                  </a:lnTo>
                  <a:lnTo>
                    <a:pt x="479985" y="133260"/>
                  </a:lnTo>
                  <a:close/>
                </a:path>
              </a:pathLst>
            </a:custGeom>
            <a:ln w="12955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721" y="2612883"/>
              <a:ext cx="97790" cy="514984"/>
            </a:xfrm>
            <a:custGeom>
              <a:avLst/>
              <a:gdLst/>
              <a:ahLst/>
              <a:cxnLst/>
              <a:rect l="l" t="t" r="r" b="b"/>
              <a:pathLst>
                <a:path w="97790" h="514985">
                  <a:moveTo>
                    <a:pt x="97477" y="514533"/>
                  </a:moveTo>
                  <a:lnTo>
                    <a:pt x="0" y="0"/>
                  </a:lnTo>
                </a:path>
              </a:pathLst>
            </a:custGeom>
            <a:ln w="6477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6212" y="2586971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0" y="37016"/>
                  </a:moveTo>
                  <a:lnTo>
                    <a:pt x="12338" y="0"/>
                  </a:lnTo>
                  <a:lnTo>
                    <a:pt x="37016" y="29613"/>
                  </a:lnTo>
                  <a:lnTo>
                    <a:pt x="0" y="37016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3304" y="2553656"/>
              <a:ext cx="159385" cy="574040"/>
            </a:xfrm>
            <a:custGeom>
              <a:avLst/>
              <a:gdLst/>
              <a:ahLst/>
              <a:cxnLst/>
              <a:rect l="l" t="t" r="r" b="b"/>
              <a:pathLst>
                <a:path w="159384" h="574039">
                  <a:moveTo>
                    <a:pt x="0" y="573760"/>
                  </a:moveTo>
                  <a:lnTo>
                    <a:pt x="159172" y="0"/>
                  </a:lnTo>
                </a:path>
              </a:pathLst>
            </a:custGeom>
            <a:ln w="6477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2734" y="2526511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5" h="38735">
                  <a:moveTo>
                    <a:pt x="37016" y="38250"/>
                  </a:moveTo>
                  <a:lnTo>
                    <a:pt x="0" y="27145"/>
                  </a:lnTo>
                  <a:lnTo>
                    <a:pt x="29613" y="0"/>
                  </a:lnTo>
                  <a:lnTo>
                    <a:pt x="37016" y="38250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48678" y="3107080"/>
            <a:ext cx="12953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30" dirty="0">
                <a:solidFill>
                  <a:srgbClr val="030405"/>
                </a:solidFill>
                <a:latin typeface="함초롬돋움"/>
                <a:cs typeface="함초롬돋움"/>
              </a:rPr>
              <a:t>A</a:t>
            </a:r>
            <a:endParaRPr sz="1200">
              <a:latin typeface="함초롬돋움"/>
              <a:cs typeface="함초롬돋움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96199" y="2490727"/>
            <a:ext cx="308610" cy="86995"/>
            <a:chOff x="796199" y="2490727"/>
            <a:chExt cx="308610" cy="86995"/>
          </a:xfrm>
        </p:grpSpPr>
        <p:sp>
          <p:nvSpPr>
            <p:cNvPr id="41" name="object 41"/>
            <p:cNvSpPr/>
            <p:nvPr/>
          </p:nvSpPr>
          <p:spPr>
            <a:xfrm>
              <a:off x="800023" y="2555034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4">
                  <a:moveTo>
                    <a:pt x="26902" y="13295"/>
                  </a:moveTo>
                  <a:lnTo>
                    <a:pt x="2728" y="18256"/>
                  </a:lnTo>
                  <a:lnTo>
                    <a:pt x="0" y="4960"/>
                  </a:lnTo>
                  <a:lnTo>
                    <a:pt x="24174" y="0"/>
                  </a:lnTo>
                  <a:lnTo>
                    <a:pt x="26902" y="13295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0023" y="2555034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4">
                  <a:moveTo>
                    <a:pt x="0" y="4960"/>
                  </a:moveTo>
                  <a:lnTo>
                    <a:pt x="24174" y="0"/>
                  </a:lnTo>
                  <a:lnTo>
                    <a:pt x="26902" y="13295"/>
                  </a:lnTo>
                  <a:lnTo>
                    <a:pt x="2728" y="18256"/>
                  </a:lnTo>
                  <a:lnTo>
                    <a:pt x="0" y="4960"/>
                  </a:lnTo>
                  <a:close/>
                </a:path>
              </a:pathLst>
            </a:custGeom>
            <a:ln w="7646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4082" y="2494550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4">
                  <a:moveTo>
                    <a:pt x="26902" y="13295"/>
                  </a:moveTo>
                  <a:lnTo>
                    <a:pt x="2728" y="18256"/>
                  </a:lnTo>
                  <a:lnTo>
                    <a:pt x="0" y="4960"/>
                  </a:lnTo>
                  <a:lnTo>
                    <a:pt x="24174" y="0"/>
                  </a:lnTo>
                  <a:lnTo>
                    <a:pt x="26902" y="13295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74082" y="2494550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5" h="18414">
                  <a:moveTo>
                    <a:pt x="0" y="4960"/>
                  </a:moveTo>
                  <a:lnTo>
                    <a:pt x="24174" y="0"/>
                  </a:lnTo>
                  <a:lnTo>
                    <a:pt x="26902" y="13295"/>
                  </a:lnTo>
                  <a:lnTo>
                    <a:pt x="2728" y="18256"/>
                  </a:lnTo>
                  <a:lnTo>
                    <a:pt x="0" y="4960"/>
                  </a:lnTo>
                  <a:close/>
                </a:path>
              </a:pathLst>
            </a:custGeom>
            <a:ln w="7646">
              <a:solidFill>
                <a:srgbClr val="0304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67994" y="5293677"/>
            <a:ext cx="3960495" cy="3175"/>
            <a:chOff x="467994" y="5293677"/>
            <a:chExt cx="3960495" cy="3175"/>
          </a:xfrm>
        </p:grpSpPr>
        <p:sp>
          <p:nvSpPr>
            <p:cNvPr id="46" name="object 46"/>
            <p:cNvSpPr/>
            <p:nvPr/>
          </p:nvSpPr>
          <p:spPr>
            <a:xfrm>
              <a:off x="467994" y="529526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7986" y="5295265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25854" y="4803113"/>
            <a:ext cx="444500" cy="436880"/>
            <a:chOff x="525854" y="4803113"/>
            <a:chExt cx="444500" cy="436880"/>
          </a:xfrm>
        </p:grpSpPr>
        <p:sp>
          <p:nvSpPr>
            <p:cNvPr id="49" name="object 49"/>
            <p:cNvSpPr/>
            <p:nvPr/>
          </p:nvSpPr>
          <p:spPr>
            <a:xfrm>
              <a:off x="723215" y="4875849"/>
              <a:ext cx="49530" cy="302895"/>
            </a:xfrm>
            <a:custGeom>
              <a:avLst/>
              <a:gdLst/>
              <a:ahLst/>
              <a:cxnLst/>
              <a:rect l="l" t="t" r="r" b="b"/>
              <a:pathLst>
                <a:path w="49529" h="302895">
                  <a:moveTo>
                    <a:pt x="38250" y="212224"/>
                  </a:moveTo>
                  <a:lnTo>
                    <a:pt x="9871" y="212224"/>
                  </a:lnTo>
                  <a:lnTo>
                    <a:pt x="3701" y="0"/>
                  </a:lnTo>
                  <a:lnTo>
                    <a:pt x="44420" y="0"/>
                  </a:lnTo>
                  <a:lnTo>
                    <a:pt x="38250" y="212224"/>
                  </a:lnTo>
                  <a:close/>
                </a:path>
                <a:path w="49529" h="302895">
                  <a:moveTo>
                    <a:pt x="24677" y="302296"/>
                  </a:moveTo>
                  <a:lnTo>
                    <a:pt x="17274" y="302296"/>
                  </a:lnTo>
                  <a:lnTo>
                    <a:pt x="11105" y="298594"/>
                  </a:lnTo>
                  <a:lnTo>
                    <a:pt x="7403" y="293659"/>
                  </a:lnTo>
                  <a:lnTo>
                    <a:pt x="2467" y="288723"/>
                  </a:lnTo>
                  <a:lnTo>
                    <a:pt x="0" y="282554"/>
                  </a:lnTo>
                  <a:lnTo>
                    <a:pt x="0" y="266514"/>
                  </a:lnTo>
                  <a:lnTo>
                    <a:pt x="2467" y="260344"/>
                  </a:lnTo>
                  <a:lnTo>
                    <a:pt x="7403" y="255409"/>
                  </a:lnTo>
                  <a:lnTo>
                    <a:pt x="11105" y="250474"/>
                  </a:lnTo>
                  <a:lnTo>
                    <a:pt x="17274" y="248006"/>
                  </a:lnTo>
                  <a:lnTo>
                    <a:pt x="32081" y="248006"/>
                  </a:lnTo>
                  <a:lnTo>
                    <a:pt x="38250" y="250474"/>
                  </a:lnTo>
                  <a:lnTo>
                    <a:pt x="43186" y="255409"/>
                  </a:lnTo>
                  <a:lnTo>
                    <a:pt x="46888" y="260344"/>
                  </a:lnTo>
                  <a:lnTo>
                    <a:pt x="49355" y="267748"/>
                  </a:lnTo>
                  <a:lnTo>
                    <a:pt x="49355" y="282554"/>
                  </a:lnTo>
                  <a:lnTo>
                    <a:pt x="46888" y="288723"/>
                  </a:lnTo>
                  <a:lnTo>
                    <a:pt x="39484" y="298594"/>
                  </a:lnTo>
                  <a:lnTo>
                    <a:pt x="32081" y="301062"/>
                  </a:lnTo>
                  <a:lnTo>
                    <a:pt x="24677" y="3022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8130" y="4815389"/>
              <a:ext cx="419734" cy="412115"/>
            </a:xfrm>
            <a:custGeom>
              <a:avLst/>
              <a:gdLst/>
              <a:ahLst/>
              <a:cxnLst/>
              <a:rect l="l" t="t" r="r" b="b"/>
              <a:pathLst>
                <a:path w="419734" h="412114">
                  <a:moveTo>
                    <a:pt x="419525" y="206055"/>
                  </a:moveTo>
                  <a:lnTo>
                    <a:pt x="413992" y="158898"/>
                  </a:lnTo>
                  <a:lnTo>
                    <a:pt x="398228" y="115562"/>
                  </a:lnTo>
                  <a:lnTo>
                    <a:pt x="373486" y="77298"/>
                  </a:lnTo>
                  <a:lnTo>
                    <a:pt x="341016" y="45357"/>
                  </a:lnTo>
                  <a:lnTo>
                    <a:pt x="302071" y="20993"/>
                  </a:lnTo>
                  <a:lnTo>
                    <a:pt x="257902" y="5457"/>
                  </a:lnTo>
                  <a:lnTo>
                    <a:pt x="209762" y="0"/>
                  </a:lnTo>
                  <a:lnTo>
                    <a:pt x="161622" y="5457"/>
                  </a:lnTo>
                  <a:lnTo>
                    <a:pt x="117454" y="20993"/>
                  </a:lnTo>
                  <a:lnTo>
                    <a:pt x="78508" y="45357"/>
                  </a:lnTo>
                  <a:lnTo>
                    <a:pt x="46039" y="77298"/>
                  </a:lnTo>
                  <a:lnTo>
                    <a:pt x="21296" y="115562"/>
                  </a:lnTo>
                  <a:lnTo>
                    <a:pt x="5532" y="158898"/>
                  </a:lnTo>
                  <a:lnTo>
                    <a:pt x="0" y="206055"/>
                  </a:lnTo>
                  <a:lnTo>
                    <a:pt x="5532" y="253211"/>
                  </a:lnTo>
                  <a:lnTo>
                    <a:pt x="21296" y="296547"/>
                  </a:lnTo>
                  <a:lnTo>
                    <a:pt x="46039" y="334811"/>
                  </a:lnTo>
                  <a:lnTo>
                    <a:pt x="78508" y="366752"/>
                  </a:lnTo>
                  <a:lnTo>
                    <a:pt x="117454" y="391116"/>
                  </a:lnTo>
                  <a:lnTo>
                    <a:pt x="161622" y="406652"/>
                  </a:lnTo>
                  <a:lnTo>
                    <a:pt x="209762" y="412110"/>
                  </a:lnTo>
                  <a:lnTo>
                    <a:pt x="257902" y="406264"/>
                  </a:lnTo>
                  <a:lnTo>
                    <a:pt x="302071" y="390576"/>
                  </a:lnTo>
                  <a:lnTo>
                    <a:pt x="341016" y="366234"/>
                  </a:lnTo>
                  <a:lnTo>
                    <a:pt x="373486" y="334423"/>
                  </a:lnTo>
                  <a:lnTo>
                    <a:pt x="398228" y="296332"/>
                  </a:lnTo>
                  <a:lnTo>
                    <a:pt x="413992" y="253146"/>
                  </a:lnTo>
                  <a:lnTo>
                    <a:pt x="419525" y="206055"/>
                  </a:lnTo>
                  <a:close/>
                </a:path>
              </a:pathLst>
            </a:custGeom>
            <a:ln w="245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55294" y="3514039"/>
            <a:ext cx="4013200" cy="163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함초롬돋움"/>
                <a:cs typeface="함초롬돋움"/>
              </a:rPr>
              <a:t>배터리를 </a:t>
            </a:r>
            <a:r>
              <a:rPr sz="800" spc="-45" dirty="0">
                <a:latin typeface="함초롬돋움"/>
                <a:cs typeface="함초롬돋움"/>
              </a:rPr>
              <a:t>삽입하기 </a:t>
            </a:r>
            <a:r>
              <a:rPr sz="800" spc="-55" dirty="0">
                <a:latin typeface="함초롬돋움"/>
                <a:cs typeface="함초롬돋움"/>
              </a:rPr>
              <a:t>위해 </a:t>
            </a:r>
            <a:r>
              <a:rPr sz="800" spc="-45" dirty="0">
                <a:latin typeface="함초롬돋움"/>
                <a:cs typeface="함초롬돋움"/>
              </a:rPr>
              <a:t>랙에서 </a:t>
            </a:r>
            <a:r>
              <a:rPr sz="800" spc="-20" dirty="0">
                <a:latin typeface="함초롬돋움"/>
                <a:cs typeface="함초롬돋움"/>
              </a:rPr>
              <a:t>모든 </a:t>
            </a:r>
            <a:r>
              <a:rPr sz="800" spc="-35" dirty="0">
                <a:latin typeface="함초롬돋움"/>
                <a:cs typeface="함초롬돋움"/>
              </a:rPr>
              <a:t>병을 </a:t>
            </a:r>
            <a:r>
              <a:rPr sz="800" spc="-10" dirty="0">
                <a:latin typeface="함초롬돋움"/>
                <a:cs typeface="함초롬돋움"/>
              </a:rPr>
              <a:t>제거합니다</a:t>
            </a:r>
            <a:r>
              <a:rPr sz="800" spc="-35" dirty="0">
                <a:latin typeface="함초롬돋움"/>
                <a:cs typeface="함초롬돋움"/>
              </a:rPr>
              <a:t>. </a:t>
            </a:r>
            <a:r>
              <a:rPr sz="800" spc="-10" dirty="0">
                <a:latin typeface="함초롬돋움"/>
                <a:cs typeface="함초롬돋움"/>
              </a:rPr>
              <a:t>배터리 </a:t>
            </a:r>
            <a:r>
              <a:rPr sz="800" spc="-40" dirty="0">
                <a:latin typeface="함초롬돋움"/>
                <a:cs typeface="함초롬돋움"/>
              </a:rPr>
              <a:t>수납함</a:t>
            </a:r>
            <a:r>
              <a:rPr sz="800" b="1" dirty="0">
                <a:latin typeface="함초롬돋움"/>
                <a:cs typeface="함초롬돋움"/>
              </a:rPr>
              <a:t>(A)</a:t>
            </a:r>
            <a:r>
              <a:rPr sz="800" spc="-20" dirty="0">
                <a:latin typeface="함초롬돋움"/>
                <a:cs typeface="함초롬돋움"/>
              </a:rPr>
              <a:t>을</a:t>
            </a:r>
            <a:r>
              <a:rPr sz="800" dirty="0">
                <a:latin typeface="함초롬돋움"/>
                <a:cs typeface="함초롬돋움"/>
              </a:rPr>
              <a:t> 열고 </a:t>
            </a:r>
            <a:r>
              <a:rPr sz="800" spc="-25" dirty="0">
                <a:latin typeface="함초롬돋움"/>
                <a:cs typeface="함초롬돋움"/>
              </a:rPr>
              <a:t>제공된 </a:t>
            </a:r>
            <a:r>
              <a:rPr sz="800" spc="-60" dirty="0">
                <a:latin typeface="함초롬돋움"/>
                <a:cs typeface="함초롬돋움"/>
              </a:rPr>
              <a:t>튜브에 </a:t>
            </a:r>
            <a:r>
              <a:rPr sz="800" spc="-35" dirty="0">
                <a:latin typeface="함초롬돋움"/>
                <a:cs typeface="함초롬돋움"/>
              </a:rPr>
              <a:t>알카라인 </a:t>
            </a:r>
            <a:r>
              <a:rPr sz="800" spc="-40" dirty="0">
                <a:latin typeface="함초롬돋움"/>
                <a:cs typeface="함초롬돋움"/>
              </a:rPr>
              <a:t>망간 </a:t>
            </a:r>
            <a:r>
              <a:rPr sz="800" spc="-10" dirty="0">
                <a:latin typeface="함초롬돋움"/>
                <a:cs typeface="함초롬돋움"/>
              </a:rPr>
              <a:t>건전지</a:t>
            </a:r>
            <a:r>
              <a:rPr sz="800" dirty="0">
                <a:latin typeface="함초롬돋움"/>
                <a:cs typeface="함초롬돋움"/>
              </a:rPr>
              <a:t>(LR14 </a:t>
            </a:r>
            <a:r>
              <a:rPr sz="800" spc="-80" dirty="0">
                <a:latin typeface="함초롬돋움"/>
                <a:cs typeface="함초롬돋움"/>
              </a:rPr>
              <a:t>/ </a:t>
            </a:r>
            <a:r>
              <a:rPr sz="800" spc="-20" dirty="0">
                <a:latin typeface="함초롬돋움"/>
                <a:cs typeface="함초롬돋움"/>
              </a:rPr>
              <a:t>'베이비 </a:t>
            </a:r>
            <a:r>
              <a:rPr sz="800" spc="-10" dirty="0">
                <a:latin typeface="함초롬돋움"/>
                <a:cs typeface="함초롬돋움"/>
              </a:rPr>
              <a:t>셀'</a:t>
            </a:r>
            <a:r>
              <a:rPr sz="800" dirty="0">
                <a:latin typeface="함초롬돋움"/>
                <a:cs typeface="함초롬돋움"/>
              </a:rPr>
              <a:t>) </a:t>
            </a:r>
            <a:r>
              <a:rPr sz="800" spc="-50" dirty="0">
                <a:latin typeface="함초롬돋움"/>
                <a:cs typeface="함초롬돋움"/>
              </a:rPr>
              <a:t>3개를 </a:t>
            </a:r>
            <a:r>
              <a:rPr sz="800" spc="-45" dirty="0">
                <a:latin typeface="함초롬돋움"/>
                <a:cs typeface="함초롬돋움"/>
              </a:rPr>
              <a:t>삽입합니다</a:t>
            </a:r>
            <a:r>
              <a:rPr sz="800" spc="-25" dirty="0">
                <a:latin typeface="함초롬돋움"/>
                <a:cs typeface="함초롬돋움"/>
              </a:rPr>
              <a:t>. </a:t>
            </a:r>
            <a:r>
              <a:rPr sz="800" spc="-40" dirty="0">
                <a:latin typeface="함초롬돋움"/>
                <a:cs typeface="함초롬돋움"/>
              </a:rPr>
              <a:t>튜브를 </a:t>
            </a:r>
            <a:r>
              <a:rPr sz="800" spc="-30" dirty="0">
                <a:latin typeface="함초롬돋움"/>
                <a:cs typeface="함초롬돋움"/>
              </a:rPr>
              <a:t>사용하면 </a:t>
            </a:r>
            <a:r>
              <a:rPr sz="800" spc="-10" dirty="0">
                <a:latin typeface="함초롬돋움"/>
                <a:cs typeface="함초롬돋움"/>
              </a:rPr>
              <a:t>배터리를 </a:t>
            </a:r>
            <a:r>
              <a:rPr sz="800" spc="-30" dirty="0">
                <a:latin typeface="함초롬돋움"/>
                <a:cs typeface="함초롬돋움"/>
              </a:rPr>
              <a:t>더 쉽게 </a:t>
            </a:r>
            <a:r>
              <a:rPr sz="800" spc="-45" dirty="0">
                <a:latin typeface="함초롬돋움"/>
                <a:cs typeface="함초롬돋움"/>
              </a:rPr>
              <a:t>삽입할 </a:t>
            </a:r>
            <a:r>
              <a:rPr sz="800" spc="-50" dirty="0">
                <a:latin typeface="함초롬돋움"/>
                <a:cs typeface="함초롬돋움"/>
              </a:rPr>
              <a:t>수 </a:t>
            </a:r>
            <a:r>
              <a:rPr sz="800" spc="-20" dirty="0">
                <a:latin typeface="함초롬돋움"/>
                <a:cs typeface="함초롬돋움"/>
              </a:rPr>
              <a:t>있고 </a:t>
            </a:r>
            <a:r>
              <a:rPr sz="800" spc="-10" dirty="0">
                <a:latin typeface="함초롬돋움"/>
                <a:cs typeface="함초롬돋움"/>
              </a:rPr>
              <a:t>수납함을 </a:t>
            </a:r>
            <a:r>
              <a:rPr sz="800" spc="-20" dirty="0">
                <a:latin typeface="함초롬돋움"/>
                <a:cs typeface="함초롬돋움"/>
              </a:rPr>
              <a:t>닫으려고 </a:t>
            </a:r>
            <a:r>
              <a:rPr sz="800" dirty="0">
                <a:latin typeface="함초롬돋움"/>
                <a:cs typeface="함초롬돋움"/>
              </a:rPr>
              <a:t>할</a:t>
            </a:r>
            <a:r>
              <a:rPr sz="800" spc="-35" dirty="0">
                <a:latin typeface="함초롬돋움"/>
                <a:cs typeface="함초롬돋움"/>
              </a:rPr>
              <a:t> 때 </a:t>
            </a:r>
            <a:r>
              <a:rPr sz="800" spc="-40" dirty="0">
                <a:latin typeface="함초롬돋움"/>
                <a:cs typeface="함초롬돋움"/>
              </a:rPr>
              <a:t>배터리가 </a:t>
            </a:r>
            <a:r>
              <a:rPr sz="800" spc="-25" dirty="0">
                <a:latin typeface="함초롬돋움"/>
                <a:cs typeface="함초롬돋움"/>
              </a:rPr>
              <a:t>다시 튀어나오는 </a:t>
            </a:r>
            <a:r>
              <a:rPr sz="800" spc="-65" dirty="0">
                <a:latin typeface="함초롬돋움"/>
                <a:cs typeface="함초롬돋움"/>
              </a:rPr>
              <a:t>것을</a:t>
            </a:r>
            <a:r>
              <a:rPr sz="800" spc="-30" dirty="0">
                <a:latin typeface="함초롬돋움"/>
                <a:cs typeface="함초롬돋움"/>
              </a:rPr>
              <a:t> 방지할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 dirty="0">
              <a:latin typeface="함초롬돋움"/>
              <a:cs typeface="함초롬돋움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그렇지 않으면 </a:t>
            </a:r>
            <a:r>
              <a:rPr sz="800" spc="-35" dirty="0">
                <a:latin typeface="함초롬돋움"/>
                <a:cs typeface="함초롬돋움"/>
              </a:rPr>
              <a:t>배터리 극성이 </a:t>
            </a:r>
            <a:r>
              <a:rPr sz="800" spc="-25" dirty="0">
                <a:latin typeface="함초롬돋움"/>
                <a:cs typeface="함초롬돋움"/>
              </a:rPr>
              <a:t>반대로 </a:t>
            </a:r>
            <a:r>
              <a:rPr sz="800" spc="-20" dirty="0">
                <a:latin typeface="함초롬돋움"/>
                <a:cs typeface="함초롬돋움"/>
              </a:rPr>
              <a:t>되면 </a:t>
            </a:r>
            <a:r>
              <a:rPr sz="800" spc="-65" dirty="0">
                <a:latin typeface="함초롬돋움"/>
                <a:cs typeface="함초롬돋움"/>
              </a:rPr>
              <a:t>배터리가 </a:t>
            </a:r>
            <a:r>
              <a:rPr sz="800" spc="-20" dirty="0">
                <a:latin typeface="함초롬돋움"/>
                <a:cs typeface="함초롬돋움"/>
              </a:rPr>
              <a:t>손상되어 </a:t>
            </a:r>
            <a:r>
              <a:rPr sz="800" spc="-25" dirty="0">
                <a:latin typeface="함초롬돋움"/>
                <a:cs typeface="함초롬돋움"/>
              </a:rPr>
              <a:t>누액이 </a:t>
            </a:r>
            <a:r>
              <a:rPr sz="800" spc="-20" dirty="0">
                <a:latin typeface="함초롬돋움"/>
                <a:cs typeface="함초롬돋움"/>
              </a:rPr>
              <a:t>발생하고 기기가 </a:t>
            </a:r>
            <a:r>
              <a:rPr sz="800" spc="-25" dirty="0">
                <a:latin typeface="함초롬돋움"/>
                <a:cs typeface="함초롬돋움"/>
              </a:rPr>
              <a:t>손상될 </a:t>
            </a:r>
            <a:r>
              <a:rPr sz="800" spc="-10" dirty="0">
                <a:latin typeface="함초롬돋움"/>
                <a:cs typeface="함초롬돋움"/>
              </a:rPr>
              <a:t>수 있습니다. </a:t>
            </a:r>
            <a:r>
              <a:rPr sz="800" spc="-20" dirty="0">
                <a:latin typeface="함초롬돋움"/>
                <a:cs typeface="함초롬돋움"/>
              </a:rPr>
              <a:t>그런 다음 </a:t>
            </a:r>
            <a:r>
              <a:rPr sz="800" spc="-35" dirty="0">
                <a:latin typeface="함초롬돋움"/>
                <a:cs typeface="함초롬돋움"/>
              </a:rPr>
              <a:t>튜브가 </a:t>
            </a:r>
            <a:r>
              <a:rPr sz="800" spc="-50" dirty="0">
                <a:latin typeface="함초롬돋움"/>
                <a:cs typeface="함초롬돋움"/>
              </a:rPr>
              <a:t>있는 </a:t>
            </a:r>
            <a:r>
              <a:rPr sz="800" spc="-40" dirty="0">
                <a:latin typeface="함초롬돋움"/>
                <a:cs typeface="함초롬돋움"/>
              </a:rPr>
              <a:t>배터리를 </a:t>
            </a:r>
            <a:r>
              <a:rPr sz="800" spc="-35" dirty="0">
                <a:latin typeface="함초롬돋움"/>
                <a:cs typeface="함초롬돋움"/>
              </a:rPr>
              <a:t>배터리 </a:t>
            </a:r>
            <a:r>
              <a:rPr sz="800" spc="-40" dirty="0">
                <a:latin typeface="함초롬돋움"/>
                <a:cs typeface="함초롬돋움"/>
              </a:rPr>
              <a:t>칸에 </a:t>
            </a:r>
            <a:r>
              <a:rPr sz="800" spc="-45" dirty="0">
                <a:latin typeface="함초롬돋움"/>
                <a:cs typeface="함초롬돋움"/>
              </a:rPr>
              <a:t>삽입합니다</a:t>
            </a:r>
            <a:r>
              <a:rPr sz="800" spc="-25" dirty="0">
                <a:latin typeface="함초롬돋움"/>
                <a:cs typeface="함초롬돋움"/>
              </a:rPr>
              <a:t>(</a:t>
            </a:r>
            <a:r>
              <a:rPr sz="800" spc="-10" dirty="0">
                <a:latin typeface="함초롬돋움"/>
                <a:cs typeface="함초롬돋움"/>
              </a:rPr>
              <a:t>극성이 올바른지 </a:t>
            </a:r>
            <a:r>
              <a:rPr sz="800" spc="-25" dirty="0">
                <a:latin typeface="함초롬돋움"/>
                <a:cs typeface="함초롬돋움"/>
              </a:rPr>
              <a:t>확인</a:t>
            </a:r>
            <a:r>
              <a:rPr sz="800" spc="-10" dirty="0">
                <a:latin typeface="함초롬돋움"/>
                <a:cs typeface="함초롬돋움"/>
              </a:rPr>
              <a:t>).</a:t>
            </a:r>
            <a:endParaRPr sz="800" dirty="0">
              <a:latin typeface="함초롬돋움"/>
              <a:cs typeface="함초롬돋움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50" dirty="0">
              <a:latin typeface="함초롬돋움"/>
              <a:cs typeface="함초롬돋움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r>
              <a:rPr sz="800" b="1" spc="-10" dirty="0">
                <a:latin typeface="함초롬돋움"/>
                <a:cs typeface="함초롬돋움"/>
              </a:rPr>
              <a:t>경고!</a:t>
            </a:r>
            <a:endParaRPr sz="800" dirty="0">
              <a:latin typeface="함초롬돋움"/>
              <a:cs typeface="함초롬돋움"/>
            </a:endParaRPr>
          </a:p>
          <a:p>
            <a:pPr marL="602615" marR="251460">
              <a:lnSpc>
                <a:spcPct val="100000"/>
              </a:lnSpc>
            </a:pPr>
            <a:r>
              <a:rPr sz="800" spc="-30" dirty="0">
                <a:latin typeface="함초롬돋움"/>
                <a:cs typeface="함초롬돋움"/>
              </a:rPr>
              <a:t>양극이 </a:t>
            </a:r>
            <a:r>
              <a:rPr sz="800" spc="-20" dirty="0">
                <a:latin typeface="함초롬돋움"/>
                <a:cs typeface="함초롬돋움"/>
              </a:rPr>
              <a:t>항상 음극을 </a:t>
            </a:r>
            <a:r>
              <a:rPr sz="800" spc="-25" dirty="0">
                <a:latin typeface="함초롬돋움"/>
                <a:cs typeface="함초롬돋움"/>
              </a:rPr>
              <a:t>향하도록 </a:t>
            </a:r>
            <a:r>
              <a:rPr sz="800" spc="-40" dirty="0">
                <a:latin typeface="함초롬돋움"/>
                <a:cs typeface="함초롬돋움"/>
              </a:rPr>
              <a:t>튜브에 배터리를 </a:t>
            </a:r>
            <a:r>
              <a:rPr sz="800" spc="-50" dirty="0">
                <a:latin typeface="함초롬돋움"/>
                <a:cs typeface="함초롬돋움"/>
              </a:rPr>
              <a:t>삽입합니다</a:t>
            </a:r>
            <a:r>
              <a:rPr sz="800" spc="-20" dirty="0">
                <a:latin typeface="함초롬돋움"/>
                <a:cs typeface="함초롬돋움"/>
              </a:rPr>
              <a:t>.</a:t>
            </a:r>
            <a:endParaRPr sz="800" dirty="0">
              <a:latin typeface="함초롬돋움"/>
              <a:cs typeface="함초롬돋움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7994" y="6144565"/>
            <a:ext cx="3960495" cy="3175"/>
            <a:chOff x="467994" y="6144565"/>
            <a:chExt cx="3960495" cy="3175"/>
          </a:xfrm>
        </p:grpSpPr>
        <p:sp>
          <p:nvSpPr>
            <p:cNvPr id="53" name="object 53"/>
            <p:cNvSpPr/>
            <p:nvPr/>
          </p:nvSpPr>
          <p:spPr>
            <a:xfrm>
              <a:off x="467994" y="6146152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7986" y="6146152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25854" y="5654000"/>
            <a:ext cx="444500" cy="436880"/>
            <a:chOff x="525854" y="5654000"/>
            <a:chExt cx="444500" cy="436880"/>
          </a:xfrm>
        </p:grpSpPr>
        <p:sp>
          <p:nvSpPr>
            <p:cNvPr id="56" name="object 56"/>
            <p:cNvSpPr/>
            <p:nvPr/>
          </p:nvSpPr>
          <p:spPr>
            <a:xfrm>
              <a:off x="723215" y="5726736"/>
              <a:ext cx="49530" cy="302895"/>
            </a:xfrm>
            <a:custGeom>
              <a:avLst/>
              <a:gdLst/>
              <a:ahLst/>
              <a:cxnLst/>
              <a:rect l="l" t="t" r="r" b="b"/>
              <a:pathLst>
                <a:path w="49529" h="302895">
                  <a:moveTo>
                    <a:pt x="38250" y="212224"/>
                  </a:moveTo>
                  <a:lnTo>
                    <a:pt x="9871" y="212224"/>
                  </a:lnTo>
                  <a:lnTo>
                    <a:pt x="3701" y="0"/>
                  </a:lnTo>
                  <a:lnTo>
                    <a:pt x="44420" y="0"/>
                  </a:lnTo>
                  <a:lnTo>
                    <a:pt x="38250" y="212224"/>
                  </a:lnTo>
                  <a:close/>
                </a:path>
                <a:path w="49529" h="302895">
                  <a:moveTo>
                    <a:pt x="24677" y="302296"/>
                  </a:moveTo>
                  <a:lnTo>
                    <a:pt x="17274" y="302296"/>
                  </a:lnTo>
                  <a:lnTo>
                    <a:pt x="11105" y="298594"/>
                  </a:lnTo>
                  <a:lnTo>
                    <a:pt x="7403" y="293659"/>
                  </a:lnTo>
                  <a:lnTo>
                    <a:pt x="2467" y="288723"/>
                  </a:lnTo>
                  <a:lnTo>
                    <a:pt x="0" y="282554"/>
                  </a:lnTo>
                  <a:lnTo>
                    <a:pt x="0" y="266514"/>
                  </a:lnTo>
                  <a:lnTo>
                    <a:pt x="2467" y="260344"/>
                  </a:lnTo>
                  <a:lnTo>
                    <a:pt x="7403" y="255409"/>
                  </a:lnTo>
                  <a:lnTo>
                    <a:pt x="11105" y="250474"/>
                  </a:lnTo>
                  <a:lnTo>
                    <a:pt x="17274" y="248006"/>
                  </a:lnTo>
                  <a:lnTo>
                    <a:pt x="32081" y="248006"/>
                  </a:lnTo>
                  <a:lnTo>
                    <a:pt x="38250" y="250474"/>
                  </a:lnTo>
                  <a:lnTo>
                    <a:pt x="43186" y="255409"/>
                  </a:lnTo>
                  <a:lnTo>
                    <a:pt x="46888" y="260344"/>
                  </a:lnTo>
                  <a:lnTo>
                    <a:pt x="49355" y="267748"/>
                  </a:lnTo>
                  <a:lnTo>
                    <a:pt x="49355" y="282554"/>
                  </a:lnTo>
                  <a:lnTo>
                    <a:pt x="46888" y="288723"/>
                  </a:lnTo>
                  <a:lnTo>
                    <a:pt x="39484" y="298594"/>
                  </a:lnTo>
                  <a:lnTo>
                    <a:pt x="32081" y="301062"/>
                  </a:lnTo>
                  <a:lnTo>
                    <a:pt x="24677" y="3022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8130" y="5666277"/>
              <a:ext cx="419734" cy="412115"/>
            </a:xfrm>
            <a:custGeom>
              <a:avLst/>
              <a:gdLst/>
              <a:ahLst/>
              <a:cxnLst/>
              <a:rect l="l" t="t" r="r" b="b"/>
              <a:pathLst>
                <a:path w="419734" h="412114">
                  <a:moveTo>
                    <a:pt x="419525" y="206055"/>
                  </a:moveTo>
                  <a:lnTo>
                    <a:pt x="413992" y="158898"/>
                  </a:lnTo>
                  <a:lnTo>
                    <a:pt x="398228" y="115562"/>
                  </a:lnTo>
                  <a:lnTo>
                    <a:pt x="373486" y="77298"/>
                  </a:lnTo>
                  <a:lnTo>
                    <a:pt x="341016" y="45357"/>
                  </a:lnTo>
                  <a:lnTo>
                    <a:pt x="302071" y="20993"/>
                  </a:lnTo>
                  <a:lnTo>
                    <a:pt x="257902" y="5457"/>
                  </a:lnTo>
                  <a:lnTo>
                    <a:pt x="209762" y="0"/>
                  </a:lnTo>
                  <a:lnTo>
                    <a:pt x="161622" y="5457"/>
                  </a:lnTo>
                  <a:lnTo>
                    <a:pt x="117454" y="20993"/>
                  </a:lnTo>
                  <a:lnTo>
                    <a:pt x="78508" y="45357"/>
                  </a:lnTo>
                  <a:lnTo>
                    <a:pt x="46039" y="77298"/>
                  </a:lnTo>
                  <a:lnTo>
                    <a:pt x="21296" y="115562"/>
                  </a:lnTo>
                  <a:lnTo>
                    <a:pt x="5532" y="158898"/>
                  </a:lnTo>
                  <a:lnTo>
                    <a:pt x="0" y="206055"/>
                  </a:lnTo>
                  <a:lnTo>
                    <a:pt x="5532" y="253211"/>
                  </a:lnTo>
                  <a:lnTo>
                    <a:pt x="21296" y="296547"/>
                  </a:lnTo>
                  <a:lnTo>
                    <a:pt x="46039" y="334811"/>
                  </a:lnTo>
                  <a:lnTo>
                    <a:pt x="78508" y="366752"/>
                  </a:lnTo>
                  <a:lnTo>
                    <a:pt x="117454" y="391116"/>
                  </a:lnTo>
                  <a:lnTo>
                    <a:pt x="161622" y="406652"/>
                  </a:lnTo>
                  <a:lnTo>
                    <a:pt x="209762" y="412110"/>
                  </a:lnTo>
                  <a:lnTo>
                    <a:pt x="257902" y="406264"/>
                  </a:lnTo>
                  <a:lnTo>
                    <a:pt x="302071" y="390576"/>
                  </a:lnTo>
                  <a:lnTo>
                    <a:pt x="341016" y="366234"/>
                  </a:lnTo>
                  <a:lnTo>
                    <a:pt x="373486" y="334423"/>
                  </a:lnTo>
                  <a:lnTo>
                    <a:pt x="398228" y="296332"/>
                  </a:lnTo>
                  <a:lnTo>
                    <a:pt x="413992" y="253146"/>
                  </a:lnTo>
                  <a:lnTo>
                    <a:pt x="419525" y="206055"/>
                  </a:lnTo>
                  <a:close/>
                </a:path>
              </a:pathLst>
            </a:custGeom>
            <a:ln w="2455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45679" y="5606186"/>
            <a:ext cx="3163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경고!</a:t>
            </a:r>
            <a:endParaRPr sz="800">
              <a:latin typeface="함초롬돋움"/>
              <a:cs typeface="함초롬돋움"/>
            </a:endParaRPr>
          </a:p>
          <a:p>
            <a:pPr marL="12700" marR="5080" algn="just">
              <a:lnSpc>
                <a:spcPct val="100000"/>
              </a:lnSpc>
            </a:pPr>
            <a:r>
              <a:rPr sz="800" spc="-20" dirty="0">
                <a:latin typeface="함초롬돋움"/>
                <a:cs typeface="함초롬돋움"/>
              </a:rPr>
              <a:t>이 장치는 </a:t>
            </a:r>
            <a:r>
              <a:rPr sz="800" spc="-30" dirty="0">
                <a:latin typeface="함초롬돋움"/>
                <a:cs typeface="함초롬돋움"/>
              </a:rPr>
              <a:t>충전식 </a:t>
            </a:r>
            <a:r>
              <a:rPr sz="800" spc="-35" dirty="0">
                <a:latin typeface="함초롬돋움"/>
                <a:cs typeface="함초롬돋움"/>
              </a:rPr>
              <a:t>배터리용으로 </a:t>
            </a:r>
            <a:r>
              <a:rPr sz="800" spc="-30" dirty="0">
                <a:latin typeface="함초롬돋움"/>
                <a:cs typeface="함초롬돋움"/>
              </a:rPr>
              <a:t>설계되지</a:t>
            </a:r>
            <a:r>
              <a:rPr sz="800" spc="-45" dirty="0">
                <a:latin typeface="함초롬돋움"/>
                <a:cs typeface="함초롬돋움"/>
              </a:rPr>
              <a:t> 않았습니다. </a:t>
            </a:r>
            <a:r>
              <a:rPr sz="800" spc="-30" dirty="0">
                <a:latin typeface="함초롬돋움"/>
                <a:cs typeface="함초롬돋움"/>
              </a:rPr>
              <a:t>따라서 </a:t>
            </a:r>
            <a:r>
              <a:rPr sz="800" spc="-20" dirty="0">
                <a:latin typeface="함초롬돋움"/>
                <a:cs typeface="함초롬돋움"/>
              </a:rPr>
              <a:t>충전식 배터리를 사용해서는 </a:t>
            </a:r>
            <a:r>
              <a:rPr sz="800" spc="-45" dirty="0">
                <a:latin typeface="함초롬돋움"/>
                <a:cs typeface="함초롬돋움"/>
              </a:rPr>
              <a:t>안 </a:t>
            </a:r>
            <a:r>
              <a:rPr sz="800" spc="-20" dirty="0">
                <a:latin typeface="함초롬돋움"/>
                <a:cs typeface="함초롬돋움"/>
              </a:rPr>
              <a:t>됩니다. </a:t>
            </a:r>
            <a:r>
              <a:rPr sz="800" spc="-25" dirty="0">
                <a:latin typeface="함초롬돋움"/>
                <a:cs typeface="함초롬돋움"/>
              </a:rPr>
              <a:t>충전식 </a:t>
            </a:r>
            <a:r>
              <a:rPr sz="800" spc="-40" dirty="0">
                <a:latin typeface="함초롬돋움"/>
                <a:cs typeface="함초롬돋움"/>
              </a:rPr>
              <a:t>배터리는 </a:t>
            </a:r>
            <a:r>
              <a:rPr sz="800" spc="-25" dirty="0">
                <a:latin typeface="함초롬돋움"/>
                <a:cs typeface="함초롬돋움"/>
              </a:rPr>
              <a:t>손상되거나 </a:t>
            </a:r>
            <a:r>
              <a:rPr sz="800" spc="-20" dirty="0">
                <a:latin typeface="함초롬돋움"/>
                <a:cs typeface="함초롬돋움"/>
              </a:rPr>
              <a:t>누액이 </a:t>
            </a:r>
            <a:r>
              <a:rPr sz="800" spc="-25" dirty="0">
                <a:latin typeface="함초롬돋움"/>
                <a:cs typeface="함초롬돋움"/>
              </a:rPr>
              <a:t>발생하여 </a:t>
            </a:r>
            <a:r>
              <a:rPr sz="800" spc="-10" dirty="0">
                <a:latin typeface="함초롬돋움"/>
                <a:cs typeface="함초롬돋움"/>
              </a:rPr>
              <a:t>디바이스를 </a:t>
            </a:r>
            <a:r>
              <a:rPr sz="800" spc="-25" dirty="0">
                <a:latin typeface="함초롬돋움"/>
                <a:cs typeface="함초롬돋움"/>
              </a:rPr>
              <a:t>손상시킬 </a:t>
            </a:r>
            <a:r>
              <a:rPr sz="800" spc="-10" dirty="0">
                <a:latin typeface="함초롬돋움"/>
                <a:cs typeface="함초롬돋움"/>
              </a:rPr>
              <a:t>수 있습니다.</a:t>
            </a:r>
            <a:endParaRPr sz="800">
              <a:latin typeface="함초롬돋움"/>
              <a:cs typeface="함초롬돋움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67994" y="7055904"/>
            <a:ext cx="3960495" cy="3175"/>
            <a:chOff x="467994" y="7055904"/>
            <a:chExt cx="3960495" cy="3175"/>
          </a:xfrm>
        </p:grpSpPr>
        <p:sp>
          <p:nvSpPr>
            <p:cNvPr id="60" name="object 60"/>
            <p:cNvSpPr/>
            <p:nvPr/>
          </p:nvSpPr>
          <p:spPr>
            <a:xfrm>
              <a:off x="467994" y="7057491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5399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07986" y="7057491"/>
              <a:ext cx="3420110" cy="0"/>
            </a:xfrm>
            <a:custGeom>
              <a:avLst/>
              <a:gdLst/>
              <a:ahLst/>
              <a:cxnLst/>
              <a:rect l="l" t="t" r="r" b="b"/>
              <a:pathLst>
                <a:path w="3420110">
                  <a:moveTo>
                    <a:pt x="34200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519978" y="6498987"/>
            <a:ext cx="447675" cy="505459"/>
            <a:chOff x="519978" y="6498987"/>
            <a:chExt cx="447675" cy="505459"/>
          </a:xfrm>
        </p:grpSpPr>
        <p:sp>
          <p:nvSpPr>
            <p:cNvPr id="63" name="object 63"/>
            <p:cNvSpPr/>
            <p:nvPr/>
          </p:nvSpPr>
          <p:spPr>
            <a:xfrm>
              <a:off x="713354" y="6582549"/>
              <a:ext cx="60960" cy="356870"/>
            </a:xfrm>
            <a:custGeom>
              <a:avLst/>
              <a:gdLst/>
              <a:ahLst/>
              <a:cxnLst/>
              <a:rect l="l" t="t" r="r" b="b"/>
              <a:pathLst>
                <a:path w="60959" h="356870">
                  <a:moveTo>
                    <a:pt x="46887" y="249252"/>
                  </a:moveTo>
                  <a:lnTo>
                    <a:pt x="13536" y="249252"/>
                  </a:lnTo>
                  <a:lnTo>
                    <a:pt x="6169" y="0"/>
                  </a:lnTo>
                  <a:lnTo>
                    <a:pt x="54291" y="0"/>
                  </a:lnTo>
                  <a:lnTo>
                    <a:pt x="46887" y="249252"/>
                  </a:lnTo>
                  <a:close/>
                </a:path>
                <a:path w="60959" h="356870">
                  <a:moveTo>
                    <a:pt x="13572" y="250486"/>
                  </a:moveTo>
                  <a:lnTo>
                    <a:pt x="13536" y="249252"/>
                  </a:lnTo>
                  <a:lnTo>
                    <a:pt x="13572" y="250486"/>
                  </a:lnTo>
                  <a:close/>
                </a:path>
                <a:path w="60959" h="356870">
                  <a:moveTo>
                    <a:pt x="29613" y="356603"/>
                  </a:moveTo>
                  <a:lnTo>
                    <a:pt x="20976" y="356603"/>
                  </a:lnTo>
                  <a:lnTo>
                    <a:pt x="13572" y="352901"/>
                  </a:lnTo>
                  <a:lnTo>
                    <a:pt x="8637" y="346732"/>
                  </a:lnTo>
                  <a:lnTo>
                    <a:pt x="2467" y="340562"/>
                  </a:lnTo>
                  <a:lnTo>
                    <a:pt x="0" y="333158"/>
                  </a:lnTo>
                  <a:lnTo>
                    <a:pt x="0" y="324521"/>
                  </a:lnTo>
                  <a:lnTo>
                    <a:pt x="501" y="317561"/>
                  </a:lnTo>
                  <a:lnTo>
                    <a:pt x="2159" y="311411"/>
                  </a:lnTo>
                  <a:lnTo>
                    <a:pt x="5205" y="305954"/>
                  </a:lnTo>
                  <a:lnTo>
                    <a:pt x="9871" y="301076"/>
                  </a:lnTo>
                  <a:lnTo>
                    <a:pt x="14806" y="294907"/>
                  </a:lnTo>
                  <a:lnTo>
                    <a:pt x="20976" y="292439"/>
                  </a:lnTo>
                  <a:lnTo>
                    <a:pt x="40718" y="292439"/>
                  </a:lnTo>
                  <a:lnTo>
                    <a:pt x="46887" y="294907"/>
                  </a:lnTo>
                  <a:lnTo>
                    <a:pt x="53057" y="301076"/>
                  </a:lnTo>
                  <a:lnTo>
                    <a:pt x="57992" y="307246"/>
                  </a:lnTo>
                  <a:lnTo>
                    <a:pt x="60460" y="314650"/>
                  </a:lnTo>
                  <a:lnTo>
                    <a:pt x="60460" y="333158"/>
                  </a:lnTo>
                  <a:lnTo>
                    <a:pt x="36573" y="355234"/>
                  </a:lnTo>
                  <a:lnTo>
                    <a:pt x="29613" y="3566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4441" y="6513450"/>
              <a:ext cx="418465" cy="476884"/>
            </a:xfrm>
            <a:custGeom>
              <a:avLst/>
              <a:gdLst/>
              <a:ahLst/>
              <a:cxnLst/>
              <a:rect l="l" t="t" r="r" b="b"/>
              <a:pathLst>
                <a:path w="418465" h="476884">
                  <a:moveTo>
                    <a:pt x="398545" y="476293"/>
                  </a:moveTo>
                  <a:lnTo>
                    <a:pt x="19742" y="476293"/>
                  </a:lnTo>
                  <a:lnTo>
                    <a:pt x="11972" y="474597"/>
                  </a:lnTo>
                  <a:lnTo>
                    <a:pt x="5706" y="470124"/>
                  </a:lnTo>
                  <a:lnTo>
                    <a:pt x="1523" y="463800"/>
                  </a:lnTo>
                  <a:lnTo>
                    <a:pt x="0" y="456551"/>
                  </a:lnTo>
                  <a:lnTo>
                    <a:pt x="0" y="19742"/>
                  </a:lnTo>
                  <a:lnTo>
                    <a:pt x="1523" y="11972"/>
                  </a:lnTo>
                  <a:lnTo>
                    <a:pt x="5706" y="5706"/>
                  </a:lnTo>
                  <a:lnTo>
                    <a:pt x="11972" y="1523"/>
                  </a:lnTo>
                  <a:lnTo>
                    <a:pt x="19742" y="0"/>
                  </a:lnTo>
                  <a:lnTo>
                    <a:pt x="398545" y="0"/>
                  </a:lnTo>
                  <a:lnTo>
                    <a:pt x="406315" y="1696"/>
                  </a:lnTo>
                  <a:lnTo>
                    <a:pt x="412581" y="6169"/>
                  </a:lnTo>
                  <a:lnTo>
                    <a:pt x="416764" y="12493"/>
                  </a:lnTo>
                  <a:lnTo>
                    <a:pt x="418287" y="19742"/>
                  </a:lnTo>
                  <a:lnTo>
                    <a:pt x="418287" y="455317"/>
                  </a:lnTo>
                  <a:lnTo>
                    <a:pt x="417458" y="463800"/>
                  </a:lnTo>
                  <a:lnTo>
                    <a:pt x="413506" y="470432"/>
                  </a:lnTo>
                  <a:lnTo>
                    <a:pt x="407009" y="474751"/>
                  </a:lnTo>
                  <a:lnTo>
                    <a:pt x="398545" y="476293"/>
                  </a:lnTo>
                  <a:close/>
                </a:path>
              </a:pathLst>
            </a:custGeom>
            <a:ln w="2892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45679" y="6457074"/>
            <a:ext cx="312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함초롬돋움"/>
                <a:cs typeface="함초롬돋움"/>
              </a:rPr>
              <a:t>주의!</a:t>
            </a:r>
            <a:endParaRPr sz="800">
              <a:latin typeface="함초롬돋움"/>
              <a:cs typeface="함초롬돋움"/>
            </a:endParaRPr>
          </a:p>
          <a:p>
            <a:pPr marL="12700" marR="5080">
              <a:lnSpc>
                <a:spcPct val="100000"/>
              </a:lnSpc>
            </a:pPr>
            <a:r>
              <a:rPr sz="800" spc="-25" dirty="0">
                <a:latin typeface="함초롬돋움"/>
                <a:cs typeface="함초롬돋움"/>
              </a:rPr>
              <a:t>방전된 </a:t>
            </a:r>
            <a:r>
              <a:rPr sz="800" spc="-55" dirty="0">
                <a:latin typeface="함초롬돋움"/>
                <a:cs typeface="함초롬돋움"/>
              </a:rPr>
              <a:t>배터리나 </a:t>
            </a:r>
            <a:r>
              <a:rPr sz="800" spc="-35" dirty="0">
                <a:latin typeface="함초롬돋움"/>
                <a:cs typeface="함초롬돋움"/>
              </a:rPr>
              <a:t>누출된 </a:t>
            </a:r>
            <a:r>
              <a:rPr sz="800" spc="-40" dirty="0">
                <a:latin typeface="함초롬돋움"/>
                <a:cs typeface="함초롬돋움"/>
              </a:rPr>
              <a:t>물질을 </a:t>
            </a:r>
            <a:r>
              <a:rPr sz="800" spc="-10" dirty="0">
                <a:latin typeface="함초롬돋움"/>
                <a:cs typeface="함초롬돋움"/>
              </a:rPr>
              <a:t>맨손으로 </a:t>
            </a:r>
            <a:r>
              <a:rPr sz="800" spc="-25" dirty="0">
                <a:latin typeface="함초롬돋움"/>
                <a:cs typeface="함초롬돋움"/>
              </a:rPr>
              <a:t>다루지</a:t>
            </a:r>
            <a:r>
              <a:rPr sz="800" spc="-45" dirty="0">
                <a:latin typeface="함초롬돋움"/>
                <a:cs typeface="함초롬돋움"/>
              </a:rPr>
              <a:t> 마세요</a:t>
            </a:r>
            <a:r>
              <a:rPr sz="800" spc="-10" dirty="0">
                <a:latin typeface="함초롬돋움"/>
                <a:cs typeface="함초롬돋움"/>
              </a:rPr>
              <a:t>! </a:t>
            </a:r>
            <a:r>
              <a:rPr sz="800" spc="-35" dirty="0">
                <a:latin typeface="함초롬돋움"/>
                <a:cs typeface="함초롬돋움"/>
              </a:rPr>
              <a:t>보호 </a:t>
            </a:r>
            <a:r>
              <a:rPr sz="800" spc="-20" dirty="0">
                <a:latin typeface="함초롬돋움"/>
                <a:cs typeface="함초롬돋움"/>
              </a:rPr>
              <a:t>장갑을 착용하세요! 눈과 </a:t>
            </a:r>
            <a:r>
              <a:rPr sz="800" spc="-10" dirty="0">
                <a:latin typeface="함초롬돋움"/>
                <a:cs typeface="함초롬돋움"/>
              </a:rPr>
              <a:t>피부와의 </a:t>
            </a:r>
            <a:r>
              <a:rPr sz="800" spc="-30" dirty="0">
                <a:latin typeface="함초롬돋움"/>
                <a:cs typeface="함초롬돋움"/>
              </a:rPr>
              <a:t>접촉을 </a:t>
            </a:r>
            <a:r>
              <a:rPr sz="800" spc="-20" dirty="0">
                <a:latin typeface="함초롬돋움"/>
                <a:cs typeface="함초롬돋움"/>
              </a:rPr>
              <a:t>피하세요</a:t>
            </a:r>
            <a:r>
              <a:rPr sz="800" spc="-10" dirty="0">
                <a:latin typeface="함초롬돋움"/>
                <a:cs typeface="함초롬돋움"/>
              </a:rPr>
              <a:t>!</a:t>
            </a:r>
            <a:endParaRPr sz="80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7364</Words>
  <Application>Microsoft Office PowerPoint</Application>
  <PresentationFormat>사용자 지정</PresentationFormat>
  <Paragraphs>1177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0" baseType="lpstr">
      <vt:lpstr>함초롬돋움</vt:lpstr>
      <vt:lpstr>Arial</vt:lpstr>
      <vt:lpstr>Calibri</vt:lpstr>
      <vt:lpstr>Times New Roman</vt:lpstr>
      <vt:lpstr>Office Theme</vt:lpstr>
      <vt:lpstr>러비본드®  수질 테스트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cp:keywords>, docId:5642E793331A87A3BDF4B9A06AADA77F</cp:keywords>
  <cp:lastModifiedBy>June Song</cp:lastModifiedBy>
  <cp:revision>2</cp:revision>
  <cp:lastPrinted>2024-11-13T04:53:40Z</cp:lastPrinted>
  <dcterms:created xsi:type="dcterms:W3CDTF">2024-11-13T04:51:32Z</dcterms:created>
  <dcterms:modified xsi:type="dcterms:W3CDTF">2024-11-13T05:02:14Z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Apache FOP Version 2.5</vt:lpwstr>
  </property>
  <property fmtid="{D5CDD505-2E9C-101B-9397-08002B2CF9AE}" pid="4" name="Producer">
    <vt:lpwstr>Apache FOP Version 2.5</vt:lpwstr>
  </property>
  <property fmtid="{D5CDD505-2E9C-101B-9397-08002B2CF9AE}" pid="5" name="LastSaved">
    <vt:filetime>2024-02-19T00:00:00Z</vt:filetime>
  </property>
</Properties>
</file>