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7556500" cy="106934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>
      <p:cViewPr varScale="1">
        <p:scale>
          <a:sx n="71" d="100"/>
          <a:sy n="71" d="100"/>
        </p:scale>
        <p:origin x="31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949" y="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/>
          <a:lstStyle>
            <a:lvl1pPr algn="r">
              <a:defRPr sz="1100"/>
            </a:lvl1pPr>
          </a:lstStyle>
          <a:p>
            <a:fld id="{242DAB83-037D-46E1-83C8-E66174D309DF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384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0" tIns="43425" rIns="86850" bIns="434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863"/>
            <a:ext cx="5679440" cy="4029423"/>
          </a:xfrm>
          <a:prstGeom prst="rect">
            <a:avLst/>
          </a:prstGeom>
        </p:spPr>
        <p:txBody>
          <a:bodyPr vert="horz" lIns="86850" tIns="43425" rIns="86850" bIns="4342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06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949" y="9721060"/>
            <a:ext cx="3076861" cy="513554"/>
          </a:xfrm>
          <a:prstGeom prst="rect">
            <a:avLst/>
          </a:prstGeom>
        </p:spPr>
        <p:txBody>
          <a:bodyPr vert="horz" lIns="86850" tIns="43425" rIns="86850" bIns="43425" rtlCol="0" anchor="b"/>
          <a:lstStyle>
            <a:lvl1pPr algn="r">
              <a:defRPr sz="1100"/>
            </a:lvl1pPr>
          </a:lstStyle>
          <a:p>
            <a:fld id="{7FAAFD67-3D81-4718-B046-3DA88564BA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29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764" y="865377"/>
            <a:ext cx="23983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6764" y="5082031"/>
            <a:ext cx="5776595" cy="248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9959465"/>
            <a:ext cx="259714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4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image" Target="../media/image38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97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2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5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23.xml"/><Relationship Id="rId2" Type="http://schemas.openxmlformats.org/officeDocument/2006/relationships/slide" Target="slide5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5" Type="http://schemas.openxmlformats.org/officeDocument/2006/relationships/slide" Target="slide28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46.png"/><Relationship Id="rId7" Type="http://schemas.openxmlformats.org/officeDocument/2006/relationships/image" Target="../media/image14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4.png"/><Relationship Id="rId7" Type="http://schemas.openxmlformats.org/officeDocument/2006/relationships/image" Target="../media/image14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55.png"/><Relationship Id="rId9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7.png"/><Relationship Id="rId7" Type="http://schemas.openxmlformats.org/officeDocument/2006/relationships/image" Target="../media/image14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58.png"/><Relationship Id="rId9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60.png"/><Relationship Id="rId7" Type="http://schemas.openxmlformats.org/officeDocument/2006/relationships/image" Target="../media/image142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8.xml"/><Relationship Id="rId3" Type="http://schemas.openxmlformats.org/officeDocument/2006/relationships/slide" Target="slide38.xml"/><Relationship Id="rId7" Type="http://schemas.openxmlformats.org/officeDocument/2006/relationships/slide" Target="slide36.xml"/><Relationship Id="rId12" Type="http://schemas.openxmlformats.org/officeDocument/2006/relationships/slide" Target="slide3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2.xml"/><Relationship Id="rId11" Type="http://schemas.openxmlformats.org/officeDocument/2006/relationships/slide" Target="slide32.xml"/><Relationship Id="rId5" Type="http://schemas.openxmlformats.org/officeDocument/2006/relationships/slide" Target="slide41.xml"/><Relationship Id="rId10" Type="http://schemas.openxmlformats.org/officeDocument/2006/relationships/slide" Target="slide31.xml"/><Relationship Id="rId4" Type="http://schemas.openxmlformats.org/officeDocument/2006/relationships/slide" Target="slide39.xml"/><Relationship Id="rId9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8870" y="874521"/>
            <a:ext cx="4686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202</a:t>
            </a:r>
            <a:r>
              <a:rPr lang="en-US" sz="1050" dirty="0">
                <a:latin typeface="Arial"/>
                <a:cs typeface="Arial"/>
              </a:rPr>
              <a:t>4</a:t>
            </a:r>
            <a:r>
              <a:rPr sz="1050" dirty="0">
                <a:latin typeface="Arial"/>
                <a:cs typeface="Arial"/>
              </a:rPr>
              <a:t>08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855" y="3746500"/>
            <a:ext cx="171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MLSS 미터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9125" y="4527513"/>
            <a:ext cx="260032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latin typeface="Arial"/>
                <a:cs typeface="Arial"/>
              </a:rPr>
              <a:t>모델 </a:t>
            </a:r>
            <a:r>
              <a:rPr sz="1800" u="sng" spc="-5" dirty="0">
                <a:latin typeface="Arial"/>
                <a:cs typeface="Arial"/>
              </a:rPr>
              <a:t>ML-55</a:t>
            </a:r>
            <a:endParaRPr sz="18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사용 설명서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8719" y="8478392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78" y="8317529"/>
            <a:ext cx="2237534" cy="4723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007" y="1543747"/>
            <a:ext cx="2421663" cy="43468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6764" y="780822"/>
            <a:ext cx="4242435" cy="6731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4"/>
              <a:tabLst>
                <a:tab pos="393700" algn="l"/>
                <a:tab pos="394335" algn="l"/>
              </a:tabLst>
            </a:pPr>
            <a:r>
              <a:rPr sz="1800" spc="-5" dirty="0">
                <a:latin typeface="Arial"/>
                <a:cs typeface="Arial"/>
              </a:rPr>
              <a:t>컴포넌트의 이름과 기능</a:t>
            </a:r>
            <a:endParaRPr sz="1800">
              <a:latin typeface="Arial"/>
              <a:cs typeface="Arial"/>
            </a:endParaRPr>
          </a:p>
          <a:p>
            <a:pPr marL="393700" lvl="1" indent="-381635">
              <a:lnSpc>
                <a:spcPct val="100000"/>
              </a:lnSpc>
              <a:spcBef>
                <a:spcPts val="545"/>
              </a:spcBef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-10" dirty="0">
                <a:latin typeface="Arial"/>
                <a:cs typeface="Arial"/>
              </a:rPr>
              <a:t>외부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882" y="5932677"/>
            <a:ext cx="106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그림 1 - </a:t>
            </a:r>
            <a:r>
              <a:rPr sz="1200" spc="-5" dirty="0">
                <a:latin typeface="Arial"/>
                <a:cs typeface="Arial"/>
              </a:rPr>
              <a:t>외관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6283197"/>
            <a:ext cx="1153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4-2 </a:t>
            </a:r>
            <a:r>
              <a:rPr sz="1400" spc="-10" dirty="0">
                <a:latin typeface="Arial"/>
                <a:cs typeface="Arial"/>
              </a:rPr>
              <a:t>본체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7823" y="4018026"/>
            <a:ext cx="693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본체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2479" y="1944751"/>
            <a:ext cx="788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센서 장치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2725" y="2056764"/>
            <a:ext cx="1095375" cy="2479675"/>
          </a:xfrm>
          <a:custGeom>
            <a:avLst/>
            <a:gdLst/>
            <a:ahLst/>
            <a:cxnLst/>
            <a:rect l="l" t="t" r="r" b="b"/>
            <a:pathLst>
              <a:path w="1095375" h="2479675">
                <a:moveTo>
                  <a:pt x="495300" y="33274"/>
                </a:moveTo>
                <a:lnTo>
                  <a:pt x="76200" y="33274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495300" y="42799"/>
                </a:lnTo>
                <a:lnTo>
                  <a:pt x="495300" y="33274"/>
                </a:lnTo>
                <a:close/>
              </a:path>
              <a:path w="1095375" h="2479675">
                <a:moveTo>
                  <a:pt x="1095375" y="2403221"/>
                </a:moveTo>
                <a:lnTo>
                  <a:pt x="1061974" y="2403221"/>
                </a:lnTo>
                <a:lnTo>
                  <a:pt x="1061974" y="2212721"/>
                </a:lnTo>
                <a:lnTo>
                  <a:pt x="1052449" y="2212721"/>
                </a:lnTo>
                <a:lnTo>
                  <a:pt x="1052449" y="2403221"/>
                </a:lnTo>
                <a:lnTo>
                  <a:pt x="1019175" y="2403221"/>
                </a:lnTo>
                <a:lnTo>
                  <a:pt x="1057275" y="2479421"/>
                </a:lnTo>
                <a:lnTo>
                  <a:pt x="1089025" y="2415921"/>
                </a:lnTo>
                <a:lnTo>
                  <a:pt x="1095375" y="2403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355" y="6972172"/>
            <a:ext cx="4286845" cy="15407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03042" y="6621906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60" dirty="0">
                <a:latin typeface="Calibri"/>
                <a:cs typeface="Calibri"/>
              </a:rPr>
              <a:t>①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3042" y="6807199"/>
            <a:ext cx="1216025" cy="358140"/>
          </a:xfrm>
          <a:custGeom>
            <a:avLst/>
            <a:gdLst/>
            <a:ahLst/>
            <a:cxnLst/>
            <a:rect l="l" t="t" r="r" b="b"/>
            <a:pathLst>
              <a:path w="1216025" h="358140">
                <a:moveTo>
                  <a:pt x="75819" y="259207"/>
                </a:moveTo>
                <a:lnTo>
                  <a:pt x="44221" y="262331"/>
                </a:lnTo>
                <a:lnTo>
                  <a:pt x="18415" y="0"/>
                </a:lnTo>
                <a:lnTo>
                  <a:pt x="5715" y="1270"/>
                </a:lnTo>
                <a:lnTo>
                  <a:pt x="31521" y="263588"/>
                </a:lnTo>
                <a:lnTo>
                  <a:pt x="0" y="266700"/>
                </a:lnTo>
                <a:lnTo>
                  <a:pt x="45339" y="338709"/>
                </a:lnTo>
                <a:lnTo>
                  <a:pt x="69291" y="276225"/>
                </a:lnTo>
                <a:lnTo>
                  <a:pt x="75819" y="259207"/>
                </a:lnTo>
                <a:close/>
              </a:path>
              <a:path w="1216025" h="358140">
                <a:moveTo>
                  <a:pt x="1215898" y="281051"/>
                </a:moveTo>
                <a:lnTo>
                  <a:pt x="1184084" y="281533"/>
                </a:lnTo>
                <a:lnTo>
                  <a:pt x="1180465" y="32258"/>
                </a:lnTo>
                <a:lnTo>
                  <a:pt x="1167765" y="32385"/>
                </a:lnTo>
                <a:lnTo>
                  <a:pt x="1171384" y="281724"/>
                </a:lnTo>
                <a:lnTo>
                  <a:pt x="1139698" y="282194"/>
                </a:lnTo>
                <a:lnTo>
                  <a:pt x="1178941" y="357759"/>
                </a:lnTo>
                <a:lnTo>
                  <a:pt x="1209471" y="294386"/>
                </a:lnTo>
                <a:lnTo>
                  <a:pt x="1215898" y="281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3021" y="6621906"/>
            <a:ext cx="5194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5760" algn="l"/>
              </a:tabLst>
            </a:pPr>
            <a:r>
              <a:rPr sz="1100" spc="-360" dirty="0">
                <a:latin typeface="Calibri"/>
                <a:cs typeface="Calibri"/>
              </a:rPr>
              <a:t>② ③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6928" y="6847331"/>
            <a:ext cx="1485265" cy="2033905"/>
          </a:xfrm>
          <a:custGeom>
            <a:avLst/>
            <a:gdLst/>
            <a:ahLst/>
            <a:cxnLst/>
            <a:rect l="l" t="t" r="r" b="b"/>
            <a:pathLst>
              <a:path w="1485264" h="2033904">
                <a:moveTo>
                  <a:pt x="76200" y="1574419"/>
                </a:moveTo>
                <a:lnTo>
                  <a:pt x="69824" y="1562227"/>
                </a:lnTo>
                <a:lnTo>
                  <a:pt x="36703" y="1498854"/>
                </a:lnTo>
                <a:lnTo>
                  <a:pt x="0" y="1575689"/>
                </a:lnTo>
                <a:lnTo>
                  <a:pt x="31711" y="1575168"/>
                </a:lnTo>
                <a:lnTo>
                  <a:pt x="39243" y="2008632"/>
                </a:lnTo>
                <a:lnTo>
                  <a:pt x="51943" y="2008378"/>
                </a:lnTo>
                <a:lnTo>
                  <a:pt x="44411" y="1574952"/>
                </a:lnTo>
                <a:lnTo>
                  <a:pt x="76200" y="1574419"/>
                </a:lnTo>
                <a:close/>
              </a:path>
              <a:path w="1485264" h="2033904">
                <a:moveTo>
                  <a:pt x="474726" y="1584706"/>
                </a:moveTo>
                <a:lnTo>
                  <a:pt x="468337" y="1571879"/>
                </a:lnTo>
                <a:lnTo>
                  <a:pt x="436753" y="1508379"/>
                </a:lnTo>
                <a:lnTo>
                  <a:pt x="398526" y="1584452"/>
                </a:lnTo>
                <a:lnTo>
                  <a:pt x="430225" y="1584566"/>
                </a:lnTo>
                <a:lnTo>
                  <a:pt x="428879" y="2018030"/>
                </a:lnTo>
                <a:lnTo>
                  <a:pt x="441579" y="2018030"/>
                </a:lnTo>
                <a:lnTo>
                  <a:pt x="442925" y="1584604"/>
                </a:lnTo>
                <a:lnTo>
                  <a:pt x="474726" y="1584706"/>
                </a:lnTo>
                <a:close/>
              </a:path>
              <a:path w="1485264" h="2033904">
                <a:moveTo>
                  <a:pt x="807847" y="1603883"/>
                </a:moveTo>
                <a:lnTo>
                  <a:pt x="801471" y="1590929"/>
                </a:lnTo>
                <a:lnTo>
                  <a:pt x="770255" y="1527429"/>
                </a:lnTo>
                <a:lnTo>
                  <a:pt x="731647" y="1603375"/>
                </a:lnTo>
                <a:lnTo>
                  <a:pt x="763308" y="1603590"/>
                </a:lnTo>
                <a:lnTo>
                  <a:pt x="760730" y="2033905"/>
                </a:lnTo>
                <a:lnTo>
                  <a:pt x="773430" y="2033905"/>
                </a:lnTo>
                <a:lnTo>
                  <a:pt x="776020" y="1603679"/>
                </a:lnTo>
                <a:lnTo>
                  <a:pt x="807847" y="1603883"/>
                </a:lnTo>
                <a:close/>
              </a:path>
              <a:path w="1485264" h="2033904">
                <a:moveTo>
                  <a:pt x="1483106" y="240792"/>
                </a:moveTo>
                <a:lnTo>
                  <a:pt x="1451356" y="241427"/>
                </a:lnTo>
                <a:lnTo>
                  <a:pt x="1446530" y="0"/>
                </a:lnTo>
                <a:lnTo>
                  <a:pt x="1433830" y="254"/>
                </a:lnTo>
                <a:lnTo>
                  <a:pt x="1438656" y="241681"/>
                </a:lnTo>
                <a:lnTo>
                  <a:pt x="1406906" y="242316"/>
                </a:lnTo>
                <a:lnTo>
                  <a:pt x="1446530" y="317754"/>
                </a:lnTo>
                <a:lnTo>
                  <a:pt x="1476641" y="254381"/>
                </a:lnTo>
                <a:lnTo>
                  <a:pt x="1483106" y="240792"/>
                </a:lnTo>
                <a:close/>
              </a:path>
              <a:path w="1485264" h="2033904">
                <a:moveTo>
                  <a:pt x="1484884" y="1565402"/>
                </a:moveTo>
                <a:lnTo>
                  <a:pt x="1478534" y="1552829"/>
                </a:lnTo>
                <a:lnTo>
                  <a:pt x="1446530" y="1489329"/>
                </a:lnTo>
                <a:lnTo>
                  <a:pt x="1408684" y="1565656"/>
                </a:lnTo>
                <a:lnTo>
                  <a:pt x="1440345" y="1565554"/>
                </a:lnTo>
                <a:lnTo>
                  <a:pt x="1441704" y="2002155"/>
                </a:lnTo>
                <a:lnTo>
                  <a:pt x="1454404" y="2002155"/>
                </a:lnTo>
                <a:lnTo>
                  <a:pt x="1453045" y="1565516"/>
                </a:lnTo>
                <a:lnTo>
                  <a:pt x="1484884" y="1565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17977" y="8877281"/>
            <a:ext cx="1634489" cy="41655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54"/>
              </a:spcBef>
              <a:tabLst>
                <a:tab pos="464184" algn="l"/>
                <a:tab pos="857885" algn="l"/>
                <a:tab pos="1186815" algn="l"/>
              </a:tabLst>
            </a:pPr>
            <a:r>
              <a:rPr sz="1100" dirty="0">
                <a:latin typeface="SimSun"/>
                <a:cs typeface="SimSun"/>
              </a:rPr>
              <a:t>⑧</a:t>
            </a:r>
            <a:r>
              <a:rPr sz="1650" baseline="2525" dirty="0">
                <a:latin typeface="SimSun"/>
                <a:cs typeface="SimSun"/>
              </a:rPr>
              <a:t>⑦	</a:t>
            </a:r>
            <a:r>
              <a:rPr sz="1650" baseline="-5050" dirty="0">
                <a:latin typeface="SimSun"/>
                <a:cs typeface="SimSun"/>
              </a:rPr>
              <a:t>⑥	</a:t>
            </a:r>
            <a:r>
              <a:rPr sz="1650" baseline="-7575" dirty="0">
                <a:latin typeface="SimSun"/>
                <a:cs typeface="SimSun"/>
              </a:rPr>
              <a:t>⑤</a:t>
            </a:r>
          </a:p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latin typeface="Book Antiqua"/>
                <a:cs typeface="Book Antiqua"/>
              </a:rPr>
              <a:t>그림 2 - </a:t>
            </a:r>
            <a:r>
              <a:rPr sz="1200" spc="-5" dirty="0">
                <a:latin typeface="Book Antiqua"/>
                <a:cs typeface="Book Antiqua"/>
              </a:rPr>
              <a:t>본체, 전면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5734" y="8899397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SimSun"/>
                <a:cs typeface="SimSun"/>
              </a:rPr>
              <a:t>④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52040" y="8346185"/>
            <a:ext cx="486409" cy="506730"/>
          </a:xfrm>
          <a:custGeom>
            <a:avLst/>
            <a:gdLst/>
            <a:ahLst/>
            <a:cxnLst/>
            <a:rect l="l" t="t" r="r" b="b"/>
            <a:pathLst>
              <a:path w="486410" h="506729">
                <a:moveTo>
                  <a:pt x="76200" y="76708"/>
                </a:moveTo>
                <a:lnTo>
                  <a:pt x="69811" y="63500"/>
                </a:lnTo>
                <a:lnTo>
                  <a:pt x="39116" y="0"/>
                </a:lnTo>
                <a:lnTo>
                  <a:pt x="0" y="75692"/>
                </a:lnTo>
                <a:lnTo>
                  <a:pt x="31838" y="76123"/>
                </a:lnTo>
                <a:lnTo>
                  <a:pt x="26416" y="492125"/>
                </a:lnTo>
                <a:lnTo>
                  <a:pt x="39116" y="492252"/>
                </a:lnTo>
                <a:lnTo>
                  <a:pt x="44538" y="76288"/>
                </a:lnTo>
                <a:lnTo>
                  <a:pt x="76200" y="76708"/>
                </a:lnTo>
                <a:close/>
              </a:path>
              <a:path w="486410" h="506729">
                <a:moveTo>
                  <a:pt x="486283" y="76454"/>
                </a:moveTo>
                <a:lnTo>
                  <a:pt x="479907" y="63500"/>
                </a:lnTo>
                <a:lnTo>
                  <a:pt x="448691" y="0"/>
                </a:lnTo>
                <a:lnTo>
                  <a:pt x="410083" y="75946"/>
                </a:lnTo>
                <a:lnTo>
                  <a:pt x="441871" y="76161"/>
                </a:lnTo>
                <a:lnTo>
                  <a:pt x="439166" y="506476"/>
                </a:lnTo>
                <a:lnTo>
                  <a:pt x="451866" y="506476"/>
                </a:lnTo>
                <a:lnTo>
                  <a:pt x="454571" y="76250"/>
                </a:lnTo>
                <a:lnTo>
                  <a:pt x="486283" y="76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35148" y="8884157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SimSun"/>
                <a:cs typeface="SimSun"/>
              </a:rPr>
              <a:t>⑨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434111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②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7617" y="4362957"/>
            <a:ext cx="454659" cy="17399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spc="-5" dirty="0">
                <a:latin typeface="Arial"/>
                <a:cs typeface="Arial"/>
              </a:rPr>
              <a:t>LED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8342" y="4341114"/>
            <a:ext cx="44121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 ......... LCD </a:t>
            </a:r>
            <a:r>
              <a:rPr sz="1200" spc="-100" dirty="0">
                <a:latin typeface="Arial"/>
                <a:cs typeface="Arial"/>
              </a:rPr>
              <a:t>디스플레이를 </a:t>
            </a:r>
            <a:r>
              <a:rPr sz="1200" spc="-25" dirty="0">
                <a:latin typeface="Arial"/>
                <a:cs typeface="Arial"/>
              </a:rPr>
              <a:t>밝게 </a:t>
            </a:r>
            <a:r>
              <a:rPr sz="1200" dirty="0">
                <a:latin typeface="Arial"/>
                <a:cs typeface="Arial"/>
              </a:rPr>
              <a:t>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463702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③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617" y="4658867"/>
            <a:ext cx="738505" cy="1739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POWER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2060" y="4637023"/>
            <a:ext cx="202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키... </a:t>
            </a:r>
            <a:r>
              <a:rPr sz="1200" spc="-10" dirty="0">
                <a:latin typeface="Arial"/>
                <a:cs typeface="Arial"/>
              </a:rPr>
              <a:t>전원을 </a:t>
            </a:r>
            <a:r>
              <a:rPr sz="1200" dirty="0">
                <a:latin typeface="Arial"/>
                <a:cs typeface="Arial"/>
              </a:rPr>
              <a:t>켜고 </a:t>
            </a:r>
            <a:r>
              <a:rPr sz="1200" spc="-10" dirty="0">
                <a:latin typeface="Arial"/>
                <a:cs typeface="Arial"/>
              </a:rPr>
              <a:t>끕니다.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64" y="4932679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④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7617" y="4954523"/>
            <a:ext cx="588645" cy="17399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spc="-5" dirty="0">
                <a:latin typeface="Arial"/>
                <a:cs typeface="Arial"/>
              </a:rPr>
              <a:t>MEAS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2708" y="4932679"/>
            <a:ext cx="211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 ...... 측정을 </a:t>
            </a:r>
            <a:r>
              <a:rPr sz="1200" spc="5" dirty="0">
                <a:latin typeface="Arial"/>
                <a:cs typeface="Arial"/>
              </a:rPr>
              <a:t>시작합니다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764" y="522833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⑤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7617" y="5250179"/>
            <a:ext cx="451484" cy="1739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5295" y="5228335"/>
            <a:ext cx="353060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 ......... 측정값을 </a:t>
            </a:r>
            <a:r>
              <a:rPr sz="1200" spc="-100" dirty="0">
                <a:latin typeface="Arial"/>
                <a:cs typeface="Arial"/>
              </a:rPr>
              <a:t>메모리에 </a:t>
            </a:r>
            <a:r>
              <a:rPr sz="1200" dirty="0">
                <a:latin typeface="Arial"/>
                <a:cs typeface="Arial"/>
              </a:rPr>
              <a:t>저장합니다.</a:t>
            </a:r>
            <a:endParaRPr sz="1200">
              <a:latin typeface="Arial"/>
              <a:cs typeface="Arial"/>
            </a:endParaRPr>
          </a:p>
          <a:p>
            <a:pPr marL="698500" marR="1085850">
              <a:lnSpc>
                <a:spcPts val="1390"/>
              </a:lnSpc>
              <a:spcBef>
                <a:spcPts val="110"/>
              </a:spcBef>
            </a:pPr>
            <a:r>
              <a:rPr sz="1200" dirty="0">
                <a:latin typeface="Arial"/>
                <a:cs typeface="Arial"/>
              </a:rPr>
              <a:t>설정을 정의합니다.  영점 </a:t>
            </a:r>
            <a:r>
              <a:rPr sz="1200" spc="-5" dirty="0">
                <a:latin typeface="Arial"/>
                <a:cs typeface="Arial"/>
              </a:rPr>
              <a:t>보정을 수행합니다.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764" y="586562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⑥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7617" y="5887465"/>
            <a:ext cx="307975" cy="1739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2038" y="5865621"/>
            <a:ext cx="3433445" cy="120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key............. 설정 </a:t>
            </a:r>
            <a:r>
              <a:rPr sz="1200" spc="-5" dirty="0">
                <a:latin typeface="Arial"/>
                <a:cs typeface="Arial"/>
              </a:rPr>
              <a:t>화면 사이를 이동합니다.</a:t>
            </a:r>
            <a:endParaRPr sz="1200">
              <a:latin typeface="Arial"/>
              <a:cs typeface="Arial"/>
            </a:endParaRPr>
          </a:p>
          <a:p>
            <a:pPr marL="842010" marR="787400">
              <a:lnSpc>
                <a:spcPts val="1370"/>
              </a:lnSpc>
              <a:spcBef>
                <a:spcPts val="125"/>
              </a:spcBef>
            </a:pPr>
            <a:r>
              <a:rPr sz="1200" dirty="0">
                <a:latin typeface="Arial"/>
                <a:cs typeface="Arial"/>
              </a:rPr>
              <a:t>설정 </a:t>
            </a:r>
            <a:r>
              <a:rPr sz="1200" spc="-5" dirty="0">
                <a:latin typeface="Arial"/>
                <a:cs typeface="Arial"/>
              </a:rPr>
              <a:t>간에 </a:t>
            </a:r>
            <a:r>
              <a:rPr sz="1200" dirty="0">
                <a:latin typeface="Arial"/>
                <a:cs typeface="Arial"/>
              </a:rPr>
              <a:t>이동합니다.  </a:t>
            </a:r>
            <a:r>
              <a:rPr sz="1200" spc="-5" dirty="0">
                <a:latin typeface="Arial"/>
                <a:cs typeface="Arial"/>
              </a:rPr>
              <a:t>숫자 값을 수정합니다.</a:t>
            </a:r>
            <a:endParaRPr sz="12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690"/>
              </a:spcBef>
            </a:pPr>
            <a:r>
              <a:rPr sz="1200" dirty="0">
                <a:latin typeface="Arial"/>
                <a:cs typeface="Arial"/>
              </a:rPr>
              <a:t>key............. </a:t>
            </a:r>
            <a:r>
              <a:rPr sz="1200" spc="-10" dirty="0">
                <a:latin typeface="Arial"/>
                <a:cs typeface="Arial"/>
              </a:rPr>
              <a:t>측정 모드 </a:t>
            </a:r>
            <a:r>
              <a:rPr sz="1200" spc="-5" dirty="0">
                <a:latin typeface="Arial"/>
                <a:cs typeface="Arial"/>
              </a:rPr>
              <a:t>사이를 이동합니다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842010" marR="719455">
              <a:lnSpc>
                <a:spcPts val="1390"/>
              </a:lnSpc>
              <a:spcBef>
                <a:spcPts val="110"/>
              </a:spcBef>
            </a:pPr>
            <a:r>
              <a:rPr sz="1200" dirty="0">
                <a:latin typeface="Arial"/>
                <a:cs typeface="Arial"/>
              </a:rPr>
              <a:t>설정 </a:t>
            </a:r>
            <a:r>
              <a:rPr sz="1200" spc="-5" dirty="0">
                <a:latin typeface="Arial"/>
                <a:cs typeface="Arial"/>
              </a:rPr>
              <a:t>간에 이동합니다</a:t>
            </a:r>
            <a:r>
              <a:rPr sz="1200" dirty="0">
                <a:latin typeface="Arial"/>
                <a:cs typeface="Arial"/>
              </a:rPr>
              <a:t>.  </a:t>
            </a:r>
            <a:r>
              <a:rPr sz="1200" spc="-10" dirty="0">
                <a:latin typeface="Arial"/>
                <a:cs typeface="Arial"/>
              </a:rPr>
              <a:t>커서를 표시하고 이동합니다.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6764" y="649998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⑦</a:t>
            </a:r>
            <a:endParaRPr sz="1200">
              <a:latin typeface="MS Gothic"/>
              <a:cs typeface="MS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4569" y="6518401"/>
            <a:ext cx="317500" cy="180340"/>
            <a:chOff x="1204569" y="6518401"/>
            <a:chExt cx="317500" cy="180340"/>
          </a:xfrm>
        </p:grpSpPr>
        <p:sp>
          <p:nvSpPr>
            <p:cNvPr id="19" name="object 19"/>
            <p:cNvSpPr/>
            <p:nvPr/>
          </p:nvSpPr>
          <p:spPr>
            <a:xfrm>
              <a:off x="1204569" y="6518401"/>
              <a:ext cx="317500" cy="180340"/>
            </a:xfrm>
            <a:custGeom>
              <a:avLst/>
              <a:gdLst/>
              <a:ahLst/>
              <a:cxnLst/>
              <a:rect l="l" t="t" r="r" b="b"/>
              <a:pathLst>
                <a:path w="317500" h="180340">
                  <a:moveTo>
                    <a:pt x="6096" y="6172"/>
                  </a:moveTo>
                  <a:lnTo>
                    <a:pt x="0" y="6172"/>
                  </a:lnTo>
                  <a:lnTo>
                    <a:pt x="0" y="174117"/>
                  </a:lnTo>
                  <a:lnTo>
                    <a:pt x="6096" y="174117"/>
                  </a:lnTo>
                  <a:lnTo>
                    <a:pt x="6096" y="6172"/>
                  </a:lnTo>
                  <a:close/>
                </a:path>
                <a:path w="317500" h="180340">
                  <a:moveTo>
                    <a:pt x="310896" y="174129"/>
                  </a:moveTo>
                  <a:lnTo>
                    <a:pt x="6096" y="174129"/>
                  </a:lnTo>
                  <a:lnTo>
                    <a:pt x="0" y="174129"/>
                  </a:lnTo>
                  <a:lnTo>
                    <a:pt x="0" y="180213"/>
                  </a:lnTo>
                  <a:lnTo>
                    <a:pt x="6096" y="180213"/>
                  </a:lnTo>
                  <a:lnTo>
                    <a:pt x="310896" y="180213"/>
                  </a:lnTo>
                  <a:lnTo>
                    <a:pt x="310896" y="174129"/>
                  </a:lnTo>
                  <a:close/>
                </a:path>
                <a:path w="317500" h="180340">
                  <a:moveTo>
                    <a:pt x="310896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310896" y="6096"/>
                  </a:lnTo>
                  <a:lnTo>
                    <a:pt x="310896" y="0"/>
                  </a:lnTo>
                  <a:close/>
                </a:path>
                <a:path w="317500" h="180340">
                  <a:moveTo>
                    <a:pt x="317017" y="174129"/>
                  </a:moveTo>
                  <a:lnTo>
                    <a:pt x="310921" y="174129"/>
                  </a:lnTo>
                  <a:lnTo>
                    <a:pt x="310921" y="180213"/>
                  </a:lnTo>
                  <a:lnTo>
                    <a:pt x="317017" y="180213"/>
                  </a:lnTo>
                  <a:lnTo>
                    <a:pt x="317017" y="174129"/>
                  </a:lnTo>
                  <a:close/>
                </a:path>
                <a:path w="317500" h="180340">
                  <a:moveTo>
                    <a:pt x="317017" y="6172"/>
                  </a:moveTo>
                  <a:lnTo>
                    <a:pt x="310921" y="6172"/>
                  </a:lnTo>
                  <a:lnTo>
                    <a:pt x="310921" y="174117"/>
                  </a:lnTo>
                  <a:lnTo>
                    <a:pt x="317017" y="174117"/>
                  </a:lnTo>
                  <a:lnTo>
                    <a:pt x="317017" y="6172"/>
                  </a:lnTo>
                  <a:close/>
                </a:path>
                <a:path w="317500" h="180340">
                  <a:moveTo>
                    <a:pt x="317017" y="0"/>
                  </a:moveTo>
                  <a:lnTo>
                    <a:pt x="310921" y="0"/>
                  </a:lnTo>
                  <a:lnTo>
                    <a:pt x="310921" y="6096"/>
                  </a:lnTo>
                  <a:lnTo>
                    <a:pt x="317017" y="6096"/>
                  </a:lnTo>
                  <a:lnTo>
                    <a:pt x="31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782" y="6549326"/>
              <a:ext cx="117475" cy="1365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86764" y="713701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⑧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7617" y="7158863"/>
            <a:ext cx="448309" cy="17399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spc="-10" dirty="0">
                <a:latin typeface="Arial"/>
                <a:cs typeface="Arial"/>
              </a:rPr>
              <a:t>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247" y="7137018"/>
            <a:ext cx="2112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 ......... </a:t>
            </a:r>
            <a:r>
              <a:rPr sz="1200" spc="-5" dirty="0">
                <a:latin typeface="Arial"/>
                <a:cs typeface="Arial"/>
              </a:rPr>
              <a:t>보정을 수행합니다.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6764" y="743267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Gothic"/>
                <a:cs typeface="MS Gothic"/>
              </a:rPr>
              <a:t>⑨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7617" y="7454518"/>
            <a:ext cx="612775" cy="179536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lang="en-US" sz="1200" spc="-5" dirty="0">
                <a:latin typeface="Arial"/>
                <a:cs typeface="Arial"/>
              </a:rPr>
              <a:t>MODE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7092" y="7432675"/>
            <a:ext cx="248729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 ..... </a:t>
            </a:r>
            <a:r>
              <a:rPr sz="1200" spc="-10" dirty="0">
                <a:latin typeface="Arial"/>
                <a:cs typeface="Arial"/>
              </a:rPr>
              <a:t>측정 모드를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536575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Arial"/>
                <a:cs typeface="Arial"/>
              </a:rPr>
              <a:t>현재 </a:t>
            </a:r>
            <a:r>
              <a:rPr sz="1200" spc="-10" dirty="0">
                <a:latin typeface="Arial"/>
                <a:cs typeface="Arial"/>
              </a:rPr>
              <a:t>모드를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6764" y="7893177"/>
            <a:ext cx="246824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200" spc="-5" dirty="0">
                <a:latin typeface="Arial"/>
                <a:cs typeface="Arial"/>
              </a:rPr>
              <a:t>센서 </a:t>
            </a:r>
            <a:r>
              <a:rPr sz="1200" spc="-10" dirty="0">
                <a:latin typeface="Arial"/>
                <a:cs typeface="Arial"/>
              </a:rPr>
              <a:t>커넥터에 </a:t>
            </a:r>
            <a:r>
              <a:rPr sz="1200" spc="-5" dirty="0">
                <a:latin typeface="Arial"/>
                <a:cs typeface="Arial"/>
              </a:rPr>
              <a:t>연결합니다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93700" algn="l"/>
              </a:tabLst>
            </a:pPr>
            <a:r>
              <a:rPr sz="1200" dirty="0">
                <a:latin typeface="MS Gothic"/>
                <a:cs typeface="MS Gothic"/>
              </a:rPr>
              <a:t>⑪ </a:t>
            </a: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-20" dirty="0">
                <a:latin typeface="Arial"/>
                <a:cs typeface="Arial"/>
              </a:rPr>
              <a:t>메모리에 </a:t>
            </a:r>
            <a:r>
              <a:rPr sz="1200" spc="-5" dirty="0">
                <a:latin typeface="Arial"/>
                <a:cs typeface="Arial"/>
              </a:rPr>
              <a:t>연결합니다</a:t>
            </a:r>
            <a:r>
              <a:rPr sz="1200" spc="-2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72894" y="1493440"/>
            <a:ext cx="1010919" cy="2077720"/>
            <a:chOff x="1572894" y="1493440"/>
            <a:chExt cx="1010919" cy="207772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6881" y="1493440"/>
              <a:ext cx="776553" cy="20776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72894" y="2874517"/>
              <a:ext cx="342900" cy="76200"/>
            </a:xfrm>
            <a:custGeom>
              <a:avLst/>
              <a:gdLst/>
              <a:ahLst/>
              <a:cxnLst/>
              <a:rect l="l" t="t" r="r" b="b"/>
              <a:pathLst>
                <a:path w="342900" h="76200">
                  <a:moveTo>
                    <a:pt x="266700" y="0"/>
                  </a:moveTo>
                  <a:lnTo>
                    <a:pt x="266700" y="76200"/>
                  </a:lnTo>
                  <a:lnTo>
                    <a:pt x="330200" y="44450"/>
                  </a:lnTo>
                  <a:lnTo>
                    <a:pt x="279400" y="44450"/>
                  </a:lnTo>
                  <a:lnTo>
                    <a:pt x="279400" y="31750"/>
                  </a:lnTo>
                  <a:lnTo>
                    <a:pt x="330200" y="31750"/>
                  </a:lnTo>
                  <a:lnTo>
                    <a:pt x="266700" y="0"/>
                  </a:lnTo>
                  <a:close/>
                </a:path>
                <a:path w="342900" h="76200">
                  <a:moveTo>
                    <a:pt x="2667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66700" y="44450"/>
                  </a:lnTo>
                  <a:lnTo>
                    <a:pt x="266700" y="31750"/>
                  </a:lnTo>
                  <a:close/>
                </a:path>
                <a:path w="342900" h="76200">
                  <a:moveTo>
                    <a:pt x="330200" y="31750"/>
                  </a:moveTo>
                  <a:lnTo>
                    <a:pt x="279400" y="31750"/>
                  </a:lnTo>
                  <a:lnTo>
                    <a:pt x="279400" y="44450"/>
                  </a:lnTo>
                  <a:lnTo>
                    <a:pt x="330200" y="44450"/>
                  </a:lnTo>
                  <a:lnTo>
                    <a:pt x="342900" y="38100"/>
                  </a:lnTo>
                  <a:lnTo>
                    <a:pt x="3302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6764" y="3094100"/>
            <a:ext cx="4953635" cy="115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spc="-360" dirty="0">
                <a:latin typeface="Calibri"/>
                <a:cs typeface="Calibri"/>
              </a:rPr>
              <a:t>⑪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  <a:tabLst>
                <a:tab pos="3290570" algn="l"/>
              </a:tabLst>
            </a:pPr>
            <a:r>
              <a:rPr sz="1200" dirty="0">
                <a:latin typeface="Arial"/>
                <a:cs typeface="Arial"/>
              </a:rPr>
              <a:t>그림 3 - 본체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spc="5" dirty="0">
                <a:latin typeface="Arial"/>
                <a:cs typeface="Arial"/>
              </a:rPr>
              <a:t>왼쪽 </a:t>
            </a:r>
            <a:r>
              <a:rPr sz="1200" dirty="0">
                <a:latin typeface="Arial"/>
                <a:cs typeface="Arial"/>
              </a:rPr>
              <a:t>그림 4 - </a:t>
            </a:r>
            <a:r>
              <a:rPr sz="1200" spc="-5" dirty="0">
                <a:latin typeface="Arial"/>
                <a:cs typeface="Arial"/>
              </a:rPr>
              <a:t>본체, </a:t>
            </a:r>
            <a:r>
              <a:rPr sz="1200" dirty="0">
                <a:latin typeface="Arial"/>
                <a:cs typeface="Arial"/>
              </a:rPr>
              <a:t>오른쪽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sz="1200" dirty="0">
                <a:latin typeface="Arial"/>
                <a:cs typeface="Arial"/>
              </a:rPr>
              <a:t>디스플레이.............. </a:t>
            </a:r>
            <a:r>
              <a:rPr sz="1200" spc="-5" dirty="0">
                <a:latin typeface="Arial"/>
                <a:cs typeface="Arial"/>
              </a:rPr>
              <a:t>LCD, </a:t>
            </a:r>
            <a:r>
              <a:rPr sz="1200" spc="-10" dirty="0">
                <a:latin typeface="Arial"/>
                <a:cs typeface="Arial"/>
              </a:rPr>
              <a:t>두 </a:t>
            </a:r>
            <a:r>
              <a:rPr sz="1200" dirty="0">
                <a:latin typeface="Arial"/>
                <a:cs typeface="Arial"/>
              </a:rPr>
              <a:t>줄, </a:t>
            </a:r>
            <a:r>
              <a:rPr sz="1200" spc="-5" dirty="0">
                <a:latin typeface="Arial"/>
                <a:cs typeface="Arial"/>
              </a:rPr>
              <a:t>16자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9055" y="2816732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60" dirty="0">
                <a:latin typeface="Calibri"/>
                <a:cs typeface="Calibri"/>
              </a:rPr>
              <a:t>⑩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68725" y="977282"/>
            <a:ext cx="1823720" cy="2861945"/>
            <a:chOff x="3768725" y="977282"/>
            <a:chExt cx="1823720" cy="2861945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8725" y="977282"/>
              <a:ext cx="1507270" cy="286135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29200" y="3189350"/>
              <a:ext cx="563245" cy="76200"/>
            </a:xfrm>
            <a:custGeom>
              <a:avLst/>
              <a:gdLst/>
              <a:ahLst/>
              <a:cxnLst/>
              <a:rect l="l" t="t" r="r" b="b"/>
              <a:pathLst>
                <a:path w="5632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6324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63245" h="76200">
                  <a:moveTo>
                    <a:pt x="563245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63245" y="44450"/>
                  </a:lnTo>
                  <a:lnTo>
                    <a:pt x="563245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7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50" y="4306598"/>
            <a:ext cx="523948" cy="22863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804" y="4600331"/>
            <a:ext cx="828791" cy="24768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804" y="4903449"/>
            <a:ext cx="676369" cy="2667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724" y="5242885"/>
            <a:ext cx="552527" cy="25721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8724" y="5608410"/>
            <a:ext cx="400106" cy="25721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8241" y="5947139"/>
            <a:ext cx="428685" cy="228632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8241" y="6266144"/>
            <a:ext cx="533474" cy="266737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1066" y="6650074"/>
            <a:ext cx="695422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828388"/>
            <a:ext cx="6930086" cy="11772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067560">
              <a:lnSpc>
                <a:spcPct val="100000"/>
              </a:lnSpc>
              <a:spcBef>
                <a:spcPts val="275"/>
              </a:spcBef>
            </a:pPr>
            <a:r>
              <a:rPr sz="1100" spc="-360" dirty="0">
                <a:latin typeface="Calibri"/>
                <a:cs typeface="Calibri"/>
              </a:rPr>
              <a:t>⑫</a:t>
            </a:r>
            <a:endParaRPr sz="1100" dirty="0">
              <a:latin typeface="Calibri"/>
              <a:cs typeface="Calibri"/>
            </a:endParaRPr>
          </a:p>
          <a:p>
            <a:pPr marL="2122805">
              <a:lnSpc>
                <a:spcPct val="100000"/>
              </a:lnSpc>
              <a:spcBef>
                <a:spcPts val="190"/>
              </a:spcBef>
            </a:pPr>
            <a:r>
              <a:rPr sz="1200" dirty="0">
                <a:latin typeface="Arial"/>
                <a:cs typeface="Arial"/>
              </a:rPr>
              <a:t>그림 5 - </a:t>
            </a:r>
            <a:r>
              <a:rPr sz="1200" spc="-5" dirty="0">
                <a:latin typeface="Arial"/>
                <a:cs typeface="Arial"/>
              </a:rPr>
              <a:t>본체, </a:t>
            </a:r>
            <a:r>
              <a:rPr sz="1200" dirty="0">
                <a:latin typeface="Arial"/>
                <a:cs typeface="Arial"/>
              </a:rPr>
              <a:t>뒷면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393700" algn="l"/>
              </a:tabLst>
            </a:pPr>
            <a:r>
              <a:rPr sz="1200" dirty="0">
                <a:latin typeface="Arial"/>
                <a:cs typeface="Arial"/>
              </a:rPr>
              <a:t>AA </a:t>
            </a:r>
            <a:r>
              <a:rPr sz="1200" spc="20" dirty="0">
                <a:latin typeface="Arial"/>
                <a:cs typeface="Arial"/>
              </a:rPr>
              <a:t>건전지 </a:t>
            </a:r>
            <a:r>
              <a:rPr sz="1200" dirty="0">
                <a:latin typeface="Arial"/>
                <a:cs typeface="Arial"/>
              </a:rPr>
              <a:t>4개를 </a:t>
            </a:r>
            <a:r>
              <a:rPr sz="1200" spc="5" dirty="0">
                <a:latin typeface="Arial"/>
                <a:cs typeface="Arial"/>
              </a:rPr>
              <a:t>삽입합니다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4-3 </a:t>
            </a:r>
            <a:r>
              <a:rPr sz="1400" spc="-5" dirty="0">
                <a:latin typeface="Arial"/>
                <a:cs typeface="Arial"/>
              </a:rPr>
              <a:t>센서 유닛</a:t>
            </a:r>
            <a:r>
              <a:rPr sz="1400" dirty="0">
                <a:latin typeface="Arial"/>
                <a:cs typeface="Arial"/>
              </a:rPr>
              <a:t>(ML-55 </a:t>
            </a:r>
            <a:r>
              <a:rPr sz="1400" spc="-5" dirty="0">
                <a:latin typeface="Arial"/>
                <a:cs typeface="Arial"/>
              </a:rPr>
              <a:t>센서</a:t>
            </a:r>
            <a:r>
              <a:rPr sz="1400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4961" y="5374639"/>
            <a:ext cx="1308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그림 6 - </a:t>
            </a:r>
            <a:r>
              <a:rPr sz="1200" spc="-10" dirty="0">
                <a:latin typeface="Arial"/>
                <a:cs typeface="Arial"/>
              </a:rPr>
              <a:t>센서 </a:t>
            </a:r>
            <a:r>
              <a:rPr sz="1200" dirty="0">
                <a:latin typeface="Arial"/>
                <a:cs typeface="Arial"/>
              </a:rPr>
              <a:t>장치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5719317"/>
            <a:ext cx="5329886" cy="4216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93700" algn="l"/>
              </a:tabLst>
            </a:pPr>
            <a:r>
              <a:rPr sz="1200" dirty="0">
                <a:latin typeface="Arial"/>
                <a:cs typeface="Arial"/>
              </a:rPr>
              <a:t>라이트 쉴드 </a:t>
            </a:r>
            <a:r>
              <a:rPr sz="1200" spc="-10" dirty="0">
                <a:latin typeface="Arial"/>
                <a:cs typeface="Arial"/>
              </a:rPr>
              <a:t>부착</a:t>
            </a:r>
            <a:r>
              <a:rPr sz="1200" dirty="0">
                <a:latin typeface="MS Gothic"/>
                <a:cs typeface="MS Gothic"/>
              </a:rPr>
              <a:t> ⑬ </a:t>
            </a:r>
            <a:r>
              <a:rPr sz="1200" dirty="0">
                <a:latin typeface="Arial"/>
                <a:cs typeface="Arial"/>
              </a:rPr>
              <a:t>라이트 쉴드 </a:t>
            </a:r>
            <a:r>
              <a:rPr sz="1200" spc="-10" dirty="0">
                <a:latin typeface="Arial"/>
                <a:cs typeface="Arial"/>
              </a:rPr>
              <a:t>부착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3700" algn="l"/>
              </a:tabLst>
            </a:pPr>
            <a:r>
              <a:rPr sz="1200" spc="-5" dirty="0">
                <a:latin typeface="Arial"/>
                <a:cs typeface="Arial"/>
              </a:rPr>
              <a:t>하단 </a:t>
            </a:r>
            <a:r>
              <a:rPr sz="1200" spc="10" dirty="0">
                <a:latin typeface="Arial"/>
                <a:cs typeface="Arial"/>
              </a:rPr>
              <a:t>뚜껑 </a:t>
            </a:r>
            <a:r>
              <a:rPr sz="1200" spc="-10" dirty="0">
                <a:latin typeface="Arial"/>
                <a:cs typeface="Arial"/>
              </a:rPr>
              <a:t>부착하기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8733" y="953190"/>
            <a:ext cx="4251325" cy="1840864"/>
            <a:chOff x="948733" y="953190"/>
            <a:chExt cx="4251325" cy="184086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733" y="953190"/>
              <a:ext cx="4250717" cy="15380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06470" y="2176906"/>
              <a:ext cx="76200" cy="616585"/>
            </a:xfrm>
            <a:custGeom>
              <a:avLst/>
              <a:gdLst/>
              <a:ahLst/>
              <a:cxnLst/>
              <a:rect l="l" t="t" r="r" b="b"/>
              <a:pathLst>
                <a:path w="76200" h="61658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616584"/>
                  </a:lnTo>
                  <a:lnTo>
                    <a:pt x="44450" y="616584"/>
                  </a:lnTo>
                  <a:lnTo>
                    <a:pt x="44450" y="63500"/>
                  </a:lnTo>
                  <a:close/>
                </a:path>
                <a:path w="76200" h="61658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1658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46173" y="541121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PGothic"/>
                <a:cs typeface="MS PGothic"/>
              </a:rPr>
              <a:t>⑬</a:t>
            </a:r>
            <a:endParaRPr sz="1200">
              <a:latin typeface="MS PGothic"/>
              <a:cs typeface="MS P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0255" y="4196709"/>
            <a:ext cx="5214620" cy="1419225"/>
            <a:chOff x="770255" y="4196709"/>
            <a:chExt cx="5214620" cy="14192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91" y="4196709"/>
              <a:ext cx="5057879" cy="8806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89480" y="4487798"/>
              <a:ext cx="153670" cy="292100"/>
            </a:xfrm>
            <a:custGeom>
              <a:avLst/>
              <a:gdLst/>
              <a:ahLst/>
              <a:cxnLst/>
              <a:rect l="l" t="t" r="r" b="b"/>
              <a:pathLst>
                <a:path w="153669" h="292100">
                  <a:moveTo>
                    <a:pt x="0" y="146050"/>
                  </a:moveTo>
                  <a:lnTo>
                    <a:pt x="6020" y="89207"/>
                  </a:lnTo>
                  <a:lnTo>
                    <a:pt x="22447" y="42783"/>
                  </a:lnTo>
                  <a:lnTo>
                    <a:pt x="46827" y="11479"/>
                  </a:lnTo>
                  <a:lnTo>
                    <a:pt x="76707" y="0"/>
                  </a:lnTo>
                  <a:lnTo>
                    <a:pt x="106588" y="11479"/>
                  </a:lnTo>
                  <a:lnTo>
                    <a:pt x="130968" y="42783"/>
                  </a:lnTo>
                  <a:lnTo>
                    <a:pt x="147395" y="89207"/>
                  </a:lnTo>
                  <a:lnTo>
                    <a:pt x="153415" y="146050"/>
                  </a:lnTo>
                  <a:lnTo>
                    <a:pt x="147395" y="202946"/>
                  </a:lnTo>
                  <a:lnTo>
                    <a:pt x="130968" y="249364"/>
                  </a:lnTo>
                  <a:lnTo>
                    <a:pt x="106588" y="280638"/>
                  </a:lnTo>
                  <a:lnTo>
                    <a:pt x="76707" y="292100"/>
                  </a:lnTo>
                  <a:lnTo>
                    <a:pt x="46827" y="280638"/>
                  </a:lnTo>
                  <a:lnTo>
                    <a:pt x="22447" y="249364"/>
                  </a:lnTo>
                  <a:lnTo>
                    <a:pt x="6020" y="202946"/>
                  </a:lnTo>
                  <a:lnTo>
                    <a:pt x="0" y="146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730" y="4892166"/>
              <a:ext cx="1412875" cy="621665"/>
            </a:xfrm>
            <a:custGeom>
              <a:avLst/>
              <a:gdLst/>
              <a:ahLst/>
              <a:cxnLst/>
              <a:rect l="l" t="t" r="r" b="b"/>
              <a:pathLst>
                <a:path w="1412875" h="621664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619125"/>
                  </a:lnTo>
                  <a:lnTo>
                    <a:pt x="44450" y="619125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412875" h="621664">
                  <a:moveTo>
                    <a:pt x="1412875" y="81280"/>
                  </a:moveTo>
                  <a:lnTo>
                    <a:pt x="1406525" y="68580"/>
                  </a:lnTo>
                  <a:lnTo>
                    <a:pt x="1374775" y="5080"/>
                  </a:lnTo>
                  <a:lnTo>
                    <a:pt x="1336675" y="81280"/>
                  </a:lnTo>
                  <a:lnTo>
                    <a:pt x="1368425" y="81280"/>
                  </a:lnTo>
                  <a:lnTo>
                    <a:pt x="1368425" y="621665"/>
                  </a:lnTo>
                  <a:lnTo>
                    <a:pt x="1381125" y="621665"/>
                  </a:lnTo>
                  <a:lnTo>
                    <a:pt x="1381125" y="81280"/>
                  </a:lnTo>
                  <a:lnTo>
                    <a:pt x="1412875" y="81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0255" y="5414644"/>
              <a:ext cx="381000" cy="201295"/>
            </a:xfrm>
            <a:custGeom>
              <a:avLst/>
              <a:gdLst/>
              <a:ahLst/>
              <a:cxnLst/>
              <a:rect l="l" t="t" r="r" b="b"/>
              <a:pathLst>
                <a:path w="381000" h="201295">
                  <a:moveTo>
                    <a:pt x="381000" y="0"/>
                  </a:moveTo>
                  <a:lnTo>
                    <a:pt x="0" y="0"/>
                  </a:lnTo>
                  <a:lnTo>
                    <a:pt x="0" y="201295"/>
                  </a:lnTo>
                  <a:lnTo>
                    <a:pt x="381000" y="201295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1524" y="541121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PGothic"/>
                <a:cs typeface="MS PGothic"/>
              </a:rPr>
              <a:t>⑭</a:t>
            </a:r>
            <a:endParaRPr sz="1200">
              <a:latin typeface="MS PGothic"/>
              <a:cs typeface="MS P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658810"/>
            <a:ext cx="5782945" cy="20828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5"/>
              <a:tabLst>
                <a:tab pos="393700" algn="l"/>
                <a:tab pos="394335" algn="l"/>
              </a:tabLst>
            </a:pPr>
            <a:r>
              <a:rPr sz="1800" dirty="0">
                <a:latin typeface="Arial"/>
                <a:cs typeface="Arial"/>
              </a:rPr>
              <a:t>준비</a:t>
            </a:r>
            <a:endParaRPr sz="1800">
              <a:latin typeface="Arial"/>
              <a:cs typeface="Arial"/>
            </a:endParaRPr>
          </a:p>
          <a:p>
            <a:pPr marL="393700" lvl="1" indent="-381635">
              <a:lnSpc>
                <a:spcPts val="1645"/>
              </a:lnSpc>
              <a:spcBef>
                <a:spcPts val="545"/>
              </a:spcBef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-10" dirty="0">
                <a:latin typeface="Arial"/>
                <a:cs typeface="Arial"/>
              </a:rPr>
              <a:t>설정</a:t>
            </a:r>
            <a:endParaRPr sz="1400">
              <a:latin typeface="Arial"/>
              <a:cs typeface="Arial"/>
            </a:endParaRPr>
          </a:p>
          <a:p>
            <a:pPr marL="603885" lvl="2" indent="-591820">
              <a:lnSpc>
                <a:spcPts val="1645"/>
              </a:lnSpc>
              <a:buFont typeface="Arial"/>
              <a:buAutoNum type="arabicPlain"/>
              <a:tabLst>
                <a:tab pos="603885" algn="l"/>
                <a:tab pos="604520" algn="l"/>
              </a:tabLst>
            </a:pPr>
            <a:r>
              <a:rPr sz="1400" spc="-5" dirty="0">
                <a:latin typeface="Arial"/>
                <a:cs typeface="Arial"/>
              </a:rPr>
              <a:t>본체와 센서 </a:t>
            </a:r>
            <a:r>
              <a:rPr sz="1400" spc="-10" dirty="0">
                <a:latin typeface="Arial"/>
                <a:cs typeface="Arial"/>
              </a:rPr>
              <a:t>유닛을 연결</a:t>
            </a:r>
            <a:r>
              <a:rPr sz="1400" spc="-5" dirty="0">
                <a:latin typeface="Arial"/>
                <a:cs typeface="Arial"/>
              </a:rPr>
              <a:t>합니다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AutoNum type="arabicParenR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센서의 광원과 </a:t>
            </a:r>
            <a:r>
              <a:rPr sz="1200" spc="-15" dirty="0">
                <a:latin typeface="Arial"/>
                <a:cs typeface="Arial"/>
              </a:rPr>
              <a:t>광수용체에 </a:t>
            </a:r>
            <a:r>
              <a:rPr sz="1200" spc="-5" dirty="0">
                <a:latin typeface="Arial"/>
                <a:cs typeface="Arial"/>
              </a:rPr>
              <a:t>오염이 </a:t>
            </a:r>
            <a:r>
              <a:rPr sz="1200" dirty="0">
                <a:latin typeface="Arial"/>
                <a:cs typeface="Arial"/>
              </a:rPr>
              <a:t>있는지 </a:t>
            </a:r>
            <a:r>
              <a:rPr sz="1200" spc="-5" dirty="0">
                <a:latin typeface="Arial"/>
                <a:cs typeface="Arial"/>
              </a:rPr>
              <a:t>확인합니다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센서 </a:t>
            </a:r>
            <a:r>
              <a:rPr sz="1200" spc="-5" dirty="0">
                <a:latin typeface="Arial"/>
                <a:cs typeface="Arial"/>
              </a:rPr>
              <a:t>커넥터에서 </a:t>
            </a:r>
            <a:r>
              <a:rPr sz="1200" dirty="0">
                <a:latin typeface="Arial"/>
                <a:cs typeface="Arial"/>
              </a:rPr>
              <a:t>캡을 </a:t>
            </a:r>
            <a:r>
              <a:rPr sz="1200" spc="-5" dirty="0">
                <a:latin typeface="Arial"/>
                <a:cs typeface="Arial"/>
              </a:rPr>
              <a:t>제거합니다.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AutoNum type="arabicParenR"/>
              <a:tabLst>
                <a:tab pos="241935" algn="l"/>
              </a:tabLst>
            </a:pPr>
            <a:r>
              <a:rPr sz="1200" spc="5" dirty="0">
                <a:latin typeface="Arial"/>
                <a:cs typeface="Arial"/>
              </a:rPr>
              <a:t>본체의 </a:t>
            </a:r>
            <a:r>
              <a:rPr sz="1200" spc="-10" dirty="0">
                <a:latin typeface="Arial"/>
                <a:cs typeface="Arial"/>
              </a:rPr>
              <a:t>커넥터는 </a:t>
            </a:r>
            <a:r>
              <a:rPr sz="1200" spc="-5" dirty="0">
                <a:latin typeface="Arial"/>
                <a:cs typeface="Arial"/>
              </a:rPr>
              <a:t>전면에 </a:t>
            </a:r>
            <a:r>
              <a:rPr sz="1200" dirty="0">
                <a:latin typeface="Arial"/>
                <a:cs typeface="Arial"/>
              </a:rPr>
              <a:t>배치되어 </a:t>
            </a:r>
            <a:r>
              <a:rPr sz="1200" spc="-5" dirty="0">
                <a:latin typeface="Arial"/>
                <a:cs typeface="Arial"/>
              </a:rPr>
              <a:t>있습니다.</a:t>
            </a:r>
            <a:endParaRPr sz="1200">
              <a:latin typeface="Arial"/>
              <a:cs typeface="Arial"/>
            </a:endParaRPr>
          </a:p>
          <a:p>
            <a:pPr marL="241300" marR="5080" indent="-229235">
              <a:lnSpc>
                <a:spcPts val="1370"/>
              </a:lnSpc>
              <a:spcBef>
                <a:spcPts val="655"/>
              </a:spcBef>
              <a:buAutoNum type="arabicParenR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센서 </a:t>
            </a:r>
            <a:r>
              <a:rPr sz="1200" spc="-10" dirty="0">
                <a:latin typeface="Arial"/>
                <a:cs typeface="Arial"/>
              </a:rPr>
              <a:t>쪽 </a:t>
            </a:r>
            <a:r>
              <a:rPr sz="1200" spc="-5" dirty="0">
                <a:latin typeface="Arial"/>
                <a:cs typeface="Arial"/>
              </a:rPr>
              <a:t>커넥터의 로터 링에 </a:t>
            </a:r>
            <a:r>
              <a:rPr sz="1200" spc="-10" dirty="0">
                <a:latin typeface="Arial"/>
                <a:cs typeface="Arial"/>
              </a:rPr>
              <a:t>있는</a:t>
            </a:r>
            <a:r>
              <a:rPr sz="1200" dirty="0">
                <a:latin typeface="Arial"/>
                <a:cs typeface="Arial"/>
              </a:rPr>
              <a:t> ↓ </a:t>
            </a:r>
            <a:r>
              <a:rPr sz="1200" spc="-10" dirty="0">
                <a:latin typeface="Arial"/>
                <a:cs typeface="Arial"/>
              </a:rPr>
              <a:t>표시가 </a:t>
            </a:r>
            <a:r>
              <a:rPr sz="1200" dirty="0">
                <a:latin typeface="Arial"/>
                <a:cs typeface="Arial"/>
              </a:rPr>
              <a:t>위를 </a:t>
            </a:r>
            <a:r>
              <a:rPr sz="1200" spc="-5" dirty="0">
                <a:latin typeface="Arial"/>
                <a:cs typeface="Arial"/>
              </a:rPr>
              <a:t>향하도록 본체의 커넥터에 천천히 </a:t>
            </a:r>
            <a:r>
              <a:rPr sz="1200" dirty="0">
                <a:latin typeface="Arial"/>
                <a:cs typeface="Arial"/>
              </a:rPr>
              <a:t>삽입합니다.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505" y="2809145"/>
            <a:ext cx="73533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POWER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2779295"/>
            <a:ext cx="34594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17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sz="1200" dirty="0">
                <a:latin typeface="Arial"/>
                <a:cs typeface="Arial"/>
              </a:rPr>
              <a:t>       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5" dirty="0">
                <a:latin typeface="Arial"/>
                <a:cs typeface="Arial"/>
              </a:rPr>
              <a:t>전원을 </a:t>
            </a:r>
            <a:r>
              <a:rPr sz="1200" spc="-10" dirty="0">
                <a:latin typeface="Arial"/>
                <a:cs typeface="Arial"/>
              </a:rPr>
              <a:t>켭니다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3505" y="3021469"/>
            <a:ext cx="203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시작 화면이 </a:t>
            </a:r>
            <a:r>
              <a:rPr sz="1200" spc="-10" dirty="0">
                <a:latin typeface="Arial"/>
                <a:cs typeface="Arial"/>
              </a:rPr>
              <a:t>나타납니다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4019" y="4046571"/>
            <a:ext cx="31770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>
                <a:latin typeface="Arial"/>
                <a:cs typeface="Arial"/>
              </a:rPr>
              <a:t>시작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스크린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flipH="1">
            <a:off x="2772220" y="4317238"/>
            <a:ext cx="447737" cy="166712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LED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179" y="4278364"/>
            <a:ext cx="7840712" cy="41100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1300" marR="5080" indent="-229235">
              <a:lnSpc>
                <a:spcPts val="1370"/>
              </a:lnSpc>
              <a:spcBef>
                <a:spcPts val="204"/>
              </a:spcBef>
              <a:tabLst>
                <a:tab pos="2747645" algn="l"/>
              </a:tabLst>
            </a:pPr>
            <a:r>
              <a:rPr sz="1200" dirty="0">
                <a:latin typeface="Arial"/>
                <a:cs typeface="Arial"/>
              </a:rPr>
              <a:t>6) </a:t>
            </a:r>
            <a:r>
              <a:rPr sz="1200" dirty="0" err="1">
                <a:latin typeface="Arial"/>
                <a:cs typeface="Arial"/>
              </a:rPr>
              <a:t>디스플레이가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어두우면</a:t>
            </a:r>
            <a:r>
              <a:rPr lang="en-US" sz="1200" dirty="0">
                <a:latin typeface="Arial"/>
                <a:cs typeface="Arial"/>
              </a:rPr>
              <a:t>                  </a:t>
            </a:r>
            <a:r>
              <a:rPr sz="1200" dirty="0">
                <a:latin typeface="Arial"/>
                <a:cs typeface="Arial"/>
              </a:rPr>
              <a:t> 키를 눌러 </a:t>
            </a:r>
            <a:r>
              <a:rPr sz="1200" spc="-100" dirty="0">
                <a:latin typeface="Arial"/>
                <a:cs typeface="Arial"/>
              </a:rPr>
              <a:t>디스플레이를 </a:t>
            </a:r>
            <a:r>
              <a:rPr sz="1200" dirty="0">
                <a:latin typeface="Arial"/>
                <a:cs typeface="Arial"/>
              </a:rPr>
              <a:t>밝게 </a:t>
            </a:r>
            <a:r>
              <a:rPr sz="1200" dirty="0" err="1">
                <a:latin typeface="Arial"/>
                <a:cs typeface="Arial"/>
              </a:rPr>
              <a:t>합니다</a:t>
            </a:r>
            <a:r>
              <a:rPr sz="1200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241300" marR="5080" indent="-229235">
              <a:lnSpc>
                <a:spcPts val="1370"/>
              </a:lnSpc>
              <a:spcBef>
                <a:spcPts val="204"/>
              </a:spcBef>
              <a:tabLst>
                <a:tab pos="2747645" algn="l"/>
              </a:tabLst>
            </a:pPr>
            <a:r>
              <a:rPr lang="en-US" sz="120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끄려면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다시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371" y="4915530"/>
            <a:ext cx="6091886" cy="4589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algn="just">
              <a:lnSpc>
                <a:spcPts val="1405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백라이트가 </a:t>
            </a:r>
            <a:r>
              <a:rPr sz="1200" dirty="0">
                <a:latin typeface="Arial"/>
                <a:cs typeface="Arial"/>
              </a:rPr>
              <a:t>켜져 </a:t>
            </a:r>
            <a:r>
              <a:rPr sz="1200" spc="10" dirty="0">
                <a:latin typeface="Arial"/>
                <a:cs typeface="Arial"/>
              </a:rPr>
              <a:t>있는 </a:t>
            </a:r>
            <a:r>
              <a:rPr sz="1200" spc="-5" dirty="0">
                <a:latin typeface="Arial"/>
                <a:cs typeface="Arial"/>
              </a:rPr>
              <a:t>동안에는 </a:t>
            </a:r>
            <a:r>
              <a:rPr sz="1200" dirty="0">
                <a:latin typeface="Arial"/>
                <a:cs typeface="Arial"/>
              </a:rPr>
              <a:t>배터리 수명이 </a:t>
            </a:r>
            <a:r>
              <a:rPr sz="1200" spc="-10" dirty="0">
                <a:latin typeface="Arial"/>
                <a:cs typeface="Arial"/>
              </a:rPr>
              <a:t>더 빨리 </a:t>
            </a:r>
            <a:r>
              <a:rPr sz="1200" dirty="0">
                <a:latin typeface="Arial"/>
                <a:cs typeface="Arial"/>
              </a:rPr>
              <a:t>소모된다는 </a:t>
            </a:r>
            <a:r>
              <a:rPr sz="1200" spc="-5" dirty="0">
                <a:latin typeface="Arial"/>
                <a:cs typeface="Arial"/>
              </a:rPr>
              <a:t>점에 유의하세요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8255" indent="-229235">
              <a:lnSpc>
                <a:spcPts val="139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7) </a:t>
            </a:r>
            <a:r>
              <a:rPr sz="1200" spc="-20" dirty="0">
                <a:latin typeface="Arial"/>
                <a:cs typeface="Arial"/>
              </a:rPr>
              <a:t>전원을 </a:t>
            </a:r>
            <a:r>
              <a:rPr sz="1200" spc="-10" dirty="0">
                <a:latin typeface="Arial"/>
                <a:cs typeface="Arial"/>
              </a:rPr>
              <a:t>끄려면 전원 </a:t>
            </a: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spc="5" dirty="0">
                <a:latin typeface="Arial"/>
                <a:cs typeface="Arial"/>
              </a:rPr>
              <a:t>길게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버저가 </a:t>
            </a:r>
            <a:r>
              <a:rPr sz="1200" spc="-5" dirty="0">
                <a:latin typeface="Arial"/>
                <a:cs typeface="Arial"/>
              </a:rPr>
              <a:t>두 번 </a:t>
            </a:r>
            <a:r>
              <a:rPr sz="1200" dirty="0">
                <a:latin typeface="Arial"/>
                <a:cs typeface="Arial"/>
              </a:rPr>
              <a:t>울리면 </a:t>
            </a:r>
            <a:r>
              <a:rPr sz="1200" spc="-15" dirty="0">
                <a:latin typeface="Arial"/>
                <a:cs typeface="Arial"/>
              </a:rPr>
              <a:t>전원이 </a:t>
            </a:r>
            <a:r>
              <a:rPr sz="1200" spc="-10" dirty="0">
                <a:latin typeface="Arial"/>
                <a:cs typeface="Arial"/>
              </a:rPr>
              <a:t>꺼집니다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00710" algn="l"/>
              </a:tabLst>
            </a:pPr>
            <a:r>
              <a:rPr sz="1400" spc="-10" dirty="0">
                <a:latin typeface="Arial"/>
                <a:cs typeface="Arial"/>
              </a:rPr>
              <a:t>5-1-2 </a:t>
            </a:r>
            <a:r>
              <a:rPr sz="1400" spc="-5" dirty="0">
                <a:latin typeface="Arial"/>
                <a:cs typeface="Arial"/>
              </a:rPr>
              <a:t>센서 제거하기</a:t>
            </a:r>
            <a:endParaRPr sz="14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AutoNum type="arabicParenR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센서가 본체에 연결된 </a:t>
            </a:r>
            <a:r>
              <a:rPr sz="1200" dirty="0">
                <a:latin typeface="Arial"/>
                <a:cs typeface="Arial"/>
              </a:rPr>
              <a:t>상태에서 </a:t>
            </a:r>
            <a:r>
              <a:rPr sz="1200" spc="-5" dirty="0">
                <a:latin typeface="Arial"/>
                <a:cs typeface="Arial"/>
              </a:rPr>
              <a:t>커넥터를 앞쪽으로 </a:t>
            </a:r>
            <a:r>
              <a:rPr sz="1200" spc="-10" dirty="0">
                <a:latin typeface="Arial"/>
                <a:cs typeface="Arial"/>
              </a:rPr>
              <a:t>돌립니다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8255" indent="-229235">
              <a:lnSpc>
                <a:spcPts val="1370"/>
              </a:lnSpc>
              <a:spcBef>
                <a:spcPts val="660"/>
              </a:spcBef>
              <a:buAutoNum type="arabicParenR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센서 커넥터 </a:t>
            </a:r>
            <a:r>
              <a:rPr sz="1200" dirty="0">
                <a:latin typeface="Arial"/>
                <a:cs typeface="Arial"/>
              </a:rPr>
              <a:t>링을 </a:t>
            </a:r>
            <a:r>
              <a:rPr sz="1200" spc="5" dirty="0">
                <a:latin typeface="Arial"/>
                <a:cs typeface="Arial"/>
              </a:rPr>
              <a:t>왼쪽</a:t>
            </a:r>
            <a:r>
              <a:rPr sz="1200" dirty="0">
                <a:latin typeface="Arial"/>
                <a:cs typeface="Arial"/>
              </a:rPr>
              <a:t>(시계 반대 방향)</a:t>
            </a:r>
            <a:r>
              <a:rPr sz="1200" spc="-15" dirty="0">
                <a:latin typeface="Arial"/>
                <a:cs typeface="Arial"/>
              </a:rPr>
              <a:t>으로 </a:t>
            </a:r>
            <a:r>
              <a:rPr sz="1200" spc="-10" dirty="0">
                <a:latin typeface="Arial"/>
                <a:cs typeface="Arial"/>
              </a:rPr>
              <a:t>돌리고 </a:t>
            </a:r>
            <a:r>
              <a:rPr sz="1200" spc="-5" dirty="0">
                <a:latin typeface="Arial"/>
                <a:cs typeface="Arial"/>
              </a:rPr>
              <a:t>회전을 </a:t>
            </a:r>
            <a:r>
              <a:rPr sz="1200" dirty="0">
                <a:latin typeface="Arial"/>
                <a:cs typeface="Arial"/>
              </a:rPr>
              <a:t>멈추면 빼냅니다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15"/>
              </a:spcBef>
              <a:buAutoNum type="arabicParenR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커넥터 </a:t>
            </a:r>
            <a:r>
              <a:rPr sz="1200" dirty="0">
                <a:latin typeface="Arial"/>
                <a:cs typeface="Arial"/>
              </a:rPr>
              <a:t>캡을 </a:t>
            </a:r>
            <a:r>
              <a:rPr sz="1200" spc="-5" dirty="0">
                <a:latin typeface="Arial"/>
                <a:cs typeface="Arial"/>
              </a:rPr>
              <a:t>본체에 부착합니다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5-2 </a:t>
            </a:r>
            <a:r>
              <a:rPr sz="1400" spc="-5" dirty="0">
                <a:latin typeface="Arial"/>
                <a:cs typeface="Arial"/>
              </a:rPr>
              <a:t>측정 </a:t>
            </a:r>
            <a:r>
              <a:rPr sz="1400" spc="-10" dirty="0">
                <a:latin typeface="Arial"/>
                <a:cs typeface="Arial"/>
              </a:rPr>
              <a:t>모드 선택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  <a:spcBef>
                <a:spcPts val="730"/>
              </a:spcBef>
            </a:pPr>
            <a:r>
              <a:rPr sz="1200" spc="-10" dirty="0">
                <a:latin typeface="Arial"/>
                <a:cs typeface="Arial"/>
              </a:rPr>
              <a:t>전원이 </a:t>
            </a:r>
            <a:r>
              <a:rPr sz="1200" dirty="0">
                <a:latin typeface="Arial"/>
                <a:cs typeface="Arial"/>
              </a:rPr>
              <a:t>켜지면 </a:t>
            </a:r>
            <a:r>
              <a:rPr sz="1200" spc="-10" dirty="0">
                <a:latin typeface="Arial"/>
                <a:cs typeface="Arial"/>
              </a:rPr>
              <a:t>측정 모드를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미터는 다음과 같은 측정 </a:t>
            </a:r>
            <a:r>
              <a:rPr sz="1200" spc="-10" dirty="0">
                <a:latin typeface="Arial"/>
                <a:cs typeface="Arial"/>
              </a:rPr>
              <a:t>모드를 </a:t>
            </a:r>
            <a:r>
              <a:rPr sz="1200" spc="-5" dirty="0">
                <a:latin typeface="Arial"/>
                <a:cs typeface="Arial"/>
              </a:rPr>
              <a:t>제공합니다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ts val="1415"/>
              </a:lnSpc>
              <a:spcBef>
                <a:spcPts val="525"/>
              </a:spcBef>
              <a:buAutoNum type="arabicPeriod"/>
              <a:tabLst>
                <a:tab pos="241935" algn="l"/>
              </a:tabLst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  <a:p>
            <a:pPr marL="241300" algn="just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MLSS 측정을 수행하고 </a:t>
            </a:r>
            <a:r>
              <a:rPr sz="1200" spc="-15" dirty="0">
                <a:latin typeface="Arial"/>
                <a:cs typeface="Arial"/>
              </a:rPr>
              <a:t>SVI </a:t>
            </a:r>
            <a:r>
              <a:rPr sz="1200" dirty="0">
                <a:latin typeface="Arial"/>
                <a:cs typeface="Arial"/>
              </a:rPr>
              <a:t>및 r </a:t>
            </a:r>
            <a:r>
              <a:rPr sz="1200" spc="-5" dirty="0">
                <a:latin typeface="Arial"/>
                <a:cs typeface="Arial"/>
              </a:rPr>
              <a:t>값을 표시</a:t>
            </a:r>
            <a:r>
              <a:rPr sz="120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5080" algn="just">
              <a:lnSpc>
                <a:spcPct val="96100"/>
              </a:lnSpc>
              <a:spcBef>
                <a:spcPts val="20"/>
              </a:spcBef>
            </a:pPr>
            <a:r>
              <a:rPr sz="1200" spc="-5" dirty="0">
                <a:latin typeface="Arial"/>
                <a:cs typeface="Arial"/>
              </a:rPr>
              <a:t>농도 변동이</a:t>
            </a:r>
            <a:r>
              <a:rPr sz="1200" dirty="0">
                <a:latin typeface="Arial"/>
                <a:cs typeface="Arial"/>
              </a:rPr>
              <a:t> 적은 </a:t>
            </a:r>
            <a:r>
              <a:rPr sz="1200" spc="-5" dirty="0">
                <a:latin typeface="Arial"/>
                <a:cs typeface="Arial"/>
              </a:rPr>
              <a:t>폭기조의 슬러지 농도를 </a:t>
            </a:r>
            <a:r>
              <a:rPr sz="1200" dirty="0">
                <a:latin typeface="Arial"/>
                <a:cs typeface="Arial"/>
              </a:rPr>
              <a:t>측정할 </a:t>
            </a:r>
            <a:r>
              <a:rPr sz="1200" spc="10" dirty="0">
                <a:latin typeface="Arial"/>
                <a:cs typeface="Arial"/>
              </a:rPr>
              <a:t>때 </a:t>
            </a:r>
            <a:r>
              <a:rPr sz="1200" dirty="0">
                <a:latin typeface="Arial"/>
                <a:cs typeface="Arial"/>
              </a:rPr>
              <a:t>단일 포인트 </a:t>
            </a:r>
            <a:r>
              <a:rPr sz="1200" spc="-5" dirty="0">
                <a:latin typeface="Arial"/>
                <a:cs typeface="Arial"/>
              </a:rPr>
              <a:t>교정을</a:t>
            </a:r>
            <a:r>
              <a:rPr sz="1200" dirty="0">
                <a:latin typeface="Arial"/>
                <a:cs typeface="Arial"/>
              </a:rPr>
              <a:t> 통해 </a:t>
            </a:r>
            <a:r>
              <a:rPr sz="1200" spc="-5" dirty="0">
                <a:latin typeface="Arial"/>
                <a:cs typeface="Arial"/>
              </a:rPr>
              <a:t>보정하여 </a:t>
            </a:r>
            <a:r>
              <a:rPr sz="1200" spc="-10" dirty="0">
                <a:latin typeface="Arial"/>
                <a:cs typeface="Arial"/>
              </a:rPr>
              <a:t>수동 </a:t>
            </a:r>
            <a:r>
              <a:rPr sz="1200" spc="-5" dirty="0">
                <a:latin typeface="Arial"/>
                <a:cs typeface="Arial"/>
              </a:rPr>
              <a:t>분석 값을 </a:t>
            </a:r>
            <a:r>
              <a:rPr sz="1200" dirty="0">
                <a:latin typeface="Arial"/>
                <a:cs typeface="Arial"/>
              </a:rPr>
              <a:t>직접 판독할 </a:t>
            </a:r>
            <a:r>
              <a:rPr sz="1200" spc="-5" dirty="0">
                <a:latin typeface="Arial"/>
                <a:cs typeface="Arial"/>
              </a:rPr>
              <a:t>수 있습니다. </a:t>
            </a:r>
            <a:r>
              <a:rPr sz="1200" dirty="0">
                <a:latin typeface="Arial"/>
                <a:cs typeface="Arial"/>
              </a:rPr>
              <a:t>보다 </a:t>
            </a:r>
            <a:r>
              <a:rPr sz="1200" spc="-5" dirty="0">
                <a:latin typeface="Arial"/>
                <a:cs typeface="Arial"/>
              </a:rPr>
              <a:t>편리하고 일반적인 측정 방법으로 </a:t>
            </a:r>
            <a:r>
              <a:rPr sz="1200" spc="-10" dirty="0">
                <a:latin typeface="Arial"/>
                <a:cs typeface="Arial"/>
              </a:rPr>
              <a:t>권장됩니다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 algn="just">
              <a:lnSpc>
                <a:spcPts val="1415"/>
              </a:lnSpc>
              <a:spcBef>
                <a:spcPts val="535"/>
              </a:spcBef>
              <a:buAutoNum type="arabicPeriod" startAt="2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JIS </a:t>
            </a:r>
            <a:r>
              <a:rPr sz="1200" spc="-10" dirty="0">
                <a:latin typeface="Arial"/>
                <a:cs typeface="Arial"/>
              </a:rPr>
              <a:t>측정 모드</a:t>
            </a:r>
            <a:endParaRPr sz="1200" dirty="0">
              <a:latin typeface="Arial"/>
              <a:cs typeface="Arial"/>
            </a:endParaRPr>
          </a:p>
          <a:p>
            <a:pPr marL="241300" marR="12065">
              <a:lnSpc>
                <a:spcPts val="1370"/>
              </a:lnSpc>
              <a:spcBef>
                <a:spcPts val="80"/>
              </a:spcBef>
            </a:pPr>
            <a:r>
              <a:rPr sz="1200" dirty="0">
                <a:latin typeface="Arial"/>
                <a:cs typeface="Arial"/>
              </a:rPr>
              <a:t>JIS로 변환된 </a:t>
            </a:r>
            <a:r>
              <a:rPr sz="1200" spc="-10" dirty="0">
                <a:latin typeface="Arial"/>
                <a:cs typeface="Arial"/>
              </a:rPr>
              <a:t>MLSS 측정을 </a:t>
            </a:r>
            <a:r>
              <a:rPr sz="1200" spc="-5" dirty="0">
                <a:latin typeface="Arial"/>
                <a:cs typeface="Arial"/>
              </a:rPr>
              <a:t>수행합니다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여기서 </a:t>
            </a:r>
            <a:r>
              <a:rPr sz="1200" spc="-15" dirty="0">
                <a:latin typeface="Arial"/>
                <a:cs typeface="Arial"/>
              </a:rPr>
              <a:t>말하는 </a:t>
            </a:r>
            <a:r>
              <a:rPr sz="1200" dirty="0">
                <a:latin typeface="Arial"/>
                <a:cs typeface="Arial"/>
              </a:rPr>
              <a:t>JIS </a:t>
            </a:r>
            <a:r>
              <a:rPr sz="1200" spc="-10" dirty="0">
                <a:latin typeface="Arial"/>
                <a:cs typeface="Arial"/>
              </a:rPr>
              <a:t>방식은 </a:t>
            </a:r>
            <a:r>
              <a:rPr sz="1200" spc="-5" dirty="0">
                <a:latin typeface="Arial"/>
                <a:cs typeface="Arial"/>
              </a:rPr>
              <a:t>중량별 </a:t>
            </a:r>
            <a:r>
              <a:rPr sz="1200" spc="-10" dirty="0">
                <a:latin typeface="Arial"/>
                <a:cs typeface="Arial"/>
              </a:rPr>
              <a:t>수동 </a:t>
            </a:r>
            <a:r>
              <a:rPr sz="1200" spc="-5" dirty="0">
                <a:latin typeface="Arial"/>
                <a:cs typeface="Arial"/>
              </a:rPr>
              <a:t>분석 </a:t>
            </a:r>
            <a:r>
              <a:rPr sz="1200" dirty="0">
                <a:latin typeface="Arial"/>
                <a:cs typeface="Arial"/>
              </a:rPr>
              <a:t>방식입니다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5080">
              <a:lnSpc>
                <a:spcPts val="1370"/>
              </a:lnSpc>
              <a:spcBef>
                <a:spcPts val="20"/>
              </a:spcBef>
            </a:pPr>
            <a:r>
              <a:rPr sz="1200" dirty="0">
                <a:latin typeface="Arial"/>
                <a:cs typeface="Arial"/>
              </a:rPr>
              <a:t>농도 </a:t>
            </a:r>
            <a:r>
              <a:rPr sz="1200" spc="-5" dirty="0">
                <a:latin typeface="Arial"/>
                <a:cs typeface="Arial"/>
              </a:rPr>
              <a:t>변동이 </a:t>
            </a:r>
            <a:r>
              <a:rPr sz="1200" spc="5" dirty="0">
                <a:latin typeface="Arial"/>
                <a:cs typeface="Arial"/>
              </a:rPr>
              <a:t>큰 </a:t>
            </a:r>
            <a:r>
              <a:rPr sz="1200" dirty="0">
                <a:latin typeface="Arial"/>
                <a:cs typeface="Arial"/>
              </a:rPr>
              <a:t>폭기조의 슬러지 농도는 </a:t>
            </a:r>
            <a:r>
              <a:rPr sz="1200" spc="-10" dirty="0">
                <a:latin typeface="Arial"/>
                <a:cs typeface="Arial"/>
              </a:rPr>
              <a:t>수동 </a:t>
            </a:r>
            <a:r>
              <a:rPr sz="1200" spc="-5" dirty="0">
                <a:latin typeface="Arial"/>
                <a:cs typeface="Arial"/>
              </a:rPr>
              <a:t>분석(중량법) 변환을 통해 </a:t>
            </a:r>
            <a:r>
              <a:rPr sz="1200" dirty="0">
                <a:latin typeface="Arial"/>
                <a:cs typeface="Arial"/>
              </a:rPr>
              <a:t>직접 판독할 </a:t>
            </a:r>
            <a:r>
              <a:rPr sz="1200" spc="-15" dirty="0">
                <a:latin typeface="Arial"/>
                <a:cs typeface="Arial"/>
              </a:rPr>
              <a:t>수 있습니다.</a:t>
            </a:r>
            <a:endParaRPr sz="1200" dirty="0">
              <a:latin typeface="Arial"/>
              <a:cs typeface="Arial"/>
            </a:endParaRPr>
          </a:p>
          <a:p>
            <a:pPr marL="241300">
              <a:lnSpc>
                <a:spcPts val="1355"/>
              </a:lnSpc>
              <a:tabLst>
                <a:tab pos="1096645" algn="l"/>
                <a:tab pos="1459230" algn="l"/>
                <a:tab pos="2339340" algn="l"/>
                <a:tab pos="2921000" algn="l"/>
                <a:tab pos="3347085" algn="l"/>
                <a:tab pos="3660775" algn="l"/>
                <a:tab pos="4107815" algn="l"/>
                <a:tab pos="4732020" algn="l"/>
                <a:tab pos="5036820" algn="l"/>
              </a:tabLst>
            </a:pPr>
            <a:r>
              <a:rPr sz="1200" spc="-5" dirty="0">
                <a:latin typeface="Arial"/>
                <a:cs typeface="Arial"/>
              </a:rPr>
              <a:t>보정을 수행하여 </a:t>
            </a:r>
            <a:r>
              <a:rPr sz="1200" dirty="0">
                <a:latin typeface="Arial"/>
                <a:cs typeface="Arial"/>
              </a:rPr>
              <a:t>JIS </a:t>
            </a:r>
            <a:r>
              <a:rPr sz="1200" spc="-5" dirty="0">
                <a:latin typeface="Arial"/>
                <a:cs typeface="Arial"/>
              </a:rPr>
              <a:t>변환 값을 </a:t>
            </a:r>
            <a:r>
              <a:rPr sz="1200" dirty="0">
                <a:latin typeface="Arial"/>
                <a:cs typeface="Arial"/>
              </a:rPr>
              <a:t>직접 </a:t>
            </a:r>
            <a:r>
              <a:rPr sz="1200" spc="-5" dirty="0">
                <a:latin typeface="Arial"/>
                <a:cs typeface="Arial"/>
              </a:rPr>
              <a:t>읽을 </a:t>
            </a:r>
            <a:r>
              <a:rPr sz="1200" spc="-15" dirty="0">
                <a:latin typeface="Arial"/>
                <a:cs typeface="Arial"/>
              </a:rPr>
              <a:t>수 있습니다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9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50" y="1703143"/>
            <a:ext cx="828791" cy="23815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07" y="4483868"/>
            <a:ext cx="447737" cy="2286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61" y="3284006"/>
            <a:ext cx="3000815" cy="761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4521"/>
            <a:ext cx="5784215" cy="2291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5080" algn="just">
              <a:lnSpc>
                <a:spcPct val="95900"/>
              </a:lnSpc>
              <a:spcBef>
                <a:spcPts val="160"/>
              </a:spcBef>
            </a:pPr>
            <a:r>
              <a:rPr sz="1200" spc="-10" dirty="0">
                <a:latin typeface="Arial"/>
                <a:cs typeface="Arial"/>
              </a:rPr>
              <a:t>수동 </a:t>
            </a:r>
            <a:r>
              <a:rPr sz="1200" spc="-5" dirty="0">
                <a:latin typeface="Arial"/>
                <a:cs typeface="Arial"/>
              </a:rPr>
              <a:t>분석(중량법, </a:t>
            </a:r>
            <a:r>
              <a:rPr sz="1200" dirty="0">
                <a:latin typeface="Arial"/>
                <a:cs typeface="Arial"/>
              </a:rPr>
              <a:t>Y 값)</a:t>
            </a:r>
            <a:r>
              <a:rPr sz="1200" spc="-10" dirty="0">
                <a:latin typeface="Arial"/>
                <a:cs typeface="Arial"/>
              </a:rPr>
              <a:t>과 MLSS </a:t>
            </a:r>
            <a:r>
              <a:rPr sz="1200" spc="-5" dirty="0">
                <a:latin typeface="Arial"/>
                <a:cs typeface="Arial"/>
              </a:rPr>
              <a:t>측정기</a:t>
            </a:r>
            <a:r>
              <a:rPr sz="1200" dirty="0">
                <a:latin typeface="Arial"/>
                <a:cs typeface="Arial"/>
              </a:rPr>
              <a:t>(ML-55, X </a:t>
            </a:r>
            <a:r>
              <a:rPr sz="1200" spc="-5" dirty="0">
                <a:latin typeface="Arial"/>
                <a:cs typeface="Arial"/>
              </a:rPr>
              <a:t>값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로 농도가 다른 여러 슬러지 </a:t>
            </a:r>
            <a:r>
              <a:rPr sz="1200" spc="-10" dirty="0">
                <a:latin typeface="Arial"/>
                <a:cs typeface="Arial"/>
              </a:rPr>
              <a:t>샘플을 </a:t>
            </a:r>
            <a:r>
              <a:rPr sz="1200" spc="-5" dirty="0">
                <a:latin typeface="Arial"/>
                <a:cs typeface="Arial"/>
              </a:rPr>
              <a:t>측정하여 계수 </a:t>
            </a:r>
            <a:r>
              <a:rPr sz="1200" spc="-10" dirty="0">
                <a:latin typeface="Arial"/>
                <a:cs typeface="Arial"/>
              </a:rPr>
              <a:t>a와 </a:t>
            </a:r>
            <a:r>
              <a:rPr sz="1200" dirty="0">
                <a:latin typeface="Arial"/>
                <a:cs typeface="Arial"/>
              </a:rPr>
              <a:t>b의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spc="-15" dirty="0">
                <a:latin typeface="Arial"/>
                <a:cs typeface="Arial"/>
              </a:rPr>
              <a:t>구하고 </a:t>
            </a: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값을 입력으로 사용합니다. </a:t>
            </a:r>
            <a:r>
              <a:rPr sz="1200" dirty="0">
                <a:latin typeface="Arial"/>
                <a:cs typeface="Arial"/>
              </a:rPr>
              <a:t>또한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스팬 보정 </a:t>
            </a:r>
            <a:r>
              <a:rPr sz="1200" spc="-5" dirty="0">
                <a:latin typeface="Arial"/>
                <a:cs typeface="Arial"/>
              </a:rPr>
              <a:t>후에도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수치가 </a:t>
            </a:r>
            <a:r>
              <a:rPr sz="1200" spc="-5" dirty="0">
                <a:latin typeface="Arial"/>
                <a:cs typeface="Arial"/>
              </a:rPr>
              <a:t>가중치 방법과 </a:t>
            </a:r>
            <a:r>
              <a:rPr sz="1200" spc="-10" dirty="0">
                <a:latin typeface="Arial"/>
                <a:cs typeface="Arial"/>
              </a:rPr>
              <a:t>일치하지 않을 때 보다 </a:t>
            </a:r>
            <a:r>
              <a:rPr sz="1200" spc="5" dirty="0">
                <a:latin typeface="Arial"/>
                <a:cs typeface="Arial"/>
              </a:rPr>
              <a:t>정확한 </a:t>
            </a:r>
            <a:r>
              <a:rPr sz="1200" spc="-10" dirty="0">
                <a:latin typeface="Arial"/>
                <a:cs typeface="Arial"/>
              </a:rPr>
              <a:t>측정을 </a:t>
            </a:r>
            <a:r>
              <a:rPr sz="1200" dirty="0">
                <a:latin typeface="Arial"/>
                <a:cs typeface="Arial"/>
              </a:rPr>
              <a:t>수행하기 위해 사용됩니다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41300" marR="3589654" indent="-229235">
              <a:lnSpc>
                <a:spcPts val="1370"/>
              </a:lnSpc>
              <a:spcBef>
                <a:spcPts val="655"/>
              </a:spcBef>
              <a:buAutoNum type="arabicPeriod" startAt="3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SZ 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spc="-5" dirty="0">
                <a:latin typeface="Arial"/>
                <a:cs typeface="Arial"/>
              </a:rPr>
              <a:t>SZ 측정을 수행합니다.</a:t>
            </a:r>
            <a:endParaRPr sz="1200">
              <a:latin typeface="Arial"/>
              <a:cs typeface="Arial"/>
            </a:endParaRPr>
          </a:p>
          <a:p>
            <a:pPr marL="241300" marR="4213860" indent="-229235">
              <a:lnSpc>
                <a:spcPts val="1370"/>
              </a:lnSpc>
              <a:spcBef>
                <a:spcPts val="620"/>
              </a:spcBef>
              <a:buAutoNum type="arabicPeriod" startAt="3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매개변수 </a:t>
            </a:r>
            <a:r>
              <a:rPr sz="1200" dirty="0">
                <a:latin typeface="Arial"/>
                <a:cs typeface="Arial"/>
              </a:rPr>
              <a:t>설정 매개변수 </a:t>
            </a:r>
            <a:r>
              <a:rPr sz="1200" spc="-25" dirty="0">
                <a:latin typeface="Arial"/>
                <a:cs typeface="Arial"/>
              </a:rPr>
              <a:t>설정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 모드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선택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2515" y="3282943"/>
            <a:ext cx="9474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8142" y="3293732"/>
            <a:ext cx="27298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모드를 불러옵니다.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3878" y="3597777"/>
            <a:ext cx="24086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선택 화면으로 이동합니다.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515" y="3997555"/>
            <a:ext cx="362013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9230" marR="5080" indent="-177165" algn="just">
              <a:lnSpc>
                <a:spcPct val="95800"/>
              </a:lnSpc>
              <a:spcBef>
                <a:spcPts val="160"/>
              </a:spcBef>
              <a:tabLst>
                <a:tab pos="130492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dirty="0">
                <a:latin typeface="Arial"/>
                <a:cs typeface="Arial"/>
              </a:rPr>
              <a:t>*</a:t>
            </a:r>
            <a:r>
              <a:rPr sz="1200" spc="-5" dirty="0">
                <a:latin typeface="Arial"/>
                <a:cs typeface="Arial"/>
              </a:rPr>
              <a:t>(별표) 커서를 </a:t>
            </a:r>
            <a:r>
              <a:rPr sz="1200" dirty="0">
                <a:latin typeface="Arial"/>
                <a:cs typeface="Arial"/>
              </a:rPr>
              <a:t>이동하고 </a:t>
            </a:r>
            <a:r>
              <a:rPr sz="1200" spc="-10" dirty="0">
                <a:latin typeface="Arial"/>
                <a:cs typeface="Arial"/>
              </a:rPr>
              <a:t>측정 모드를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MLSS, JIS, TB, SZ </a:t>
            </a:r>
            <a:r>
              <a:rPr sz="1200" dirty="0">
                <a:latin typeface="Arial"/>
                <a:cs typeface="Arial"/>
              </a:rPr>
              <a:t>및 </a:t>
            </a:r>
            <a:r>
              <a:rPr sz="1200" spc="-25" dirty="0">
                <a:latin typeface="Arial"/>
                <a:cs typeface="Arial"/>
              </a:rPr>
              <a:t>PARAM </a:t>
            </a:r>
            <a:r>
              <a:rPr sz="1200" spc="-10" dirty="0">
                <a:latin typeface="Arial"/>
                <a:cs typeface="Arial"/>
              </a:rPr>
              <a:t>중에서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주기를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4230" y="4788493"/>
            <a:ext cx="58547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MEAS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2515" y="4758643"/>
            <a:ext cx="3428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2420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눌러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측정을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시작합니다</a:t>
            </a:r>
            <a:r>
              <a:rPr sz="1200" spc="-10" dirty="0">
                <a:latin typeface="Arial"/>
                <a:cs typeface="Arial"/>
              </a:rPr>
              <a:t>.</a:t>
            </a:r>
            <a:r>
              <a:rPr lang="ko-KR" altLang="en-US" sz="1200" spc="-10" dirty="0" err="1">
                <a:latin typeface="Arial"/>
                <a:cs typeface="Arial"/>
              </a:rPr>
              <a:t>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9614" y="5052629"/>
            <a:ext cx="4156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10" dirty="0" err="1">
                <a:latin typeface="Arial"/>
                <a:cs typeface="Arial"/>
              </a:rPr>
              <a:t>측정을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시작하기</a:t>
            </a:r>
            <a:r>
              <a:rPr sz="1200" b="1" spc="-5" dirty="0">
                <a:latin typeface="Arial"/>
                <a:cs typeface="Arial"/>
              </a:rPr>
              <a:t> 전에 보정을 </a:t>
            </a:r>
            <a:r>
              <a:rPr sz="1200" b="1" spc="-10" dirty="0">
                <a:latin typeface="Arial"/>
                <a:cs typeface="Arial"/>
              </a:rPr>
              <a:t>수행하세요.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5037" y="4032529"/>
            <a:ext cx="117475" cy="13652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94080" y="3209162"/>
            <a:ext cx="1867535" cy="592455"/>
            <a:chOff x="894080" y="3209162"/>
            <a:chExt cx="1867535" cy="592455"/>
          </a:xfrm>
        </p:grpSpPr>
        <p:sp>
          <p:nvSpPr>
            <p:cNvPr id="14" name="object 14"/>
            <p:cNvSpPr/>
            <p:nvPr/>
          </p:nvSpPr>
          <p:spPr>
            <a:xfrm>
              <a:off x="900430" y="3215512"/>
              <a:ext cx="1854835" cy="579755"/>
            </a:xfrm>
            <a:custGeom>
              <a:avLst/>
              <a:gdLst/>
              <a:ahLst/>
              <a:cxnLst/>
              <a:rect l="l" t="t" r="r" b="b"/>
              <a:pathLst>
                <a:path w="1854835" h="579754">
                  <a:moveTo>
                    <a:pt x="1854835" y="0"/>
                  </a:moveTo>
                  <a:lnTo>
                    <a:pt x="0" y="0"/>
                  </a:lnTo>
                  <a:lnTo>
                    <a:pt x="0" y="579754"/>
                  </a:lnTo>
                  <a:lnTo>
                    <a:pt x="1854835" y="579754"/>
                  </a:lnTo>
                  <a:lnTo>
                    <a:pt x="18548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430" y="3215512"/>
              <a:ext cx="1854835" cy="579755"/>
            </a:xfrm>
            <a:custGeom>
              <a:avLst/>
              <a:gdLst/>
              <a:ahLst/>
              <a:cxnLst/>
              <a:rect l="l" t="t" r="r" b="b"/>
              <a:pathLst>
                <a:path w="1854835" h="579754">
                  <a:moveTo>
                    <a:pt x="0" y="579754"/>
                  </a:moveTo>
                  <a:lnTo>
                    <a:pt x="1854835" y="579754"/>
                  </a:lnTo>
                  <a:lnTo>
                    <a:pt x="1854835" y="0"/>
                  </a:lnTo>
                  <a:lnTo>
                    <a:pt x="0" y="0"/>
                  </a:lnTo>
                  <a:lnTo>
                    <a:pt x="0" y="5797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10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88" y="3832872"/>
            <a:ext cx="2019582" cy="68589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2" y="3223511"/>
            <a:ext cx="2038635" cy="6573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0BC1B9D-149B-D9E1-9E67-E34F5389D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980" y="3195964"/>
            <a:ext cx="781159" cy="3143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80822"/>
            <a:ext cx="5782310" cy="20980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6"/>
              <a:tabLst>
                <a:tab pos="393700" algn="l"/>
                <a:tab pos="394335" algn="l"/>
              </a:tabLst>
            </a:pPr>
            <a:r>
              <a:rPr sz="1800" spc="-10" dirty="0">
                <a:latin typeface="Arial"/>
                <a:cs typeface="Arial"/>
              </a:rPr>
              <a:t>MLSS </a:t>
            </a:r>
            <a:r>
              <a:rPr sz="1800" dirty="0">
                <a:latin typeface="Arial"/>
                <a:cs typeface="Arial"/>
              </a:rPr>
              <a:t>농도 </a:t>
            </a:r>
            <a:r>
              <a:rPr sz="1800" spc="-5" dirty="0">
                <a:latin typeface="Arial"/>
                <a:cs typeface="Arial"/>
              </a:rPr>
              <a:t>측정</a:t>
            </a:r>
            <a:endParaRPr sz="1800">
              <a:latin typeface="Arial"/>
              <a:cs typeface="Arial"/>
            </a:endParaRPr>
          </a:p>
          <a:p>
            <a:pPr marL="393700" lvl="1" indent="-381635">
              <a:lnSpc>
                <a:spcPts val="1650"/>
              </a:lnSpc>
              <a:spcBef>
                <a:spcPts val="545"/>
              </a:spcBef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보정</a:t>
            </a:r>
            <a:endParaRPr sz="1400">
              <a:latin typeface="Arial"/>
              <a:cs typeface="Arial"/>
            </a:endParaRPr>
          </a:p>
          <a:p>
            <a:pPr marL="12700" marR="354965">
              <a:lnSpc>
                <a:spcPts val="1370"/>
              </a:lnSpc>
              <a:spcBef>
                <a:spcPts val="75"/>
              </a:spcBef>
            </a:pPr>
            <a:r>
              <a:rPr sz="1200" spc="-10" dirty="0">
                <a:latin typeface="Arial"/>
                <a:cs typeface="Arial"/>
              </a:rPr>
              <a:t>측정을 </a:t>
            </a:r>
            <a:r>
              <a:rPr sz="1200" spc="-5" dirty="0">
                <a:latin typeface="Arial"/>
                <a:cs typeface="Arial"/>
              </a:rPr>
              <a:t>수행하기 </a:t>
            </a:r>
            <a:r>
              <a:rPr sz="1200" dirty="0">
                <a:latin typeface="Arial"/>
                <a:cs typeface="Arial"/>
              </a:rPr>
              <a:t>전에 영점 </a:t>
            </a:r>
            <a:r>
              <a:rPr sz="1200" spc="-5" dirty="0">
                <a:latin typeface="Arial"/>
                <a:cs typeface="Arial"/>
              </a:rPr>
              <a:t>보정 </a:t>
            </a:r>
            <a:r>
              <a:rPr sz="1200" dirty="0">
                <a:latin typeface="Arial"/>
                <a:cs typeface="Arial"/>
              </a:rPr>
              <a:t>및 스팬 보정을 수행합니다. 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일일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측정의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경우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영점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보정만 수행합니다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20"/>
              </a:spcBef>
            </a:pPr>
            <a:r>
              <a:rPr sz="1200" spc="-5" dirty="0">
                <a:latin typeface="Arial"/>
                <a:cs typeface="Arial"/>
              </a:rPr>
              <a:t>스팬 보정에는 </a:t>
            </a:r>
            <a:r>
              <a:rPr sz="1200" spc="-10" dirty="0">
                <a:latin typeface="Arial"/>
                <a:cs typeface="Arial"/>
              </a:rPr>
              <a:t>수동 </a:t>
            </a:r>
            <a:r>
              <a:rPr sz="1200" spc="-5" dirty="0">
                <a:latin typeface="Arial"/>
                <a:cs typeface="Arial"/>
              </a:rPr>
              <a:t>분석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10" dirty="0">
                <a:latin typeface="Arial"/>
                <a:cs typeface="Arial"/>
              </a:rPr>
              <a:t>중량법 </a:t>
            </a:r>
            <a:r>
              <a:rPr sz="1200" dirty="0">
                <a:latin typeface="Arial"/>
                <a:cs typeface="Arial"/>
              </a:rPr>
              <a:t>및 </a:t>
            </a:r>
            <a:r>
              <a:rPr sz="1200" spc="-5" dirty="0">
                <a:latin typeface="Arial"/>
                <a:cs typeface="Arial"/>
              </a:rPr>
              <a:t>하수도 </a:t>
            </a:r>
            <a:r>
              <a:rPr sz="1200" dirty="0">
                <a:latin typeface="Arial"/>
                <a:cs typeface="Arial"/>
              </a:rPr>
              <a:t>테스트 </a:t>
            </a:r>
            <a:r>
              <a:rPr sz="1200" spc="-5" dirty="0">
                <a:latin typeface="Arial"/>
                <a:cs typeface="Arial"/>
              </a:rPr>
              <a:t>방법 </a:t>
            </a:r>
            <a:r>
              <a:rPr sz="1200" dirty="0">
                <a:latin typeface="Arial"/>
                <a:cs typeface="Arial"/>
              </a:rPr>
              <a:t>참조)으로 </a:t>
            </a:r>
            <a:r>
              <a:rPr sz="1200" spc="-5" dirty="0">
                <a:latin typeface="Arial"/>
                <a:cs typeface="Arial"/>
              </a:rPr>
              <a:t>찾은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농도가 필요합니다.</a:t>
            </a:r>
            <a:endParaRPr sz="1200">
              <a:latin typeface="Arial"/>
              <a:cs typeface="Arial"/>
            </a:endParaRPr>
          </a:p>
          <a:p>
            <a:pPr marL="643890" marR="12065" indent="-631825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latin typeface="Arial"/>
                <a:cs typeface="Arial"/>
              </a:rPr>
              <a:t>＜주＞센서는 정밀 광학 </a:t>
            </a:r>
            <a:r>
              <a:rPr sz="1200" b="1" dirty="0">
                <a:latin typeface="Arial"/>
                <a:cs typeface="Arial"/>
              </a:rPr>
              <a:t>기기이므로 떨어뜨리거나 </a:t>
            </a:r>
            <a:r>
              <a:rPr sz="1200" b="1" spc="-5" dirty="0">
                <a:latin typeface="Arial"/>
                <a:cs typeface="Arial"/>
              </a:rPr>
              <a:t>손상되지 않도록 주의하세요.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보정 단계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4040454"/>
            <a:ext cx="5793118" cy="206530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622300" algn="l"/>
              </a:tabLst>
            </a:pPr>
            <a:r>
              <a:rPr sz="1400" spc="-10" dirty="0">
                <a:latin typeface="Arial"/>
                <a:cs typeface="Arial"/>
              </a:rPr>
              <a:t>6-1-1 영점 </a:t>
            </a:r>
            <a:r>
              <a:rPr sz="1400" spc="-5" dirty="0">
                <a:latin typeface="Arial"/>
                <a:cs typeface="Arial"/>
              </a:rPr>
              <a:t>보정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  <a:spcBef>
                <a:spcPts val="750"/>
              </a:spcBef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기능은 </a:t>
            </a:r>
            <a:r>
              <a:rPr sz="1200" spc="-15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및 </a:t>
            </a:r>
            <a:r>
              <a:rPr sz="1200" spc="10" dirty="0">
                <a:latin typeface="Arial"/>
                <a:cs typeface="Arial"/>
              </a:rPr>
              <a:t>수심에</a:t>
            </a:r>
            <a:r>
              <a:rPr sz="1200" dirty="0">
                <a:latin typeface="Arial"/>
                <a:cs typeface="Arial"/>
              </a:rPr>
              <a:t> 대한 영점 </a:t>
            </a:r>
            <a:r>
              <a:rPr sz="1200" spc="-5" dirty="0">
                <a:latin typeface="Arial"/>
                <a:cs typeface="Arial"/>
              </a:rPr>
              <a:t>보정을 </a:t>
            </a:r>
            <a:r>
              <a:rPr sz="1200" spc="-10" dirty="0">
                <a:latin typeface="Arial"/>
                <a:cs typeface="Arial"/>
              </a:rPr>
              <a:t>수행합니다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80"/>
              </a:spcBef>
            </a:pPr>
            <a:r>
              <a:rPr sz="1200" dirty="0">
                <a:latin typeface="Arial"/>
                <a:cs typeface="Arial"/>
              </a:rPr>
              <a:t>영점 보정은 </a:t>
            </a:r>
            <a:r>
              <a:rPr sz="1200" spc="-5" dirty="0">
                <a:latin typeface="Arial"/>
                <a:cs typeface="Arial"/>
              </a:rPr>
              <a:t>두 가지 방법으로 수행할 </a:t>
            </a:r>
            <a:r>
              <a:rPr sz="1200" spc="-15" dirty="0">
                <a:latin typeface="Arial"/>
                <a:cs typeface="Arial"/>
              </a:rPr>
              <a:t>수 있습니다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증류수(수돗물) </a:t>
            </a:r>
            <a:r>
              <a:rPr sz="1200" dirty="0">
                <a:latin typeface="Arial"/>
                <a:cs typeface="Arial"/>
              </a:rPr>
              <a:t>또는 2) </a:t>
            </a:r>
            <a:r>
              <a:rPr sz="1200" spc="-15" dirty="0">
                <a:latin typeface="Arial"/>
                <a:cs typeface="Arial"/>
              </a:rPr>
              <a:t>공기</a:t>
            </a:r>
            <a:r>
              <a:rPr sz="1200" spc="10" dirty="0">
                <a:latin typeface="Arial"/>
                <a:cs typeface="Arial"/>
              </a:rPr>
              <a:t> 중에서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10795">
              <a:lnSpc>
                <a:spcPts val="1370"/>
              </a:lnSpc>
              <a:spcBef>
                <a:spcPts val="25"/>
              </a:spcBef>
            </a:pPr>
            <a:r>
              <a:rPr sz="1200" spc="-10" dirty="0">
                <a:latin typeface="Arial"/>
                <a:cs typeface="Arial"/>
              </a:rPr>
              <a:t>보다 </a:t>
            </a:r>
            <a:r>
              <a:rPr sz="1200" dirty="0">
                <a:latin typeface="Arial"/>
                <a:cs typeface="Arial"/>
              </a:rPr>
              <a:t>정확한 </a:t>
            </a:r>
            <a:r>
              <a:rPr sz="1200" spc="-10" dirty="0">
                <a:latin typeface="Arial"/>
                <a:cs typeface="Arial"/>
              </a:rPr>
              <a:t>측정을 </a:t>
            </a:r>
            <a:r>
              <a:rPr sz="1200" spc="-5" dirty="0">
                <a:latin typeface="Arial"/>
                <a:cs typeface="Arial"/>
              </a:rPr>
              <a:t>위해 </a:t>
            </a:r>
            <a:r>
              <a:rPr sz="1200" spc="10" dirty="0">
                <a:latin typeface="Arial"/>
                <a:cs typeface="Arial"/>
              </a:rPr>
              <a:t>영점 </a:t>
            </a:r>
            <a:r>
              <a:rPr sz="1200" spc="-5" dirty="0">
                <a:latin typeface="Arial"/>
                <a:cs typeface="Arial"/>
              </a:rPr>
              <a:t>교정을 수행할 </a:t>
            </a:r>
            <a:r>
              <a:rPr sz="1200" spc="-10" dirty="0">
                <a:latin typeface="Arial"/>
                <a:cs typeface="Arial"/>
              </a:rPr>
              <a:t>때와 </a:t>
            </a:r>
            <a:r>
              <a:rPr sz="1200" dirty="0">
                <a:latin typeface="Arial"/>
                <a:cs typeface="Arial"/>
              </a:rPr>
              <a:t>다음과 같은 </a:t>
            </a:r>
            <a:r>
              <a:rPr sz="1200" spc="-5" dirty="0">
                <a:latin typeface="Arial"/>
                <a:cs typeface="Arial"/>
              </a:rPr>
              <a:t>저농도 </a:t>
            </a:r>
            <a:r>
              <a:rPr sz="1200" spc="-10" dirty="0">
                <a:latin typeface="Arial"/>
                <a:cs typeface="Arial"/>
              </a:rPr>
              <a:t>측정을 </a:t>
            </a:r>
            <a:r>
              <a:rPr sz="1200" spc="-5" dirty="0">
                <a:latin typeface="Arial"/>
                <a:cs typeface="Arial"/>
              </a:rPr>
              <a:t>수행할 </a:t>
            </a:r>
            <a:r>
              <a:rPr sz="1200" spc="-10" dirty="0">
                <a:latin typeface="Arial"/>
                <a:cs typeface="Arial"/>
              </a:rPr>
              <a:t>때는 </a:t>
            </a:r>
            <a:r>
              <a:rPr sz="1200" spc="-5" dirty="0">
                <a:latin typeface="Arial"/>
                <a:cs typeface="Arial"/>
              </a:rPr>
              <a:t>증류수(수돗물)</a:t>
            </a:r>
            <a:r>
              <a:rPr sz="1200" spc="10" dirty="0">
                <a:latin typeface="Arial"/>
                <a:cs typeface="Arial"/>
              </a:rPr>
              <a:t>를 사용하는 것이 </a:t>
            </a:r>
            <a:r>
              <a:rPr sz="1200" spc="-5" dirty="0">
                <a:latin typeface="Arial"/>
                <a:cs typeface="Arial"/>
              </a:rPr>
              <a:t>좋습니다</a:t>
            </a:r>
            <a:r>
              <a:rPr sz="1200" spc="-15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ts val="1370"/>
              </a:lnSpc>
              <a:spcBef>
                <a:spcPts val="20"/>
              </a:spcBef>
            </a:pPr>
            <a:r>
              <a:rPr sz="1200" dirty="0">
                <a:latin typeface="Arial"/>
                <a:cs typeface="Arial"/>
              </a:rPr>
              <a:t>슬러지 </a:t>
            </a:r>
            <a:r>
              <a:rPr sz="1200" spc="-10" dirty="0">
                <a:latin typeface="Arial"/>
                <a:cs typeface="Arial"/>
              </a:rPr>
              <a:t>농도 </a:t>
            </a:r>
            <a:r>
              <a:rPr sz="1200" spc="-5" dirty="0">
                <a:latin typeface="Arial"/>
                <a:cs typeface="Arial"/>
              </a:rPr>
              <a:t>2000 </a:t>
            </a:r>
            <a:r>
              <a:rPr sz="1200" spc="-10" dirty="0">
                <a:latin typeface="Arial"/>
                <a:cs typeface="Arial"/>
              </a:rPr>
              <a:t>mg/L </a:t>
            </a:r>
            <a:r>
              <a:rPr sz="1200" spc="-5" dirty="0">
                <a:latin typeface="Arial"/>
                <a:cs typeface="Arial"/>
              </a:rPr>
              <a:t>이하. </a:t>
            </a:r>
            <a:r>
              <a:rPr sz="1200" spc="-15" dirty="0">
                <a:latin typeface="Arial"/>
                <a:cs typeface="Arial"/>
              </a:rPr>
              <a:t>수돗물을 </a:t>
            </a:r>
            <a:r>
              <a:rPr sz="1200" dirty="0">
                <a:latin typeface="Arial"/>
                <a:cs typeface="Arial"/>
              </a:rPr>
              <a:t>사용하는 경우 탁하지 않은 </a:t>
            </a:r>
            <a:r>
              <a:rPr sz="1200" spc="-15" dirty="0">
                <a:latin typeface="Arial"/>
                <a:cs typeface="Arial"/>
              </a:rPr>
              <a:t>수돗물을 </a:t>
            </a:r>
            <a:r>
              <a:rPr sz="1200" spc="-10" dirty="0">
                <a:latin typeface="Arial"/>
                <a:cs typeface="Arial"/>
              </a:rPr>
              <a:t>사용하세요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증류수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수돗물</a:t>
            </a:r>
            <a:r>
              <a:rPr sz="1200" dirty="0">
                <a:latin typeface="Arial"/>
                <a:cs typeface="Arial"/>
              </a:rPr>
              <a:t>)를 사용한 </a:t>
            </a:r>
            <a:r>
              <a:rPr sz="1200" spc="-5" dirty="0">
                <a:latin typeface="Arial"/>
                <a:cs typeface="Arial"/>
              </a:rPr>
              <a:t>영점 보정 </a:t>
            </a:r>
            <a:r>
              <a:rPr sz="1200" dirty="0">
                <a:latin typeface="Arial"/>
                <a:cs typeface="Arial"/>
              </a:rPr>
              <a:t>절차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3027" y="9208442"/>
            <a:ext cx="337947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3995" marR="5080" indent="-201930">
              <a:lnSpc>
                <a:spcPts val="1390"/>
              </a:lnSpc>
              <a:spcBef>
                <a:spcPts val="185"/>
              </a:spcBef>
              <a:tabLst>
                <a:tab pos="988060" algn="l"/>
                <a:tab pos="1439545" algn="l"/>
              </a:tabLst>
            </a:pPr>
            <a:r>
              <a:rPr sz="1200" dirty="0">
                <a:latin typeface="Arial"/>
                <a:cs typeface="Arial"/>
              </a:rPr>
              <a:t>5)</a:t>
            </a:r>
            <a:r>
              <a:rPr lang="en-US" sz="1200" dirty="0">
                <a:latin typeface="Arial"/>
                <a:cs typeface="Arial"/>
              </a:rPr>
              <a:t>              </a:t>
            </a:r>
            <a:r>
              <a:rPr sz="1200" spc="-100" dirty="0" err="1">
                <a:latin typeface="Arial"/>
                <a:cs typeface="Arial"/>
              </a:rPr>
              <a:t>키를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누릅니다</a:t>
            </a:r>
            <a:r>
              <a:rPr sz="1200" dirty="0">
                <a:latin typeface="Arial"/>
                <a:cs typeface="Arial"/>
              </a:rPr>
              <a:t>. 신호음이 울리고 </a:t>
            </a:r>
            <a:r>
              <a:rPr sz="1200" spc="10" dirty="0">
                <a:latin typeface="Arial"/>
                <a:cs typeface="Arial"/>
              </a:rPr>
              <a:t>0이 </a:t>
            </a:r>
            <a:r>
              <a:rPr sz="1200" dirty="0">
                <a:latin typeface="Arial"/>
                <a:cs typeface="Arial"/>
              </a:rPr>
              <a:t>입력됩니다.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8977" y="2935555"/>
            <a:ext cx="1407160" cy="4885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9060" marR="92075" indent="635" algn="ctr">
              <a:lnSpc>
                <a:spcPts val="1200"/>
              </a:lnSpc>
              <a:spcBef>
                <a:spcPts val="110"/>
              </a:spcBef>
            </a:pPr>
            <a:r>
              <a:rPr sz="1100" b="1" dirty="0">
                <a:latin typeface="Book Antiqua"/>
                <a:cs typeface="Book Antiqua"/>
              </a:rPr>
              <a:t>제로 </a:t>
            </a:r>
            <a:r>
              <a:rPr sz="1100" b="1" spc="-5" dirty="0" err="1">
                <a:latin typeface="Book Antiqua"/>
                <a:cs typeface="Book Antiqua"/>
              </a:rPr>
              <a:t>보정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endParaRPr lang="en-US" sz="1100" b="1" spc="-5" dirty="0">
              <a:latin typeface="Book Antiqua"/>
              <a:cs typeface="Book Antiqua"/>
            </a:endParaRPr>
          </a:p>
          <a:p>
            <a:pPr marL="99060" marR="92075" indent="635" algn="ctr">
              <a:lnSpc>
                <a:spcPts val="1200"/>
              </a:lnSpc>
              <a:spcBef>
                <a:spcPts val="110"/>
              </a:spcBef>
            </a:pPr>
            <a:r>
              <a:rPr sz="1100" dirty="0" err="1">
                <a:latin typeface="Book Antiqua"/>
                <a:cs typeface="Book Antiqua"/>
              </a:rPr>
              <a:t>증류수</a:t>
            </a:r>
            <a:r>
              <a:rPr sz="1100" dirty="0">
                <a:latin typeface="Book Antiqua"/>
                <a:cs typeface="Book Antiqua"/>
              </a:rPr>
              <a:t>(</a:t>
            </a:r>
            <a:r>
              <a:rPr sz="1100" spc="-5" dirty="0">
                <a:latin typeface="Book Antiqua"/>
                <a:cs typeface="Book Antiqua"/>
              </a:rPr>
              <a:t>수돗물)</a:t>
            </a:r>
            <a:endParaRPr sz="1100" dirty="0">
              <a:latin typeface="Book Antiqua"/>
              <a:cs typeface="Book Antiqua"/>
            </a:endParaRPr>
          </a:p>
          <a:p>
            <a:pPr marR="462280" algn="ctr">
              <a:lnSpc>
                <a:spcPts val="1180"/>
              </a:lnSpc>
            </a:pPr>
            <a:r>
              <a:rPr sz="1100" dirty="0">
                <a:latin typeface="Book Antiqua"/>
                <a:cs typeface="Book Antiqua"/>
              </a:rPr>
              <a:t>또는 </a:t>
            </a:r>
            <a:r>
              <a:rPr sz="1100" spc="-5" dirty="0">
                <a:latin typeface="Book Antiqua"/>
                <a:cs typeface="Book Antiqua"/>
              </a:rPr>
              <a:t>공기 중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7941" y="3608020"/>
            <a:ext cx="2658745" cy="43243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5"/>
              </a:spcBef>
            </a:pPr>
            <a:r>
              <a:rPr sz="1200" b="1" spc="-5" dirty="0">
                <a:latin typeface="Book Antiqua"/>
                <a:cs typeface="Book Antiqua"/>
              </a:rPr>
              <a:t>광학 시스템 캘리브레이션</a:t>
            </a:r>
            <a:endParaRPr sz="1200" dirty="0">
              <a:latin typeface="Book Antiqua"/>
              <a:cs typeface="Book Antiqua"/>
            </a:endParaRPr>
          </a:p>
          <a:p>
            <a:pPr marL="3175" algn="ctr">
              <a:lnSpc>
                <a:spcPct val="100000"/>
              </a:lnSpc>
              <a:spcBef>
                <a:spcPts val="50"/>
              </a:spcBef>
            </a:pPr>
            <a:r>
              <a:rPr sz="1200" spc="-10" dirty="0">
                <a:latin typeface="Book Antiqua"/>
                <a:cs typeface="Book Antiqua"/>
              </a:rPr>
              <a:t>0보다 </a:t>
            </a:r>
            <a:r>
              <a:rPr sz="1200" dirty="0">
                <a:latin typeface="Book Antiqua"/>
                <a:cs typeface="Book Antiqua"/>
              </a:rPr>
              <a:t>큰 </a:t>
            </a:r>
            <a:r>
              <a:rPr sz="1200" spc="-5" dirty="0">
                <a:latin typeface="Book Antiqua"/>
                <a:cs typeface="Book Antiqua"/>
              </a:rPr>
              <a:t>값의 경우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6406" y="3222575"/>
            <a:ext cx="1111250" cy="43243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82550">
              <a:lnSpc>
                <a:spcPts val="1310"/>
              </a:lnSpc>
              <a:spcBef>
                <a:spcPts val="509"/>
              </a:spcBef>
            </a:pPr>
            <a:r>
              <a:rPr sz="1200" b="1" dirty="0">
                <a:latin typeface="Book Antiqua"/>
                <a:cs typeface="Book Antiqua"/>
              </a:rPr>
              <a:t>MLSS</a:t>
            </a:r>
            <a:endParaRPr sz="1200">
              <a:latin typeface="Book Antiqua"/>
              <a:cs typeface="Book Antiqua"/>
            </a:endParaRPr>
          </a:p>
          <a:p>
            <a:pPr marL="82550">
              <a:lnSpc>
                <a:spcPts val="1310"/>
              </a:lnSpc>
            </a:pPr>
            <a:r>
              <a:rPr sz="1200" b="1" spc="-5" dirty="0">
                <a:latin typeface="Book Antiqua"/>
                <a:cs typeface="Book Antiqua"/>
              </a:rPr>
              <a:t>측정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7941" y="2602180"/>
            <a:ext cx="2658745" cy="603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latin typeface="Book Antiqua"/>
                <a:cs typeface="Book Antiqua"/>
              </a:rPr>
              <a:t>스팬 </a:t>
            </a:r>
            <a:r>
              <a:rPr sz="1200" b="1" spc="-5" dirty="0">
                <a:latin typeface="Book Antiqua"/>
                <a:cs typeface="Book Antiqua"/>
              </a:rPr>
              <a:t>보정</a:t>
            </a:r>
            <a:endParaRPr sz="1200" dirty="0">
              <a:latin typeface="Book Antiqua"/>
              <a:cs typeface="Book Antiqua"/>
            </a:endParaRPr>
          </a:p>
          <a:p>
            <a:pPr marL="1905" algn="ctr">
              <a:lnSpc>
                <a:spcPct val="100000"/>
              </a:lnSpc>
              <a:spcBef>
                <a:spcPts val="55"/>
              </a:spcBef>
            </a:pPr>
            <a:r>
              <a:rPr sz="1100" spc="-10" dirty="0">
                <a:latin typeface="Book Antiqua"/>
                <a:cs typeface="Book Antiqua"/>
              </a:rPr>
              <a:t>3개월에 </a:t>
            </a:r>
            <a:r>
              <a:rPr sz="1100" spc="-5" dirty="0">
                <a:latin typeface="Book Antiqua"/>
                <a:cs typeface="Book Antiqua"/>
              </a:rPr>
              <a:t>한 번 </a:t>
            </a:r>
            <a:r>
              <a:rPr sz="1100" dirty="0">
                <a:latin typeface="Book Antiqua"/>
                <a:cs typeface="Book Antiqua"/>
              </a:rPr>
              <a:t>또는 </a:t>
            </a:r>
            <a:r>
              <a:rPr sz="1100" spc="-10" dirty="0">
                <a:latin typeface="Book Antiqua"/>
                <a:cs typeface="Book Antiqua"/>
              </a:rPr>
              <a:t>다음과 같은 경우</a:t>
            </a:r>
            <a:endParaRPr sz="1100" dirty="0">
              <a:latin typeface="Book Antiqua"/>
              <a:cs typeface="Book Antiqua"/>
            </a:endParaRPr>
          </a:p>
          <a:p>
            <a:pPr marR="1215390" algn="ctr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Book Antiqua"/>
                <a:cs typeface="Book Antiqua"/>
              </a:rPr>
              <a:t>센서 교체.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0709" y="2835225"/>
            <a:ext cx="344170" cy="284480"/>
          </a:xfrm>
          <a:custGeom>
            <a:avLst/>
            <a:gdLst/>
            <a:ahLst/>
            <a:cxnLst/>
            <a:rect l="l" t="t" r="r" b="b"/>
            <a:pathLst>
              <a:path w="344169" h="284479">
                <a:moveTo>
                  <a:pt x="0" y="201295"/>
                </a:moveTo>
                <a:lnTo>
                  <a:pt x="236981" y="41528"/>
                </a:lnTo>
                <a:lnTo>
                  <a:pt x="209042" y="0"/>
                </a:lnTo>
                <a:lnTo>
                  <a:pt x="343916" y="29718"/>
                </a:lnTo>
                <a:lnTo>
                  <a:pt x="320801" y="165861"/>
                </a:lnTo>
                <a:lnTo>
                  <a:pt x="292862" y="124459"/>
                </a:lnTo>
                <a:lnTo>
                  <a:pt x="55880" y="28422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0581" y="3607385"/>
            <a:ext cx="344170" cy="285115"/>
          </a:xfrm>
          <a:custGeom>
            <a:avLst/>
            <a:gdLst/>
            <a:ahLst/>
            <a:cxnLst/>
            <a:rect l="l" t="t" r="r" b="b"/>
            <a:pathLst>
              <a:path w="344169" h="285114">
                <a:moveTo>
                  <a:pt x="0" y="83566"/>
                </a:moveTo>
                <a:lnTo>
                  <a:pt x="236855" y="243205"/>
                </a:lnTo>
                <a:lnTo>
                  <a:pt x="208787" y="284988"/>
                </a:lnTo>
                <a:lnTo>
                  <a:pt x="344043" y="254762"/>
                </a:lnTo>
                <a:lnTo>
                  <a:pt x="321309" y="118110"/>
                </a:lnTo>
                <a:lnTo>
                  <a:pt x="293115" y="159766"/>
                </a:lnTo>
                <a:lnTo>
                  <a:pt x="56261" y="0"/>
                </a:lnTo>
                <a:lnTo>
                  <a:pt x="0" y="8356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9099" y="3009088"/>
            <a:ext cx="283210" cy="341630"/>
          </a:xfrm>
          <a:custGeom>
            <a:avLst/>
            <a:gdLst/>
            <a:ahLst/>
            <a:cxnLst/>
            <a:rect l="l" t="t" r="r" b="b"/>
            <a:pathLst>
              <a:path w="283210" h="341629">
                <a:moveTo>
                  <a:pt x="82930" y="0"/>
                </a:moveTo>
                <a:lnTo>
                  <a:pt x="241426" y="234950"/>
                </a:lnTo>
                <a:lnTo>
                  <a:pt x="282828" y="207010"/>
                </a:lnTo>
                <a:lnTo>
                  <a:pt x="252729" y="341249"/>
                </a:lnTo>
                <a:lnTo>
                  <a:pt x="116966" y="318897"/>
                </a:lnTo>
                <a:lnTo>
                  <a:pt x="158496" y="290830"/>
                </a:lnTo>
                <a:lnTo>
                  <a:pt x="0" y="55880"/>
                </a:lnTo>
                <a:lnTo>
                  <a:pt x="8293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5798" y="3617926"/>
            <a:ext cx="292735" cy="330200"/>
          </a:xfrm>
          <a:custGeom>
            <a:avLst/>
            <a:gdLst/>
            <a:ahLst/>
            <a:cxnLst/>
            <a:rect l="l" t="t" r="r" b="b"/>
            <a:pathLst>
              <a:path w="292735" h="330200">
                <a:moveTo>
                  <a:pt x="79120" y="330200"/>
                </a:moveTo>
                <a:lnTo>
                  <a:pt x="252602" y="105410"/>
                </a:lnTo>
                <a:lnTo>
                  <a:pt x="292226" y="136016"/>
                </a:lnTo>
                <a:lnTo>
                  <a:pt x="270763" y="0"/>
                </a:lnTo>
                <a:lnTo>
                  <a:pt x="133857" y="13843"/>
                </a:lnTo>
                <a:lnTo>
                  <a:pt x="173354" y="44323"/>
                </a:lnTo>
                <a:lnTo>
                  <a:pt x="0" y="269113"/>
                </a:lnTo>
                <a:lnTo>
                  <a:pt x="79120" y="330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8044"/>
              </p:ext>
            </p:extLst>
          </p:nvPr>
        </p:nvGraphicFramePr>
        <p:xfrm>
          <a:off x="3137497" y="6198091"/>
          <a:ext cx="3673475" cy="2922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770">
                <a:tc>
                  <a:txBody>
                    <a:bodyPr/>
                    <a:lstStyle/>
                    <a:p>
                      <a:pPr marL="360680" indent="-201930">
                        <a:lnSpc>
                          <a:spcPct val="150000"/>
                        </a:lnSpc>
                        <a:buAutoNum type="arabicParenR"/>
                        <a:tabLst>
                          <a:tab pos="361315" algn="l"/>
                          <a:tab pos="1156335" algn="l"/>
                          <a:tab pos="1604645" algn="l"/>
                        </a:tabLst>
                      </a:pPr>
                      <a:r>
                        <a:rPr lang="en-US" sz="1200" spc="-15" dirty="0">
                          <a:latin typeface="Arial"/>
                          <a:cs typeface="Arial"/>
                        </a:rPr>
                        <a:t>      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눌러 보정을 불러옵니다.</a:t>
                      </a:r>
                    </a:p>
                    <a:p>
                      <a:pPr marL="360680">
                        <a:lnSpc>
                          <a:spcPct val="15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화면으로 이동합니다.</a:t>
                      </a:r>
                    </a:p>
                    <a:p>
                      <a:pPr marL="363855" marR="121920" indent="-204470">
                        <a:lnSpc>
                          <a:spcPct val="150000"/>
                        </a:lnSpc>
                        <a:spcBef>
                          <a:spcPts val="15"/>
                        </a:spcBef>
                        <a:buAutoNum type="arabicParenR" startAt="2"/>
                        <a:tabLst>
                          <a:tab pos="375920" algn="l"/>
                          <a:tab pos="1522095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(별표)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이동하고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183515">
                        <a:lnSpc>
                          <a:spcPct val="150000"/>
                        </a:lnSpc>
                        <a:tabLst>
                          <a:tab pos="1257300" algn="l"/>
                          <a:tab pos="161353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3) 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        </a:t>
                      </a:r>
                      <a:r>
                        <a:rPr sz="1200" spc="-25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누르고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'0'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으로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변경합니다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  <a:p>
                      <a:pPr marL="360680">
                        <a:lnSpc>
                          <a:spcPct val="15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설정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화면이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왼쪽과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같이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 err="1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159385" algn="just">
                        <a:lnSpc>
                          <a:spcPct val="15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4)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센서에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하단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뚜껑을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씌웁니다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센서에</a:t>
                      </a:r>
                    </a:p>
                    <a:p>
                      <a:pPr marL="360680" marR="125730" algn="just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센서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상단의 구멍을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통해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증류수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수돗물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넣고 라이트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실드로 구멍을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막습니다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0680" marR="931544" algn="just">
                        <a:lnSpc>
                          <a:spcPct val="150000"/>
                        </a:lnSpc>
                      </a:pPr>
                      <a:r>
                        <a:rPr lang="en-US" sz="1200" spc="-10" dirty="0">
                          <a:latin typeface="Arial"/>
                          <a:cs typeface="Arial"/>
                        </a:rPr>
                        <a:t>      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측정값이 표시됩니다.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11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3" y="6247807"/>
            <a:ext cx="2057687" cy="333421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84" y="6242976"/>
            <a:ext cx="514422" cy="22863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19" y="6767749"/>
            <a:ext cx="371527" cy="219106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82" y="7348982"/>
            <a:ext cx="457264" cy="22863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027" y="8614189"/>
            <a:ext cx="514422" cy="22863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319" y="9156700"/>
            <a:ext cx="514422" cy="257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12660"/>
              </p:ext>
            </p:extLst>
          </p:nvPr>
        </p:nvGraphicFramePr>
        <p:xfrm>
          <a:off x="987729" y="943879"/>
          <a:ext cx="5678805" cy="86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2197100">
                        <a:lnSpc>
                          <a:spcPts val="1295"/>
                        </a:lnSpc>
                        <a:tabLst>
                          <a:tab pos="3315970" algn="l"/>
                          <a:tab pos="397764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6) </a:t>
                      </a:r>
                      <a:r>
                        <a:rPr lang="en-US" sz="1200" spc="-5" baseline="0" dirty="0">
                          <a:latin typeface="Arial"/>
                          <a:cs typeface="Arial"/>
                        </a:rPr>
                        <a:t>          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눌러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제</a:t>
                      </a:r>
                      <a:r>
                        <a:rPr lang="ko-KR" altLang="en-US" sz="1200" dirty="0">
                          <a:latin typeface="Arial"/>
                          <a:cs typeface="Arial"/>
                        </a:rPr>
                        <a:t>로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ko-KR" altLang="en-US" sz="1200" baseline="0" dirty="0">
                          <a:latin typeface="Arial"/>
                          <a:cs typeface="Arial"/>
                        </a:rPr>
                        <a:t>보정을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완료합니다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2197100" marR="119380">
                        <a:lnSpc>
                          <a:spcPts val="1400"/>
                        </a:lnSpc>
                        <a:tabLst>
                          <a:tab pos="41211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(디스플레이에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모드 설정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디스플레이가 표시됩니다.)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27000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참고: 제로 보정에서는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값과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수심이 0으로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설정됩니다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6764" y="1926463"/>
            <a:ext cx="270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2) </a:t>
            </a:r>
            <a:r>
              <a:rPr sz="1200" dirty="0">
                <a:latin typeface="Arial"/>
                <a:cs typeface="Arial"/>
              </a:rPr>
              <a:t>공기 </a:t>
            </a:r>
            <a:r>
              <a:rPr sz="1200" spc="10" dirty="0">
                <a:latin typeface="Arial"/>
                <a:cs typeface="Arial"/>
              </a:rPr>
              <a:t>중 </a:t>
            </a:r>
            <a:r>
              <a:rPr sz="1200" spc="-5" dirty="0">
                <a:latin typeface="Arial"/>
                <a:cs typeface="Arial"/>
              </a:rPr>
              <a:t>영점 보정 </a:t>
            </a:r>
            <a:r>
              <a:rPr sz="1200" dirty="0">
                <a:latin typeface="Arial"/>
                <a:cs typeface="Arial"/>
              </a:rPr>
              <a:t>절차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5510761"/>
            <a:ext cx="5779770" cy="16795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400" spc="-10" dirty="0">
                <a:latin typeface="Arial"/>
                <a:cs typeface="Arial"/>
              </a:rPr>
              <a:t>6-1-2 MLSS </a:t>
            </a:r>
            <a:r>
              <a:rPr sz="1400" spc="-5" dirty="0">
                <a:latin typeface="Arial"/>
                <a:cs typeface="Arial"/>
              </a:rPr>
              <a:t>측정을 </a:t>
            </a:r>
            <a:r>
              <a:rPr sz="1400" spc="-10" dirty="0">
                <a:latin typeface="Arial"/>
                <a:cs typeface="Arial"/>
              </a:rPr>
              <a:t>위한 스팬 </a:t>
            </a:r>
            <a:r>
              <a:rPr sz="1400" spc="-5" dirty="0">
                <a:latin typeface="Arial"/>
                <a:cs typeface="Arial"/>
              </a:rPr>
              <a:t>보정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기능은 </a:t>
            </a:r>
            <a:r>
              <a:rPr sz="1200" dirty="0">
                <a:latin typeface="Arial"/>
                <a:cs typeface="Arial"/>
              </a:rPr>
              <a:t>범위 </a:t>
            </a:r>
            <a:r>
              <a:rPr sz="1200" spc="-5" dirty="0">
                <a:latin typeface="Arial"/>
                <a:cs typeface="Arial"/>
              </a:rPr>
              <a:t>보정을 </a:t>
            </a:r>
            <a:r>
              <a:rPr sz="1200" spc="-10" dirty="0">
                <a:latin typeface="Arial"/>
                <a:cs typeface="Arial"/>
              </a:rPr>
              <a:t>수행하여 MLSS </a:t>
            </a:r>
            <a:r>
              <a:rPr sz="1200" spc="-5" dirty="0">
                <a:latin typeface="Arial"/>
                <a:cs typeface="Arial"/>
              </a:rPr>
              <a:t>미터를 세척 </a:t>
            </a:r>
            <a:r>
              <a:rPr sz="1200" dirty="0">
                <a:latin typeface="Arial"/>
                <a:cs typeface="Arial"/>
              </a:rPr>
              <a:t>탱크 </a:t>
            </a:r>
            <a:r>
              <a:rPr sz="1200" spc="-10" dirty="0">
                <a:latin typeface="Arial"/>
                <a:cs typeface="Arial"/>
              </a:rPr>
              <a:t>또는 </a:t>
            </a:r>
            <a:r>
              <a:rPr sz="1200" dirty="0">
                <a:latin typeface="Arial"/>
                <a:cs typeface="Arial"/>
              </a:rPr>
              <a:t>폭기 </a:t>
            </a:r>
            <a:r>
              <a:rPr sz="1200" spc="-5" dirty="0">
                <a:latin typeface="Arial"/>
                <a:cs typeface="Arial"/>
              </a:rPr>
              <a:t>탱크의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농도에 </a:t>
            </a:r>
            <a:r>
              <a:rPr sz="1200" dirty="0">
                <a:latin typeface="Arial"/>
                <a:cs typeface="Arial"/>
              </a:rPr>
              <a:t>맞추는 </a:t>
            </a:r>
            <a:r>
              <a:rPr sz="1200" spc="-5" dirty="0">
                <a:latin typeface="Arial"/>
                <a:cs typeface="Arial"/>
              </a:rPr>
              <a:t>기능입니다. 슬러지의 특성은 시간이 </a:t>
            </a:r>
            <a:r>
              <a:rPr sz="1200" dirty="0">
                <a:latin typeface="Arial"/>
                <a:cs typeface="Arial"/>
              </a:rPr>
              <a:t>지남에 따라 변할 </a:t>
            </a:r>
            <a:r>
              <a:rPr sz="1200" spc="-15" dirty="0">
                <a:latin typeface="Arial"/>
                <a:cs typeface="Arial"/>
              </a:rPr>
              <a:t>수 </a:t>
            </a:r>
            <a:r>
              <a:rPr sz="1200" dirty="0">
                <a:latin typeface="Arial"/>
                <a:cs typeface="Arial"/>
              </a:rPr>
              <a:t>있으므로 </a:t>
            </a:r>
            <a:r>
              <a:rPr sz="1200" spc="-45" dirty="0">
                <a:latin typeface="Arial"/>
                <a:cs typeface="Arial"/>
              </a:rPr>
              <a:t>3개월에 </a:t>
            </a:r>
            <a:r>
              <a:rPr sz="1200" dirty="0">
                <a:latin typeface="Arial"/>
                <a:cs typeface="Arial"/>
              </a:rPr>
              <a:t>한 번 또는 </a:t>
            </a:r>
            <a:r>
              <a:rPr sz="1200" spc="-15" dirty="0">
                <a:latin typeface="Arial"/>
                <a:cs typeface="Arial"/>
              </a:rPr>
              <a:t>센서를 </a:t>
            </a:r>
            <a:r>
              <a:rPr sz="1200" dirty="0">
                <a:latin typeface="Arial"/>
                <a:cs typeface="Arial"/>
              </a:rPr>
              <a:t>교체할 </a:t>
            </a:r>
            <a:r>
              <a:rPr sz="1200" spc="-10" dirty="0">
                <a:latin typeface="Arial"/>
                <a:cs typeface="Arial"/>
              </a:rPr>
              <a:t>때 </a:t>
            </a:r>
            <a:r>
              <a:rPr sz="1200" dirty="0">
                <a:latin typeface="Arial"/>
                <a:cs typeface="Arial"/>
              </a:rPr>
              <a:t>스팬 </a:t>
            </a:r>
            <a:r>
              <a:rPr sz="1200" spc="-5" dirty="0">
                <a:latin typeface="Arial"/>
                <a:cs typeface="Arial"/>
              </a:rPr>
              <a:t>보정을 수행해야</a:t>
            </a:r>
            <a:r>
              <a:rPr sz="1200" dirty="0">
                <a:latin typeface="Arial"/>
                <a:cs typeface="Arial"/>
              </a:rPr>
              <a:t> 합니다</a:t>
            </a:r>
            <a:r>
              <a:rPr sz="1200" spc="-15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스팬 보정에는 중량 방법으로 찾은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농도가 필요합니다.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MLSS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측정을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위한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스팬 보정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절차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1305"/>
              </p:ext>
            </p:extLst>
          </p:nvPr>
        </p:nvGraphicFramePr>
        <p:xfrm>
          <a:off x="3160134" y="2188529"/>
          <a:ext cx="3686809" cy="315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930" indent="-201930">
                        <a:lnSpc>
                          <a:spcPts val="1285"/>
                        </a:lnSpc>
                        <a:buAutoNum type="arabicParenR"/>
                        <a:tabLst>
                          <a:tab pos="329565" algn="l"/>
                          <a:tab pos="1124585" algn="l"/>
                          <a:tab pos="1572260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CAL</a:t>
                      </a:r>
                      <a:r>
                        <a:rPr lang="en-US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눌러 보정을 불러옵니다.</a:t>
                      </a:r>
                    </a:p>
                    <a:p>
                      <a:pPr marL="32893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화면으로 이동합니다.</a:t>
                      </a:r>
                    </a:p>
                    <a:p>
                      <a:pPr marL="332105" marR="125730" indent="-204470">
                        <a:lnSpc>
                          <a:spcPts val="1370"/>
                        </a:lnSpc>
                        <a:spcBef>
                          <a:spcPts val="15"/>
                        </a:spcBef>
                        <a:buAutoNum type="arabicParenR" startAt="2"/>
                        <a:tabLst>
                          <a:tab pos="344170" algn="l"/>
                          <a:tab pos="1490345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(별표)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이동하고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0을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285"/>
                        </a:lnSpc>
                        <a:tabLst>
                          <a:tab pos="1224915" algn="l"/>
                          <a:tab pos="158178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3)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 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▲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1200" spc="-25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누르고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'0'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으로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변경합니다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328930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MLSS"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설정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화면이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왼쪽과 같이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3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4) 센서를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평평한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표면에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놓고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블록을 차단합니다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328930" marR="129539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센서 상단의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구멍에서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라이트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실드로 떼어냅니다.</a:t>
                      </a:r>
                    </a:p>
                    <a:p>
                      <a:pPr marL="328930" marR="127000">
                        <a:lnSpc>
                          <a:spcPts val="1420"/>
                        </a:lnSpc>
                        <a:tabLst>
                          <a:tab pos="904240" algn="l"/>
                          <a:tab pos="1307465" algn="l"/>
                          <a:tab pos="1926589" algn="l"/>
                          <a:tab pos="2590800" algn="l"/>
                          <a:tab pos="303784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현재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 수치가 표시됩니다.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indent="-179705">
                        <a:lnSpc>
                          <a:spcPts val="1285"/>
                        </a:lnSpc>
                        <a:buAutoNum type="arabicParenR" startAt="5"/>
                        <a:tabLst>
                          <a:tab pos="307340" algn="l"/>
                          <a:tab pos="1112520" algn="l"/>
                          <a:tab pos="156337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SET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1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누릅니다. 신호음이 울리고 0</a:t>
                      </a:r>
                    </a:p>
                    <a:p>
                      <a:pPr marL="328930">
                        <a:lnSpc>
                          <a:spcPts val="1380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입력합니다.</a:t>
                      </a:r>
                    </a:p>
                    <a:p>
                      <a:pPr marL="328930" marR="124460" indent="-201930">
                        <a:lnSpc>
                          <a:spcPts val="1370"/>
                        </a:lnSpc>
                        <a:spcBef>
                          <a:spcPts val="80"/>
                        </a:spcBef>
                        <a:buFont typeface="Arial"/>
                        <a:buAutoNum type="arabicParenR" startAt="6"/>
                        <a:tabLst>
                          <a:tab pos="356235" algn="l"/>
                          <a:tab pos="1258570" algn="l"/>
                          <a:tab pos="1926589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	MODE 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영점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보정을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완료합니다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635" marR="127000">
                        <a:lnSpc>
                          <a:spcPts val="137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디스플레이에 측정 모드 설정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디스플레이가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3500034" y="2190952"/>
            <a:ext cx="454659" cy="173990"/>
          </a:xfrm>
          <a:custGeom>
            <a:avLst/>
            <a:gdLst/>
            <a:ahLst/>
            <a:cxnLst/>
            <a:rect l="l" t="t" r="r" b="b"/>
            <a:pathLst>
              <a:path w="454660" h="173989">
                <a:moveTo>
                  <a:pt x="454152" y="0"/>
                </a:moveTo>
                <a:lnTo>
                  <a:pt x="448056" y="0"/>
                </a:lnTo>
                <a:lnTo>
                  <a:pt x="448056" y="6096"/>
                </a:lnTo>
                <a:lnTo>
                  <a:pt x="448056" y="167640"/>
                </a:lnTo>
                <a:lnTo>
                  <a:pt x="6096" y="167640"/>
                </a:lnTo>
                <a:lnTo>
                  <a:pt x="6096" y="6096"/>
                </a:lnTo>
                <a:lnTo>
                  <a:pt x="448056" y="6096"/>
                </a:lnTo>
                <a:lnTo>
                  <a:pt x="448056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167640"/>
                </a:lnTo>
                <a:lnTo>
                  <a:pt x="0" y="173736"/>
                </a:lnTo>
                <a:lnTo>
                  <a:pt x="6096" y="173736"/>
                </a:lnTo>
                <a:lnTo>
                  <a:pt x="448056" y="173736"/>
                </a:lnTo>
                <a:lnTo>
                  <a:pt x="454152" y="173736"/>
                </a:lnTo>
                <a:lnTo>
                  <a:pt x="454152" y="167640"/>
                </a:lnTo>
                <a:lnTo>
                  <a:pt x="454152" y="6096"/>
                </a:lnTo>
                <a:lnTo>
                  <a:pt x="454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1473" y="2905366"/>
            <a:ext cx="363220" cy="173990"/>
          </a:xfrm>
          <a:custGeom>
            <a:avLst/>
            <a:gdLst/>
            <a:ahLst/>
            <a:cxnLst/>
            <a:rect l="l" t="t" r="r" b="b"/>
            <a:pathLst>
              <a:path w="363220" h="173989">
                <a:moveTo>
                  <a:pt x="362699" y="0"/>
                </a:moveTo>
                <a:lnTo>
                  <a:pt x="356616" y="0"/>
                </a:lnTo>
                <a:lnTo>
                  <a:pt x="356616" y="6096"/>
                </a:lnTo>
                <a:lnTo>
                  <a:pt x="356616" y="167640"/>
                </a:lnTo>
                <a:lnTo>
                  <a:pt x="6096" y="167640"/>
                </a:lnTo>
                <a:lnTo>
                  <a:pt x="6096" y="6096"/>
                </a:lnTo>
                <a:lnTo>
                  <a:pt x="356616" y="6096"/>
                </a:lnTo>
                <a:lnTo>
                  <a:pt x="356616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167640"/>
                </a:lnTo>
                <a:lnTo>
                  <a:pt x="0" y="173736"/>
                </a:lnTo>
                <a:lnTo>
                  <a:pt x="6096" y="173736"/>
                </a:lnTo>
                <a:lnTo>
                  <a:pt x="356616" y="173736"/>
                </a:lnTo>
                <a:lnTo>
                  <a:pt x="362699" y="173736"/>
                </a:lnTo>
                <a:lnTo>
                  <a:pt x="362699" y="167640"/>
                </a:lnTo>
                <a:lnTo>
                  <a:pt x="362699" y="6096"/>
                </a:lnTo>
                <a:lnTo>
                  <a:pt x="362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6654" y="4318923"/>
            <a:ext cx="439420" cy="186055"/>
          </a:xfrm>
          <a:custGeom>
            <a:avLst/>
            <a:gdLst/>
            <a:ahLst/>
            <a:cxnLst/>
            <a:rect l="l" t="t" r="r" b="b"/>
            <a:pathLst>
              <a:path w="439420" h="186054">
                <a:moveTo>
                  <a:pt x="433120" y="179832"/>
                </a:moveTo>
                <a:lnTo>
                  <a:pt x="6096" y="179832"/>
                </a:lnTo>
                <a:lnTo>
                  <a:pt x="6096" y="6108"/>
                </a:lnTo>
                <a:lnTo>
                  <a:pt x="0" y="6108"/>
                </a:lnTo>
                <a:lnTo>
                  <a:pt x="0" y="179832"/>
                </a:lnTo>
                <a:lnTo>
                  <a:pt x="0" y="185940"/>
                </a:lnTo>
                <a:lnTo>
                  <a:pt x="6096" y="185940"/>
                </a:lnTo>
                <a:lnTo>
                  <a:pt x="433120" y="185940"/>
                </a:lnTo>
                <a:lnTo>
                  <a:pt x="433120" y="179832"/>
                </a:lnTo>
                <a:close/>
              </a:path>
              <a:path w="439420" h="186054">
                <a:moveTo>
                  <a:pt x="433120" y="0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433120" y="6096"/>
                </a:lnTo>
                <a:lnTo>
                  <a:pt x="433120" y="0"/>
                </a:lnTo>
                <a:close/>
              </a:path>
              <a:path w="439420" h="186054">
                <a:moveTo>
                  <a:pt x="439293" y="6108"/>
                </a:moveTo>
                <a:lnTo>
                  <a:pt x="433197" y="6108"/>
                </a:lnTo>
                <a:lnTo>
                  <a:pt x="433197" y="179832"/>
                </a:lnTo>
                <a:lnTo>
                  <a:pt x="433197" y="185940"/>
                </a:lnTo>
                <a:lnTo>
                  <a:pt x="439293" y="185940"/>
                </a:lnTo>
                <a:lnTo>
                  <a:pt x="439293" y="179832"/>
                </a:lnTo>
                <a:lnTo>
                  <a:pt x="439293" y="6108"/>
                </a:lnTo>
                <a:close/>
              </a:path>
              <a:path w="439420" h="186054">
                <a:moveTo>
                  <a:pt x="439293" y="0"/>
                </a:moveTo>
                <a:lnTo>
                  <a:pt x="433197" y="0"/>
                </a:lnTo>
                <a:lnTo>
                  <a:pt x="433197" y="6096"/>
                </a:lnTo>
                <a:lnTo>
                  <a:pt x="439293" y="6096"/>
                </a:lnTo>
                <a:lnTo>
                  <a:pt x="4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6243" y="3947796"/>
            <a:ext cx="457200" cy="173990"/>
          </a:xfrm>
          <a:custGeom>
            <a:avLst/>
            <a:gdLst/>
            <a:ahLst/>
            <a:cxnLst/>
            <a:rect l="l" t="t" r="r" b="b"/>
            <a:pathLst>
              <a:path w="457200" h="173989">
                <a:moveTo>
                  <a:pt x="6083" y="0"/>
                </a:moveTo>
                <a:lnTo>
                  <a:pt x="0" y="0"/>
                </a:lnTo>
                <a:lnTo>
                  <a:pt x="0" y="6096"/>
                </a:lnTo>
                <a:lnTo>
                  <a:pt x="0" y="167640"/>
                </a:lnTo>
                <a:lnTo>
                  <a:pt x="0" y="173736"/>
                </a:lnTo>
                <a:lnTo>
                  <a:pt x="6083" y="173736"/>
                </a:lnTo>
                <a:lnTo>
                  <a:pt x="6083" y="167640"/>
                </a:lnTo>
                <a:lnTo>
                  <a:pt x="6083" y="6096"/>
                </a:lnTo>
                <a:lnTo>
                  <a:pt x="6083" y="0"/>
                </a:lnTo>
                <a:close/>
              </a:path>
              <a:path w="457200" h="173989">
                <a:moveTo>
                  <a:pt x="457200" y="0"/>
                </a:moveTo>
                <a:lnTo>
                  <a:pt x="451104" y="0"/>
                </a:lnTo>
                <a:lnTo>
                  <a:pt x="6096" y="0"/>
                </a:lnTo>
                <a:lnTo>
                  <a:pt x="6096" y="6096"/>
                </a:lnTo>
                <a:lnTo>
                  <a:pt x="451104" y="6096"/>
                </a:lnTo>
                <a:lnTo>
                  <a:pt x="451104" y="167640"/>
                </a:lnTo>
                <a:lnTo>
                  <a:pt x="6096" y="167640"/>
                </a:lnTo>
                <a:lnTo>
                  <a:pt x="6096" y="173736"/>
                </a:lnTo>
                <a:lnTo>
                  <a:pt x="451104" y="173736"/>
                </a:lnTo>
                <a:lnTo>
                  <a:pt x="457200" y="173736"/>
                </a:lnTo>
                <a:lnTo>
                  <a:pt x="457200" y="167640"/>
                </a:lnTo>
                <a:lnTo>
                  <a:pt x="457200" y="6096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86654" y="4660237"/>
            <a:ext cx="674370" cy="173990"/>
          </a:xfrm>
          <a:custGeom>
            <a:avLst/>
            <a:gdLst/>
            <a:ahLst/>
            <a:cxnLst/>
            <a:rect l="l" t="t" r="r" b="b"/>
            <a:pathLst>
              <a:path w="674370" h="173989">
                <a:moveTo>
                  <a:pt x="667816" y="0"/>
                </a:moveTo>
                <a:lnTo>
                  <a:pt x="6096" y="0"/>
                </a:lnTo>
                <a:lnTo>
                  <a:pt x="0" y="0"/>
                </a:lnTo>
                <a:lnTo>
                  <a:pt x="0" y="6045"/>
                </a:lnTo>
                <a:lnTo>
                  <a:pt x="0" y="167894"/>
                </a:lnTo>
                <a:lnTo>
                  <a:pt x="0" y="173990"/>
                </a:lnTo>
                <a:lnTo>
                  <a:pt x="6096" y="173990"/>
                </a:lnTo>
                <a:lnTo>
                  <a:pt x="667816" y="173990"/>
                </a:lnTo>
                <a:lnTo>
                  <a:pt x="667816" y="167894"/>
                </a:lnTo>
                <a:lnTo>
                  <a:pt x="6096" y="167894"/>
                </a:lnTo>
                <a:lnTo>
                  <a:pt x="6096" y="6096"/>
                </a:lnTo>
                <a:lnTo>
                  <a:pt x="667816" y="6096"/>
                </a:lnTo>
                <a:lnTo>
                  <a:pt x="667816" y="0"/>
                </a:lnTo>
                <a:close/>
              </a:path>
              <a:path w="674370" h="173989">
                <a:moveTo>
                  <a:pt x="673976" y="0"/>
                </a:moveTo>
                <a:lnTo>
                  <a:pt x="667893" y="0"/>
                </a:lnTo>
                <a:lnTo>
                  <a:pt x="667893" y="6045"/>
                </a:lnTo>
                <a:lnTo>
                  <a:pt x="667893" y="167894"/>
                </a:lnTo>
                <a:lnTo>
                  <a:pt x="667893" y="173990"/>
                </a:lnTo>
                <a:lnTo>
                  <a:pt x="673976" y="173990"/>
                </a:lnTo>
                <a:lnTo>
                  <a:pt x="673976" y="167894"/>
                </a:lnTo>
                <a:lnTo>
                  <a:pt x="673976" y="6096"/>
                </a:lnTo>
                <a:lnTo>
                  <a:pt x="673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585440" y="2555143"/>
            <a:ext cx="283845" cy="173990"/>
            <a:chOff x="4174490" y="2478658"/>
            <a:chExt cx="283845" cy="173990"/>
          </a:xfrm>
        </p:grpSpPr>
        <p:sp>
          <p:nvSpPr>
            <p:cNvPr id="29" name="object 29"/>
            <p:cNvSpPr/>
            <p:nvPr/>
          </p:nvSpPr>
          <p:spPr>
            <a:xfrm>
              <a:off x="4174490" y="2478658"/>
              <a:ext cx="283845" cy="173990"/>
            </a:xfrm>
            <a:custGeom>
              <a:avLst/>
              <a:gdLst/>
              <a:ahLst/>
              <a:cxnLst/>
              <a:rect l="l" t="t" r="r" b="b"/>
              <a:pathLst>
                <a:path w="283845" h="173989">
                  <a:moveTo>
                    <a:pt x="6083" y="0"/>
                  </a:moveTo>
                  <a:lnTo>
                    <a:pt x="0" y="0"/>
                  </a:lnTo>
                  <a:lnTo>
                    <a:pt x="0" y="6045"/>
                  </a:lnTo>
                  <a:lnTo>
                    <a:pt x="0" y="167894"/>
                  </a:lnTo>
                  <a:lnTo>
                    <a:pt x="0" y="173990"/>
                  </a:lnTo>
                  <a:lnTo>
                    <a:pt x="6083" y="173990"/>
                  </a:lnTo>
                  <a:lnTo>
                    <a:pt x="6083" y="167894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  <a:path w="283845" h="173989">
                  <a:moveTo>
                    <a:pt x="283464" y="0"/>
                  </a:moveTo>
                  <a:lnTo>
                    <a:pt x="277368" y="0"/>
                  </a:lnTo>
                  <a:lnTo>
                    <a:pt x="6096" y="0"/>
                  </a:lnTo>
                  <a:lnTo>
                    <a:pt x="6096" y="6096"/>
                  </a:lnTo>
                  <a:lnTo>
                    <a:pt x="277368" y="6096"/>
                  </a:lnTo>
                  <a:lnTo>
                    <a:pt x="277368" y="167894"/>
                  </a:lnTo>
                  <a:lnTo>
                    <a:pt x="6096" y="167894"/>
                  </a:lnTo>
                  <a:lnTo>
                    <a:pt x="6096" y="173990"/>
                  </a:lnTo>
                  <a:lnTo>
                    <a:pt x="277368" y="173990"/>
                  </a:lnTo>
                  <a:lnTo>
                    <a:pt x="283464" y="173990"/>
                  </a:lnTo>
                  <a:lnTo>
                    <a:pt x="283464" y="167894"/>
                  </a:lnTo>
                  <a:lnTo>
                    <a:pt x="283464" y="6096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9262" y="2502090"/>
              <a:ext cx="117475" cy="136525"/>
            </a:xfrm>
            <a:prstGeom prst="rect">
              <a:avLst/>
            </a:prstGeom>
          </p:spPr>
        </p:pic>
      </p:grp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84148"/>
              </p:ext>
            </p:extLst>
          </p:nvPr>
        </p:nvGraphicFramePr>
        <p:xfrm>
          <a:off x="3128593" y="7098028"/>
          <a:ext cx="4311650" cy="228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15">
                <a:tc>
                  <a:txBody>
                    <a:bodyPr/>
                    <a:lstStyle/>
                    <a:p>
                      <a:pPr marL="370205" indent="-229235">
                        <a:lnSpc>
                          <a:spcPts val="1295"/>
                        </a:lnSpc>
                        <a:buAutoNum type="arabicParenR"/>
                        <a:tabLst>
                          <a:tab pos="370840" algn="l"/>
                          <a:tab pos="1174750" algn="l"/>
                          <a:tab pos="162306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보정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화면을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불러옵니다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46075" marR="119380" indent="-204470">
                        <a:lnSpc>
                          <a:spcPts val="1370"/>
                        </a:lnSpc>
                        <a:spcBef>
                          <a:spcPts val="15"/>
                        </a:spcBef>
                        <a:buAutoNum type="arabicParenR"/>
                        <a:tabLst>
                          <a:tab pos="342900" algn="l"/>
                          <a:tab pos="1412875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*(별표) 커서를 </a:t>
                      </a:r>
                      <a:r>
                        <a:rPr sz="1200" spc="10" dirty="0" err="1">
                          <a:latin typeface="Arial"/>
                          <a:cs typeface="Arial"/>
                        </a:rPr>
                        <a:t>이동하고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25" dirty="0">
                          <a:latin typeface="Arial"/>
                          <a:cs typeface="Arial"/>
                        </a:rPr>
                        <a:t>SPAN</a:t>
                      </a:r>
                      <a:r>
                        <a:rPr lang="en-US" sz="1200" spc="-2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을</a:t>
                      </a:r>
                      <a:endParaRPr lang="en-US" sz="1200" spc="-25" dirty="0">
                        <a:latin typeface="Arial"/>
                        <a:cs typeface="Arial"/>
                      </a:endParaRPr>
                    </a:p>
                    <a:p>
                      <a:pPr marL="141605" marR="119380" indent="0">
                        <a:lnSpc>
                          <a:spcPts val="1370"/>
                        </a:lnSpc>
                        <a:spcBef>
                          <a:spcPts val="15"/>
                        </a:spcBef>
                        <a:buNone/>
                        <a:tabLst>
                          <a:tab pos="342900" algn="l"/>
                          <a:tab pos="1412875" algn="l"/>
                        </a:tabLst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141605">
                        <a:lnSpc>
                          <a:spcPts val="1285"/>
                        </a:lnSpc>
                        <a:tabLst>
                          <a:tab pos="1153795" algn="l"/>
                          <a:tab pos="1461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3) ▲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"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SPAN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값"을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34290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설정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화면으로 이동합니다.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138430">
                        <a:lnSpc>
                          <a:spcPts val="128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4)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센서를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탱크에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넣고 아래로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내립니다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34290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규정된 위치로 이동합니다.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42900" marR="126364">
                        <a:lnSpc>
                          <a:spcPts val="1420"/>
                        </a:lnSpc>
                        <a:tabLst>
                          <a:tab pos="190309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누릅니다. 현재 측정 수치가 표시됩니다.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141605">
                        <a:lnSpc>
                          <a:spcPts val="1295"/>
                        </a:lnSpc>
                        <a:tabLst>
                          <a:tab pos="1138555" algn="l"/>
                          <a:tab pos="158940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5초 후 신호음이 울립니다.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42900">
                        <a:lnSpc>
                          <a:spcPts val="1380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입력하면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SPAN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값(B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값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입력됩니다.</a:t>
                      </a:r>
                    </a:p>
                    <a:p>
                      <a:pPr marL="141605">
                        <a:lnSpc>
                          <a:spcPts val="132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측정값을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입력하면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측정값이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12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35" y="2134742"/>
            <a:ext cx="2048161" cy="283884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069" y="816375"/>
            <a:ext cx="781159" cy="31436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538" y="2067475"/>
            <a:ext cx="514422" cy="29531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749" y="2668742"/>
            <a:ext cx="342948" cy="24768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364" y="3122351"/>
            <a:ext cx="476316" cy="200053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117" y="3759335"/>
            <a:ext cx="562053" cy="257211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696" y="4173890"/>
            <a:ext cx="552527" cy="266737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232" y="4718948"/>
            <a:ext cx="752580" cy="266737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936" y="7344099"/>
            <a:ext cx="2095792" cy="131463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327" y="6802712"/>
            <a:ext cx="514422" cy="295316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011" y="7256398"/>
            <a:ext cx="342948" cy="247685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827" y="7757666"/>
            <a:ext cx="476316" cy="20005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337" y="8554010"/>
            <a:ext cx="562053" cy="257211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2222" y="9062447"/>
            <a:ext cx="552527" cy="26673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650" y="6030958"/>
            <a:ext cx="342948" cy="289964"/>
          </a:xfrm>
          <a:prstGeom prst="rect">
            <a:avLst/>
          </a:prstGeom>
        </p:spPr>
      </p:pic>
      <p:grpSp>
        <p:nvGrpSpPr>
          <p:cNvPr id="37" name="object 28"/>
          <p:cNvGrpSpPr/>
          <p:nvPr/>
        </p:nvGrpSpPr>
        <p:grpSpPr>
          <a:xfrm>
            <a:off x="3494405" y="7251700"/>
            <a:ext cx="283845" cy="173990"/>
            <a:chOff x="4174490" y="2478658"/>
            <a:chExt cx="283845" cy="173990"/>
          </a:xfrm>
        </p:grpSpPr>
        <p:sp>
          <p:nvSpPr>
            <p:cNvPr id="48" name="object 29"/>
            <p:cNvSpPr/>
            <p:nvPr/>
          </p:nvSpPr>
          <p:spPr>
            <a:xfrm>
              <a:off x="4174490" y="2478658"/>
              <a:ext cx="283845" cy="173990"/>
            </a:xfrm>
            <a:custGeom>
              <a:avLst/>
              <a:gdLst/>
              <a:ahLst/>
              <a:cxnLst/>
              <a:rect l="l" t="t" r="r" b="b"/>
              <a:pathLst>
                <a:path w="283845" h="173989">
                  <a:moveTo>
                    <a:pt x="6083" y="0"/>
                  </a:moveTo>
                  <a:lnTo>
                    <a:pt x="0" y="0"/>
                  </a:lnTo>
                  <a:lnTo>
                    <a:pt x="0" y="6045"/>
                  </a:lnTo>
                  <a:lnTo>
                    <a:pt x="0" y="167894"/>
                  </a:lnTo>
                  <a:lnTo>
                    <a:pt x="0" y="173990"/>
                  </a:lnTo>
                  <a:lnTo>
                    <a:pt x="6083" y="173990"/>
                  </a:lnTo>
                  <a:lnTo>
                    <a:pt x="6083" y="167894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  <a:path w="283845" h="173989">
                  <a:moveTo>
                    <a:pt x="283464" y="0"/>
                  </a:moveTo>
                  <a:lnTo>
                    <a:pt x="277368" y="0"/>
                  </a:lnTo>
                  <a:lnTo>
                    <a:pt x="6096" y="0"/>
                  </a:lnTo>
                  <a:lnTo>
                    <a:pt x="6096" y="6096"/>
                  </a:lnTo>
                  <a:lnTo>
                    <a:pt x="277368" y="6096"/>
                  </a:lnTo>
                  <a:lnTo>
                    <a:pt x="277368" y="167894"/>
                  </a:lnTo>
                  <a:lnTo>
                    <a:pt x="6096" y="167894"/>
                  </a:lnTo>
                  <a:lnTo>
                    <a:pt x="6096" y="173990"/>
                  </a:lnTo>
                  <a:lnTo>
                    <a:pt x="277368" y="173990"/>
                  </a:lnTo>
                  <a:lnTo>
                    <a:pt x="283464" y="173990"/>
                  </a:lnTo>
                  <a:lnTo>
                    <a:pt x="283464" y="167894"/>
                  </a:lnTo>
                  <a:lnTo>
                    <a:pt x="283464" y="6096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9262" y="2502090"/>
              <a:ext cx="117475" cy="136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3230879"/>
            <a:ext cx="5781040" cy="183133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Arial"/>
                <a:cs typeface="Arial"/>
              </a:rPr>
              <a:t>[</a:t>
            </a:r>
            <a:r>
              <a:rPr sz="1200" spc="-10" dirty="0">
                <a:latin typeface="Arial"/>
                <a:cs typeface="Arial"/>
              </a:rPr>
              <a:t>각 </a:t>
            </a:r>
            <a:r>
              <a:rPr sz="1200" dirty="0">
                <a:latin typeface="Arial"/>
                <a:cs typeface="Arial"/>
              </a:rPr>
              <a:t>탱크의 </a:t>
            </a:r>
            <a:r>
              <a:rPr sz="1200" spc="-35" dirty="0">
                <a:latin typeface="Arial"/>
                <a:cs typeface="Arial"/>
              </a:rPr>
              <a:t>SPAN </a:t>
            </a:r>
            <a:r>
              <a:rPr sz="1200" spc="-5" dirty="0">
                <a:latin typeface="Arial"/>
                <a:cs typeface="Arial"/>
              </a:rPr>
              <a:t>보정 </a:t>
            </a:r>
            <a:r>
              <a:rPr sz="120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수정</a:t>
            </a:r>
            <a:r>
              <a:rPr sz="1200" dirty="0">
                <a:latin typeface="Arial"/>
                <a:cs typeface="Arial"/>
              </a:rPr>
              <a:t>].</a:t>
            </a:r>
          </a:p>
          <a:p>
            <a:pPr marL="12700" marR="8255" algn="just">
              <a:lnSpc>
                <a:spcPct val="96000"/>
              </a:lnSpc>
              <a:spcBef>
                <a:spcPts val="590"/>
              </a:spcBef>
            </a:pPr>
            <a:r>
              <a:rPr sz="1200" spc="-5" dirty="0">
                <a:latin typeface="Arial"/>
                <a:cs typeface="Arial"/>
              </a:rPr>
              <a:t>여러 정화조 </a:t>
            </a:r>
            <a:r>
              <a:rPr sz="1200" dirty="0">
                <a:latin typeface="Arial"/>
                <a:cs typeface="Arial"/>
              </a:rPr>
              <a:t>또는 </a:t>
            </a:r>
            <a:r>
              <a:rPr sz="1200" spc="-5" dirty="0">
                <a:latin typeface="Arial"/>
                <a:cs typeface="Arial"/>
              </a:rPr>
              <a:t>폭기조의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농도 </a:t>
            </a:r>
            <a:r>
              <a:rPr sz="1200" spc="-35" dirty="0">
                <a:latin typeface="Arial"/>
                <a:cs typeface="Arial"/>
              </a:rPr>
              <a:t>SPAN </a:t>
            </a:r>
            <a:r>
              <a:rPr sz="1200" dirty="0">
                <a:latin typeface="Arial"/>
                <a:cs typeface="Arial"/>
              </a:rPr>
              <a:t>값이 </a:t>
            </a:r>
            <a:r>
              <a:rPr sz="1200" spc="-5" dirty="0">
                <a:latin typeface="Arial"/>
                <a:cs typeface="Arial"/>
              </a:rPr>
              <a:t>각 탱크마다 다른 </a:t>
            </a:r>
            <a:r>
              <a:rPr sz="1200" dirty="0">
                <a:latin typeface="Arial"/>
                <a:cs typeface="Arial"/>
              </a:rPr>
              <a:t>경우 각 탱크에 </a:t>
            </a:r>
            <a:r>
              <a:rPr sz="1200" spc="-10" dirty="0">
                <a:latin typeface="Arial"/>
                <a:cs typeface="Arial"/>
              </a:rPr>
              <a:t>대해 </a:t>
            </a:r>
            <a:r>
              <a:rPr sz="1200" spc="-35" dirty="0">
                <a:latin typeface="Arial"/>
                <a:cs typeface="Arial"/>
              </a:rPr>
              <a:t>SPAN </a:t>
            </a:r>
            <a:r>
              <a:rPr sz="1200" spc="-5" dirty="0">
                <a:latin typeface="Arial"/>
                <a:cs typeface="Arial"/>
              </a:rPr>
              <a:t>보정 </a:t>
            </a:r>
            <a:r>
              <a:rPr sz="1200" dirty="0">
                <a:latin typeface="Arial"/>
                <a:cs typeface="Arial"/>
              </a:rPr>
              <a:t>값을 </a:t>
            </a:r>
            <a:r>
              <a:rPr sz="1200" spc="-5" dirty="0">
                <a:latin typeface="Arial"/>
                <a:cs typeface="Arial"/>
              </a:rPr>
              <a:t>보정할 </a:t>
            </a:r>
            <a:r>
              <a:rPr sz="1200" dirty="0">
                <a:latin typeface="Arial"/>
                <a:cs typeface="Arial"/>
              </a:rPr>
              <a:t>수 있습니다.  </a:t>
            </a:r>
            <a:r>
              <a:rPr sz="1200" spc="-10" dirty="0">
                <a:latin typeface="Arial"/>
                <a:cs typeface="Arial"/>
              </a:rPr>
              <a:t>SPAN이 보정된 </a:t>
            </a:r>
            <a:r>
              <a:rPr sz="1200" spc="-5" dirty="0">
                <a:latin typeface="Arial"/>
                <a:cs typeface="Arial"/>
              </a:rPr>
              <a:t>기준 </a:t>
            </a:r>
            <a:r>
              <a:rPr sz="1200" dirty="0">
                <a:latin typeface="Arial"/>
                <a:cs typeface="Arial"/>
              </a:rPr>
              <a:t>탱크</a:t>
            </a:r>
            <a:r>
              <a:rPr sz="1200" spc="-30" dirty="0">
                <a:latin typeface="Arial"/>
                <a:cs typeface="Arial"/>
              </a:rPr>
              <a:t>(탱크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)</a:t>
            </a:r>
            <a:r>
              <a:rPr sz="1200" spc="10" dirty="0">
                <a:latin typeface="Arial"/>
                <a:cs typeface="Arial"/>
              </a:rPr>
              <a:t>는 </a:t>
            </a:r>
            <a:r>
              <a:rPr sz="1200" spc="-5" dirty="0">
                <a:latin typeface="Arial"/>
                <a:cs typeface="Arial"/>
              </a:rPr>
              <a:t>전자 </a:t>
            </a:r>
            <a:r>
              <a:rPr sz="1200" spc="-10" dirty="0">
                <a:latin typeface="Arial"/>
                <a:cs typeface="Arial"/>
              </a:rPr>
              <a:t>필터</a:t>
            </a:r>
            <a:r>
              <a:rPr sz="1200" spc="-5" dirty="0">
                <a:latin typeface="Arial"/>
                <a:cs typeface="Arial"/>
              </a:rPr>
              <a:t>(광도를 1/10로 감쇠)</a:t>
            </a:r>
            <a:r>
              <a:rPr sz="1200" dirty="0">
                <a:latin typeface="Arial"/>
                <a:cs typeface="Arial"/>
              </a:rPr>
              <a:t>를 사용하여 </a:t>
            </a:r>
            <a:r>
              <a:rPr sz="1200" spc="-5" dirty="0">
                <a:latin typeface="Arial"/>
                <a:cs typeface="Arial"/>
              </a:rPr>
              <a:t>증류수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수돗물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를 측정하는 </a:t>
            </a:r>
            <a:r>
              <a:rPr sz="1200" dirty="0">
                <a:latin typeface="Arial"/>
                <a:cs typeface="Arial"/>
              </a:rPr>
              <a:t>데 사용됩니다</a:t>
            </a:r>
            <a:r>
              <a:rPr sz="1200" spc="-5" dirty="0">
                <a:latin typeface="Arial"/>
                <a:cs typeface="Arial"/>
              </a:rPr>
              <a:t>(광도 1/10로 감쇠). 그런 다음 </a:t>
            </a:r>
            <a:r>
              <a:rPr sz="1200" dirty="0">
                <a:latin typeface="Arial"/>
                <a:cs typeface="Arial"/>
              </a:rPr>
              <a:t>각 탱크에</a:t>
            </a:r>
            <a:r>
              <a:rPr sz="1200" spc="-10" dirty="0">
                <a:latin typeface="Arial"/>
                <a:cs typeface="Arial"/>
              </a:rPr>
              <a:t> 대해 </a:t>
            </a:r>
            <a:r>
              <a:rPr sz="1200" dirty="0">
                <a:latin typeface="Arial"/>
                <a:cs typeface="Arial"/>
              </a:rPr>
              <a:t>설정된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입력하면 </a:t>
            </a:r>
            <a:r>
              <a:rPr sz="1200" spc="-5" dirty="0">
                <a:latin typeface="Arial"/>
                <a:cs typeface="Arial"/>
              </a:rPr>
              <a:t>기준 </a:t>
            </a:r>
            <a:r>
              <a:rPr sz="1200" dirty="0">
                <a:latin typeface="Arial"/>
                <a:cs typeface="Arial"/>
              </a:rPr>
              <a:t>탱크</a:t>
            </a:r>
            <a:r>
              <a:rPr sz="1200" spc="-30" dirty="0">
                <a:latin typeface="Arial"/>
                <a:cs typeface="Arial"/>
              </a:rPr>
              <a:t>(탱크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)</a:t>
            </a:r>
            <a:r>
              <a:rPr sz="1200" spc="-10" dirty="0">
                <a:latin typeface="Arial"/>
                <a:cs typeface="Arial"/>
              </a:rPr>
              <a:t>에</a:t>
            </a:r>
            <a:r>
              <a:rPr sz="1200" dirty="0">
                <a:latin typeface="Arial"/>
                <a:cs typeface="Arial"/>
              </a:rPr>
              <a:t> 대한 비율에 따라 </a:t>
            </a:r>
            <a:r>
              <a:rPr sz="1200" spc="-35" dirty="0">
                <a:latin typeface="Arial"/>
                <a:cs typeface="Arial"/>
              </a:rPr>
              <a:t>SPAN </a:t>
            </a:r>
            <a:r>
              <a:rPr sz="1200" spc="-5" dirty="0">
                <a:latin typeface="Arial"/>
                <a:cs typeface="Arial"/>
              </a:rPr>
              <a:t>보정 값이 보정됩니다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ts val="1390"/>
              </a:lnSpc>
              <a:spcBef>
                <a:spcPts val="615"/>
              </a:spcBef>
            </a:pPr>
            <a:r>
              <a:rPr sz="1200" spc="-5" dirty="0">
                <a:latin typeface="Arial"/>
                <a:cs typeface="Arial"/>
              </a:rPr>
              <a:t>새 </a:t>
            </a:r>
            <a:r>
              <a:rPr sz="1200" spc="-30" dirty="0">
                <a:latin typeface="Arial"/>
                <a:cs typeface="Arial"/>
              </a:rPr>
              <a:t>스팬 </a:t>
            </a:r>
            <a:r>
              <a:rPr sz="1200" dirty="0">
                <a:latin typeface="Arial"/>
                <a:cs typeface="Arial"/>
              </a:rPr>
              <a:t>값 = </a:t>
            </a:r>
            <a:r>
              <a:rPr sz="1200" spc="-35" dirty="0">
                <a:latin typeface="Arial"/>
                <a:cs typeface="Arial"/>
              </a:rPr>
              <a:t>스팬 </a:t>
            </a:r>
            <a:r>
              <a:rPr sz="1200" dirty="0">
                <a:latin typeface="Arial"/>
                <a:cs typeface="Arial"/>
              </a:rPr>
              <a:t>값× 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각 </a:t>
            </a:r>
            <a:r>
              <a:rPr sz="1200" spc="-5" dirty="0">
                <a:latin typeface="Arial"/>
                <a:cs typeface="Arial"/>
              </a:rPr>
              <a:t>탱크의 설정 값/기준 </a:t>
            </a:r>
            <a:r>
              <a:rPr sz="1200" dirty="0">
                <a:latin typeface="Arial"/>
                <a:cs typeface="Arial"/>
              </a:rPr>
              <a:t>탱크</a:t>
            </a:r>
            <a:r>
              <a:rPr sz="1200" spc="-30" dirty="0">
                <a:latin typeface="Arial"/>
                <a:cs typeface="Arial"/>
              </a:rPr>
              <a:t>(탱크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의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값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66594"/>
              </p:ext>
            </p:extLst>
          </p:nvPr>
        </p:nvGraphicFramePr>
        <p:xfrm>
          <a:off x="1111885" y="902238"/>
          <a:ext cx="6241414" cy="218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98">
                <a:tc gridSpan="3">
                  <a:txBody>
                    <a:bodyPr/>
                    <a:lstStyle/>
                    <a:p>
                      <a:pPr marL="5080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다음으로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가중치 방법에서 찾은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농도를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입력합니다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 rowSpan="3"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105"/>
                        </a:spcBef>
                        <a:tabLst>
                          <a:tab pos="111696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4033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 marR="120650">
                        <a:lnSpc>
                          <a:spcPts val="1400"/>
                        </a:lnSpc>
                        <a:spcBef>
                          <a:spcPts val="305"/>
                        </a:spcBef>
                        <a:tabLst>
                          <a:tab pos="12001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▲키를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누르면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왼쪽에 중량 방식 MLSS 농도 정의 화면이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4305">
                        <a:lnSpc>
                          <a:spcPts val="1295"/>
                        </a:lnSpc>
                        <a:tabLst>
                          <a:tab pos="162369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7)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표시합니다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입력합니다.</a:t>
                      </a:r>
                    </a:p>
                    <a:p>
                      <a:pPr marL="15430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가중치 방식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농도를 미리 파악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154305" marR="120650">
                        <a:lnSpc>
                          <a:spcPts val="1390"/>
                        </a:lnSpc>
                        <a:tabLst>
                          <a:tab pos="1065530" algn="l"/>
                          <a:tab pos="3538854" algn="l"/>
                          <a:tab pos="3923029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사용하여 커서를 이동하고 ▲ 키를 사용하여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정의합니다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30">
                <a:tc vMerge="1"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1116965" algn="l"/>
                        </a:tabLst>
                      </a:pPr>
                      <a:r>
                        <a:rPr sz="1400" spc="190" dirty="0">
                          <a:latin typeface="SimSun"/>
                          <a:cs typeface="SimSun"/>
                        </a:rPr>
                        <a:t>무게 </a:t>
                      </a:r>
                      <a:r>
                        <a:rPr sz="1400" spc="280" dirty="0">
                          <a:latin typeface="SimSun"/>
                          <a:cs typeface="SimSun"/>
                        </a:rPr>
                        <a:t>입력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791845">
                        <a:lnSpc>
                          <a:spcPts val="1465"/>
                        </a:lnSpc>
                        <a:spcBef>
                          <a:spcPts val="120"/>
                        </a:spcBef>
                      </a:pPr>
                      <a:r>
                        <a:rPr sz="1400" spc="295" dirty="0">
                          <a:latin typeface="SimSun"/>
                          <a:cs typeface="SimSun"/>
                        </a:rPr>
                        <a:t>2000mg/L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810" marB="0"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220"/>
                        </a:lnSpc>
                        <a:tabLst>
                          <a:tab pos="1151255" algn="l"/>
                          <a:tab pos="160210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160655">
                        <a:lnSpc>
                          <a:spcPts val="1635"/>
                        </a:lnSpc>
                        <a:tabLst>
                          <a:tab pos="1107440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3430643" y="1667890"/>
            <a:ext cx="384175" cy="173990"/>
            <a:chOff x="4208017" y="1667890"/>
            <a:chExt cx="384175" cy="173990"/>
          </a:xfrm>
        </p:grpSpPr>
        <p:sp>
          <p:nvSpPr>
            <p:cNvPr id="19" name="object 19"/>
            <p:cNvSpPr/>
            <p:nvPr/>
          </p:nvSpPr>
          <p:spPr>
            <a:xfrm>
              <a:off x="4208018" y="1667890"/>
              <a:ext cx="384175" cy="173990"/>
            </a:xfrm>
            <a:custGeom>
              <a:avLst/>
              <a:gdLst/>
              <a:ahLst/>
              <a:cxnLst/>
              <a:rect l="l" t="t" r="r" b="b"/>
              <a:pathLst>
                <a:path w="384175" h="173989">
                  <a:moveTo>
                    <a:pt x="384048" y="0"/>
                  </a:moveTo>
                  <a:lnTo>
                    <a:pt x="377952" y="0"/>
                  </a:lnTo>
                  <a:lnTo>
                    <a:pt x="377952" y="6096"/>
                  </a:lnTo>
                  <a:lnTo>
                    <a:pt x="377952" y="167640"/>
                  </a:lnTo>
                  <a:lnTo>
                    <a:pt x="6096" y="167640"/>
                  </a:lnTo>
                  <a:lnTo>
                    <a:pt x="6096" y="6096"/>
                  </a:lnTo>
                  <a:lnTo>
                    <a:pt x="377952" y="6096"/>
                  </a:lnTo>
                  <a:lnTo>
                    <a:pt x="377952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67640"/>
                  </a:lnTo>
                  <a:lnTo>
                    <a:pt x="0" y="173736"/>
                  </a:lnTo>
                  <a:lnTo>
                    <a:pt x="6096" y="173736"/>
                  </a:lnTo>
                  <a:lnTo>
                    <a:pt x="377952" y="173736"/>
                  </a:lnTo>
                  <a:lnTo>
                    <a:pt x="384048" y="173736"/>
                  </a:lnTo>
                  <a:lnTo>
                    <a:pt x="384048" y="167640"/>
                  </a:lnTo>
                  <a:lnTo>
                    <a:pt x="384048" y="6096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4502" y="1698942"/>
              <a:ext cx="117475" cy="13652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261600" y="2033346"/>
            <a:ext cx="241300" cy="179705"/>
            <a:chOff x="3811523" y="2018410"/>
            <a:chExt cx="241300" cy="179705"/>
          </a:xfrm>
        </p:grpSpPr>
        <p:sp>
          <p:nvSpPr>
            <p:cNvPr id="22" name="object 22"/>
            <p:cNvSpPr/>
            <p:nvPr/>
          </p:nvSpPr>
          <p:spPr>
            <a:xfrm>
              <a:off x="3811524" y="2018410"/>
              <a:ext cx="241300" cy="173990"/>
            </a:xfrm>
            <a:custGeom>
              <a:avLst/>
              <a:gdLst/>
              <a:ahLst/>
              <a:cxnLst/>
              <a:rect l="l" t="t" r="r" b="b"/>
              <a:pathLst>
                <a:path w="241300" h="173989">
                  <a:moveTo>
                    <a:pt x="241046" y="0"/>
                  </a:moveTo>
                  <a:lnTo>
                    <a:pt x="235000" y="0"/>
                  </a:lnTo>
                  <a:lnTo>
                    <a:pt x="234950" y="6096"/>
                  </a:lnTo>
                  <a:lnTo>
                    <a:pt x="234950" y="167640"/>
                  </a:lnTo>
                  <a:lnTo>
                    <a:pt x="6096" y="167640"/>
                  </a:lnTo>
                  <a:lnTo>
                    <a:pt x="6096" y="6096"/>
                  </a:lnTo>
                  <a:lnTo>
                    <a:pt x="234950" y="6096"/>
                  </a:lnTo>
                  <a:lnTo>
                    <a:pt x="23495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67640"/>
                  </a:lnTo>
                  <a:lnTo>
                    <a:pt x="0" y="173736"/>
                  </a:lnTo>
                  <a:lnTo>
                    <a:pt x="6096" y="173736"/>
                  </a:lnTo>
                  <a:lnTo>
                    <a:pt x="234950" y="173736"/>
                  </a:lnTo>
                  <a:lnTo>
                    <a:pt x="241046" y="173736"/>
                  </a:lnTo>
                  <a:lnTo>
                    <a:pt x="241046" y="167640"/>
                  </a:lnTo>
                  <a:lnTo>
                    <a:pt x="241046" y="6096"/>
                  </a:lnTo>
                  <a:lnTo>
                    <a:pt x="241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4932" y="2061527"/>
              <a:ext cx="117475" cy="136525"/>
            </a:xfrm>
            <a:prstGeom prst="rect">
              <a:avLst/>
            </a:prstGeom>
          </p:spPr>
        </p:pic>
      </p:grp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3982"/>
              </p:ext>
            </p:extLst>
          </p:nvPr>
        </p:nvGraphicFramePr>
        <p:xfrm>
          <a:off x="1084617" y="4848760"/>
          <a:ext cx="6121397" cy="4802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415">
                <a:tc gridSpan="2"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987425" algn="l"/>
                        </a:tabLst>
                      </a:pPr>
                      <a:r>
                        <a:rPr lang="en-US" sz="1400" dirty="0">
                          <a:latin typeface="SimSun"/>
                          <a:cs typeface="SimSun"/>
                        </a:rPr>
                        <a:t>  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838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3175" indent="-229235">
                        <a:lnSpc>
                          <a:spcPts val="1295"/>
                        </a:lnSpc>
                        <a:buAutoNum type="arabicParenR"/>
                        <a:tabLst>
                          <a:tab pos="357505" algn="l"/>
                          <a:tab pos="1162050" algn="l"/>
                          <a:tab pos="161036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CAL</a:t>
                      </a:r>
                      <a:r>
                        <a:rPr lang="en-US" sz="1200" spc="-1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보정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화면을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불러옵니다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>
                        <a:lnSpc>
                          <a:spcPts val="1370"/>
                        </a:lnSpc>
                        <a:spcBef>
                          <a:spcPts val="15"/>
                        </a:spcBef>
                        <a:buAutoNum type="arabicParenR"/>
                        <a:tabLst>
                          <a:tab pos="329565" algn="l"/>
                          <a:tab pos="139954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*(별표) 커서를 이동하고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스팬을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45"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2128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2128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85"/>
                        </a:lnSpc>
                        <a:tabLst>
                          <a:tab pos="1174115" algn="l"/>
                          <a:tab pos="148209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3) ▲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"전자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필터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(A)"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 marR="3175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설정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화면으로 이동합니다.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44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444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095" marR="3175">
                        <a:lnSpc>
                          <a:spcPts val="11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4)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센서에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하단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뚜껑을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씌웁니다.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증류수를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붓습니다.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 marR="6985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수돗물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을 센서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상단의 구멍을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통해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주입하고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라이트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실드로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구멍을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막습니다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 marR="4445">
                        <a:lnSpc>
                          <a:spcPts val="1420"/>
                        </a:lnSpc>
                        <a:tabLst>
                          <a:tab pos="179260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수치가 표시됩니다.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95"/>
                        </a:lnSpc>
                        <a:tabLst>
                          <a:tab pos="1125220" algn="l"/>
                          <a:tab pos="157670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5초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신호음이 울립니다.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 marR="317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클릭하고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전자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필터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값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(A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값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입력합니다.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 marR="3175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측정값을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입력하면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측정값이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30">
                <a:tc gridSpan="4">
                  <a:txBody>
                    <a:bodyPr/>
                    <a:lstStyle/>
                    <a:p>
                      <a:pPr marL="5080" marR="3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다음으로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탱크에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대한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설정 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입력합니다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40"/>
                        </a:spcBef>
                        <a:tabLst>
                          <a:tab pos="97980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9398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3175" indent="-180975">
                        <a:lnSpc>
                          <a:spcPts val="1285"/>
                        </a:lnSpc>
                        <a:buAutoNum type="arabicParenR" startAt="6"/>
                        <a:tabLst>
                          <a:tab pos="309245" algn="l"/>
                          <a:tab pos="1113155" algn="l"/>
                          <a:tab pos="156146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보정 화면을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불러옵니다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8270">
                        <a:lnSpc>
                          <a:spcPts val="1390"/>
                        </a:lnSpc>
                        <a:spcBef>
                          <a:spcPts val="50"/>
                        </a:spcBef>
                        <a:buAutoNum type="arabicParenR" startAt="6"/>
                        <a:tabLst>
                          <a:tab pos="329565" algn="l"/>
                          <a:tab pos="139954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*(별표) 커서를 이동하고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'필터'를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5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508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90"/>
                        </a:lnSpc>
                        <a:spcBef>
                          <a:spcPts val="95"/>
                        </a:spcBef>
                        <a:buAutoNum type="arabicParenR" startAt="8"/>
                        <a:tabLst>
                          <a:tab pos="336550" algn="l"/>
                          <a:tab pos="1137920" algn="l"/>
                        </a:tabLst>
                      </a:pPr>
                      <a:r>
                        <a:rPr lang="en-US" sz="1200" spc="5" dirty="0">
                          <a:latin typeface="Arial"/>
                          <a:cs typeface="Arial"/>
                        </a:rPr>
                        <a:t>     </a:t>
                      </a:r>
                      <a:r>
                        <a:rPr sz="1200" spc="5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누르면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변경할 탱크의 "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탱크의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전자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필터 값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"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0045" marR="3175" indent="-201930">
                        <a:lnSpc>
                          <a:spcPts val="1310"/>
                        </a:lnSpc>
                        <a:buAutoNum type="arabicParenR" startAt="8"/>
                        <a:tabLst>
                          <a:tab pos="360680" algn="l"/>
                          <a:tab pos="1311275" algn="l"/>
                          <a:tab pos="401320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사용하여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이동하고 ▲키를 사용합니다.</a:t>
                      </a:r>
                    </a:p>
                    <a:p>
                      <a:pPr marL="158750" marR="3175">
                        <a:lnSpc>
                          <a:spcPts val="1365"/>
                        </a:lnSpc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사용하여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정의합니다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5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698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3175">
                        <a:lnSpc>
                          <a:spcPts val="1295"/>
                        </a:lnSpc>
                        <a:tabLst>
                          <a:tab pos="1198880" algn="l"/>
                          <a:tab pos="401320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사용하여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이동하고 ▲키를 사용합니다.</a:t>
                      </a:r>
                    </a:p>
                    <a:p>
                      <a:pPr marL="158750" marR="317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키를 사용하여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값을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정의합니다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70815" marR="3175">
                        <a:lnSpc>
                          <a:spcPts val="1405"/>
                        </a:lnSpc>
                        <a:tabLst>
                          <a:tab pos="1238250" algn="l"/>
                          <a:tab pos="168910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입력을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0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2564" y="5003536"/>
            <a:ext cx="117475" cy="136525"/>
          </a:xfrm>
          <a:prstGeom prst="rect">
            <a:avLst/>
          </a:prstGeom>
        </p:spPr>
      </p:pic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13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13" y="1201814"/>
            <a:ext cx="2105319" cy="195289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27" y="5207475"/>
            <a:ext cx="2124371" cy="1991003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00" y="7603104"/>
            <a:ext cx="2029108" cy="2048161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50" y="5574842"/>
            <a:ext cx="404944" cy="254965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292" y="1074331"/>
            <a:ext cx="404944" cy="254965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635" y="1553574"/>
            <a:ext cx="466790" cy="228632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714" y="2018410"/>
            <a:ext cx="295316" cy="209579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0236" y="2024999"/>
            <a:ext cx="409632" cy="209579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0635" y="2421396"/>
            <a:ext cx="514422" cy="228632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4511" y="5074900"/>
            <a:ext cx="514422" cy="228632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084" y="5374002"/>
            <a:ext cx="295316" cy="209579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926" y="6802992"/>
            <a:ext cx="514422" cy="228632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0125" y="6478258"/>
            <a:ext cx="562053" cy="257211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1108" y="8037099"/>
            <a:ext cx="514422" cy="228632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3619" y="8425557"/>
            <a:ext cx="466790" cy="228632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2662" y="8930322"/>
            <a:ext cx="304843" cy="209579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8846" y="9185409"/>
            <a:ext cx="352474" cy="219106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0838" y="8890774"/>
            <a:ext cx="295316" cy="228632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6301" y="8678936"/>
            <a:ext cx="295316" cy="228632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4194" y="9180646"/>
            <a:ext cx="295316" cy="228632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7756" y="9553072"/>
            <a:ext cx="514422" cy="228632"/>
          </a:xfrm>
          <a:prstGeom prst="rect">
            <a:avLst/>
          </a:prstGeom>
        </p:spPr>
      </p:pic>
      <p:pic>
        <p:nvPicPr>
          <p:cNvPr id="82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1289" y="7822936"/>
            <a:ext cx="117475" cy="136525"/>
          </a:xfrm>
          <a:prstGeom prst="rect">
            <a:avLst/>
          </a:prstGeom>
        </p:spPr>
      </p:pic>
      <p:pic>
        <p:nvPicPr>
          <p:cNvPr id="83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1289" y="8264261"/>
            <a:ext cx="117475" cy="136525"/>
          </a:xfrm>
          <a:prstGeom prst="rect">
            <a:avLst/>
          </a:prstGeom>
        </p:spPr>
      </p:pic>
      <p:pic>
        <p:nvPicPr>
          <p:cNvPr id="86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5089" y="8797661"/>
            <a:ext cx="117475" cy="136525"/>
          </a:xfrm>
          <a:prstGeom prst="rect">
            <a:avLst/>
          </a:prstGeom>
        </p:spPr>
      </p:pic>
      <p:pic>
        <p:nvPicPr>
          <p:cNvPr id="91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8889" y="8965936"/>
            <a:ext cx="117475" cy="136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1051305"/>
            <a:ext cx="5782945" cy="416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&lt;주&gt;: </a:t>
            </a:r>
            <a:r>
              <a:rPr sz="1200" dirty="0">
                <a:latin typeface="Arial"/>
                <a:cs typeface="Arial"/>
              </a:rPr>
              <a:t>B~L </a:t>
            </a:r>
            <a:r>
              <a:rPr sz="1200" spc="-5" dirty="0">
                <a:latin typeface="Arial"/>
                <a:cs typeface="Arial"/>
              </a:rPr>
              <a:t>탱크에</a:t>
            </a:r>
            <a:r>
              <a:rPr sz="1200" spc="-10" dirty="0">
                <a:latin typeface="Arial"/>
                <a:cs typeface="Arial"/>
              </a:rPr>
              <a:t> 대한 </a:t>
            </a:r>
            <a:r>
              <a:rPr sz="120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가능합니다.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dirty="0">
                <a:latin typeface="Arial"/>
                <a:cs typeface="Arial"/>
              </a:rPr>
              <a:t>전자 필터 값이 0이면 A 탱크에 대한 비율은 </a:t>
            </a:r>
            <a:r>
              <a:rPr sz="1200" spc="5" dirty="0">
                <a:latin typeface="Arial"/>
                <a:cs typeface="Arial"/>
              </a:rPr>
              <a:t>1.0이 </a:t>
            </a:r>
            <a:r>
              <a:rPr sz="1200" dirty="0">
                <a:latin typeface="Arial"/>
                <a:cs typeface="Arial"/>
              </a:rPr>
              <a:t>됩니다.</a:t>
            </a: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22300" algn="l"/>
              </a:tabLst>
            </a:pPr>
            <a:r>
              <a:rPr sz="1400" spc="-10" dirty="0">
                <a:latin typeface="Arial"/>
                <a:cs typeface="Arial"/>
              </a:rPr>
              <a:t>6-1-3 </a:t>
            </a:r>
            <a:r>
              <a:rPr sz="1400" spc="-5" dirty="0">
                <a:latin typeface="Arial"/>
                <a:cs typeface="Arial"/>
              </a:rPr>
              <a:t>광학 시스템 보정</a:t>
            </a:r>
            <a:endParaRPr sz="1400" dirty="0">
              <a:latin typeface="Arial"/>
              <a:cs typeface="Arial"/>
            </a:endParaRPr>
          </a:p>
          <a:p>
            <a:pPr marL="12700" marR="11430" algn="just">
              <a:lnSpc>
                <a:spcPts val="1370"/>
              </a:lnSpc>
              <a:spcBef>
                <a:spcPts val="855"/>
              </a:spcBef>
            </a:pPr>
            <a:r>
              <a:rPr sz="1200" dirty="0">
                <a:latin typeface="Arial"/>
                <a:cs typeface="Arial"/>
              </a:rPr>
              <a:t>영점 </a:t>
            </a:r>
            <a:r>
              <a:rPr sz="1200" spc="-5" dirty="0">
                <a:latin typeface="Arial"/>
                <a:cs typeface="Arial"/>
              </a:rPr>
              <a:t>보정 전 측정된 슬러지 </a:t>
            </a:r>
            <a:r>
              <a:rPr sz="1200" spc="10" dirty="0">
                <a:latin typeface="Arial"/>
                <a:cs typeface="Arial"/>
              </a:rPr>
              <a:t>농도가 </a:t>
            </a:r>
            <a:r>
              <a:rPr sz="1200" spc="-10" dirty="0">
                <a:latin typeface="Arial"/>
                <a:cs typeface="Arial"/>
              </a:rPr>
              <a:t>10 mg/L </a:t>
            </a:r>
            <a:r>
              <a:rPr sz="1200" dirty="0">
                <a:latin typeface="Arial"/>
                <a:cs typeface="Arial"/>
              </a:rPr>
              <a:t>이상인 경우 </a:t>
            </a:r>
            <a:r>
              <a:rPr sz="1200" spc="-5" dirty="0">
                <a:latin typeface="Arial"/>
                <a:cs typeface="Arial"/>
              </a:rPr>
              <a:t>다음을 </a:t>
            </a:r>
            <a:r>
              <a:rPr sz="1200" dirty="0">
                <a:latin typeface="Arial"/>
                <a:cs typeface="Arial"/>
              </a:rPr>
              <a:t>수행하세요</a:t>
            </a:r>
            <a:r>
              <a:rPr sz="1200" spc="-5" dirty="0"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12700" algn="just">
              <a:lnSpc>
                <a:spcPts val="1430"/>
              </a:lnSpc>
            </a:pPr>
            <a:r>
              <a:rPr sz="1200" spc="-5" dirty="0">
                <a:latin typeface="Arial"/>
                <a:cs typeface="Arial"/>
              </a:rPr>
              <a:t>제공된 </a:t>
            </a:r>
            <a:r>
              <a:rPr sz="1200" dirty="0">
                <a:latin typeface="Arial"/>
                <a:cs typeface="Arial"/>
              </a:rPr>
              <a:t>브러시로 유리 </a:t>
            </a:r>
            <a:r>
              <a:rPr sz="1200" spc="-5" dirty="0">
                <a:latin typeface="Arial"/>
                <a:cs typeface="Arial"/>
              </a:rPr>
              <a:t>표면의 </a:t>
            </a:r>
            <a:r>
              <a:rPr sz="1200" dirty="0">
                <a:latin typeface="Arial"/>
                <a:cs typeface="Arial"/>
              </a:rPr>
              <a:t>먼지를 </a:t>
            </a:r>
            <a:r>
              <a:rPr sz="1200" spc="-10" dirty="0">
                <a:latin typeface="Arial"/>
                <a:cs typeface="Arial"/>
              </a:rPr>
              <a:t>제거합니다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83845" marR="15240" indent="-271780" algn="just">
              <a:lnSpc>
                <a:spcPct val="101699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청소 후에도 </a:t>
            </a:r>
            <a:r>
              <a:rPr sz="1200" dirty="0">
                <a:latin typeface="Arial"/>
                <a:cs typeface="Arial"/>
              </a:rPr>
              <a:t>측정값이 </a:t>
            </a:r>
            <a:r>
              <a:rPr sz="1200" spc="-5" dirty="0">
                <a:latin typeface="Arial"/>
                <a:cs typeface="Arial"/>
              </a:rPr>
              <a:t>변하지 </a:t>
            </a:r>
            <a:r>
              <a:rPr sz="1200" dirty="0">
                <a:latin typeface="Arial"/>
                <a:cs typeface="Arial"/>
              </a:rPr>
              <a:t>않으면 영점 </a:t>
            </a:r>
            <a:r>
              <a:rPr sz="1200" spc="-5" dirty="0">
                <a:latin typeface="Arial"/>
                <a:cs typeface="Arial"/>
              </a:rPr>
              <a:t>보정을 수행하세요.</a:t>
            </a:r>
            <a:endParaRPr sz="1200" dirty="0">
              <a:latin typeface="Arial"/>
              <a:cs typeface="Arial"/>
            </a:endParaRPr>
          </a:p>
          <a:p>
            <a:pPr marL="283845" marR="5080" indent="-271780" algn="just">
              <a:lnSpc>
                <a:spcPct val="98400"/>
              </a:lnSpc>
              <a:spcBef>
                <a:spcPts val="70"/>
              </a:spcBef>
            </a:pPr>
            <a:r>
              <a:rPr sz="1200" spc="-10" dirty="0">
                <a:latin typeface="Arial"/>
                <a:cs typeface="Arial"/>
              </a:rPr>
              <a:t>영점 </a:t>
            </a:r>
            <a:r>
              <a:rPr sz="1200" spc="-5" dirty="0">
                <a:latin typeface="Arial"/>
                <a:cs typeface="Arial"/>
              </a:rPr>
              <a:t>보정 </a:t>
            </a:r>
            <a:r>
              <a:rPr sz="1200" dirty="0">
                <a:latin typeface="Arial"/>
                <a:cs typeface="Arial"/>
              </a:rPr>
              <a:t>후에도 </a:t>
            </a:r>
            <a:r>
              <a:rPr sz="1200" spc="-10" dirty="0">
                <a:latin typeface="Arial"/>
                <a:cs typeface="Arial"/>
              </a:rPr>
              <a:t>영점이 </a:t>
            </a:r>
            <a:r>
              <a:rPr sz="1200" dirty="0">
                <a:latin typeface="Arial"/>
                <a:cs typeface="Arial"/>
              </a:rPr>
              <a:t>되지 않는 </a:t>
            </a:r>
            <a:r>
              <a:rPr sz="1200" spc="-5" dirty="0">
                <a:latin typeface="Arial"/>
                <a:cs typeface="Arial"/>
              </a:rPr>
              <a:t>경우, </a:t>
            </a:r>
            <a:r>
              <a:rPr sz="1200" dirty="0">
                <a:latin typeface="Arial"/>
                <a:cs typeface="Arial"/>
              </a:rPr>
              <a:t>낙하 또는 </a:t>
            </a:r>
            <a:r>
              <a:rPr sz="1200" spc="-5" dirty="0">
                <a:latin typeface="Arial"/>
                <a:cs typeface="Arial"/>
              </a:rPr>
              <a:t>충격 </a:t>
            </a:r>
            <a:r>
              <a:rPr sz="1200" dirty="0">
                <a:latin typeface="Arial"/>
                <a:cs typeface="Arial"/>
              </a:rPr>
              <a:t>등으로 인해 </a:t>
            </a:r>
            <a:r>
              <a:rPr sz="1200" spc="-5" dirty="0">
                <a:latin typeface="Arial"/>
                <a:cs typeface="Arial"/>
              </a:rPr>
              <a:t>센서가 광학 시스템과 정렬이 맞지 않는 </a:t>
            </a:r>
            <a:r>
              <a:rPr sz="1200" spc="-10" dirty="0">
                <a:latin typeface="Arial"/>
                <a:cs typeface="Arial"/>
              </a:rPr>
              <a:t>경우</a:t>
            </a:r>
            <a:r>
              <a:rPr sz="1200" dirty="0">
                <a:latin typeface="MS Gothic"/>
                <a:cs typeface="MS Gothic"/>
              </a:rPr>
              <a:t> ③ </a:t>
            </a:r>
            <a:r>
              <a:rPr sz="1200" dirty="0">
                <a:latin typeface="Arial"/>
                <a:cs typeface="Arial"/>
              </a:rPr>
              <a:t>다음과 같은 </a:t>
            </a:r>
            <a:r>
              <a:rPr sz="1200" spc="-5" dirty="0">
                <a:latin typeface="Arial"/>
                <a:cs typeface="Arial"/>
              </a:rPr>
              <a:t>경우 수중 보정을 수행합니다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700" marR="6985" algn="just">
              <a:lnSpc>
                <a:spcPct val="95800"/>
              </a:lnSpc>
              <a:spcBef>
                <a:spcPts val="15"/>
              </a:spcBef>
            </a:pPr>
            <a:r>
              <a:rPr sz="1200" spc="-5" dirty="0">
                <a:latin typeface="Arial"/>
                <a:cs typeface="Arial"/>
              </a:rPr>
              <a:t>수중 보정은 증류수</a:t>
            </a:r>
            <a:r>
              <a:rPr sz="1200" dirty="0">
                <a:latin typeface="Arial"/>
                <a:cs typeface="Arial"/>
              </a:rPr>
              <a:t>(또는 </a:t>
            </a:r>
            <a:r>
              <a:rPr sz="1200" spc="-5" dirty="0">
                <a:latin typeface="Arial"/>
                <a:cs typeface="Arial"/>
              </a:rPr>
              <a:t>수돗물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로 </a:t>
            </a:r>
            <a:r>
              <a:rPr sz="1200" spc="-10" dirty="0">
                <a:latin typeface="Arial"/>
                <a:cs typeface="Arial"/>
              </a:rPr>
              <a:t>수행합니다</a:t>
            </a:r>
            <a:r>
              <a:rPr sz="1200" spc="-5" dirty="0">
                <a:latin typeface="Arial"/>
                <a:cs typeface="Arial"/>
              </a:rPr>
              <a:t>. </a:t>
            </a:r>
            <a:r>
              <a:rPr sz="1200" spc="-15" dirty="0">
                <a:latin typeface="Arial"/>
                <a:cs typeface="Arial"/>
              </a:rPr>
              <a:t>수돗물을 </a:t>
            </a:r>
            <a:r>
              <a:rPr sz="1200" spc="-5" dirty="0">
                <a:latin typeface="Arial"/>
                <a:cs typeface="Arial"/>
              </a:rPr>
              <a:t>사용할 </a:t>
            </a:r>
            <a:r>
              <a:rPr sz="1200" spc="5" dirty="0">
                <a:latin typeface="Arial"/>
                <a:cs typeface="Arial"/>
              </a:rPr>
              <a:t>때는 </a:t>
            </a:r>
            <a:r>
              <a:rPr sz="1200" spc="-5" dirty="0">
                <a:latin typeface="Arial"/>
                <a:cs typeface="Arial"/>
              </a:rPr>
              <a:t>깨끗한 </a:t>
            </a:r>
            <a:r>
              <a:rPr sz="1200" spc="-15" dirty="0">
                <a:latin typeface="Arial"/>
                <a:cs typeface="Arial"/>
              </a:rPr>
              <a:t>물을 </a:t>
            </a:r>
            <a:r>
              <a:rPr sz="1200" dirty="0">
                <a:latin typeface="Arial"/>
                <a:cs typeface="Arial"/>
              </a:rPr>
              <a:t>사용하세요</a:t>
            </a:r>
            <a:r>
              <a:rPr sz="1200" spc="-15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매일 측정할 때는 </a:t>
            </a:r>
            <a:r>
              <a:rPr sz="1200" spc="5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보정을 수행할 필요가 </a:t>
            </a:r>
            <a:r>
              <a:rPr sz="1200" spc="-10" dirty="0">
                <a:latin typeface="Arial"/>
                <a:cs typeface="Arial"/>
              </a:rPr>
              <a:t>없습니다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ts val="1415"/>
              </a:lnSpc>
            </a:pPr>
            <a:r>
              <a:rPr sz="1200" spc="-5" dirty="0">
                <a:latin typeface="Arial"/>
                <a:cs typeface="Arial"/>
              </a:rPr>
              <a:t>수중 보정</a:t>
            </a:r>
            <a:endParaRPr sz="1200" dirty="0">
              <a:latin typeface="Arial"/>
              <a:cs typeface="Arial"/>
            </a:endParaRPr>
          </a:p>
          <a:p>
            <a:pPr marL="12700" marR="6350" algn="just">
              <a:lnSpc>
                <a:spcPct val="95600"/>
              </a:lnSpc>
              <a:spcBef>
                <a:spcPts val="40"/>
              </a:spcBef>
            </a:pPr>
            <a:r>
              <a:rPr sz="1200" spc="-15" dirty="0">
                <a:latin typeface="Arial"/>
                <a:cs typeface="Arial"/>
              </a:rPr>
              <a:t>센서에 </a:t>
            </a:r>
            <a:r>
              <a:rPr sz="1200" dirty="0">
                <a:latin typeface="Arial"/>
                <a:cs typeface="Arial"/>
              </a:rPr>
              <a:t>하단 </a:t>
            </a:r>
            <a:r>
              <a:rPr sz="1200" spc="10" dirty="0">
                <a:latin typeface="Arial"/>
                <a:cs typeface="Arial"/>
              </a:rPr>
              <a:t>뚜껑을 </a:t>
            </a:r>
            <a:r>
              <a:rPr sz="1200" spc="-5" dirty="0">
                <a:latin typeface="Arial"/>
                <a:cs typeface="Arial"/>
              </a:rPr>
              <a:t>씌웁니다</a:t>
            </a:r>
            <a:r>
              <a:rPr sz="1200" spc="-15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센서 </a:t>
            </a:r>
            <a:r>
              <a:rPr sz="1200" dirty="0">
                <a:latin typeface="Arial"/>
                <a:cs typeface="Arial"/>
              </a:rPr>
              <a:t>상단의 구멍을 </a:t>
            </a:r>
            <a:r>
              <a:rPr sz="1200" spc="-5" dirty="0">
                <a:latin typeface="Arial"/>
                <a:cs typeface="Arial"/>
              </a:rPr>
              <a:t>통해 증류수(수돗물)</a:t>
            </a:r>
            <a:r>
              <a:rPr sz="1200" spc="10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붓고 </a:t>
            </a:r>
            <a:r>
              <a:rPr sz="1200" spc="-5" dirty="0">
                <a:latin typeface="Arial"/>
                <a:cs typeface="Arial"/>
              </a:rPr>
              <a:t>고무 </a:t>
            </a:r>
            <a:r>
              <a:rPr sz="1200" dirty="0">
                <a:latin typeface="Arial"/>
                <a:cs typeface="Arial"/>
              </a:rPr>
              <a:t>마개로 </a:t>
            </a:r>
            <a:r>
              <a:rPr sz="1200" spc="-5" dirty="0">
                <a:latin typeface="Arial"/>
                <a:cs typeface="Arial"/>
              </a:rPr>
              <a:t>구멍을 </a:t>
            </a:r>
            <a:r>
              <a:rPr sz="1200" spc="-10" dirty="0">
                <a:latin typeface="Arial"/>
                <a:cs typeface="Arial"/>
              </a:rPr>
              <a:t>막습니다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센서의 온도가 안정된 후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최소 15분 이상</a:t>
            </a:r>
            <a:r>
              <a:rPr sz="1200" spc="-10" dirty="0">
                <a:latin typeface="Arial"/>
                <a:cs typeface="Arial"/>
              </a:rPr>
              <a:t>) </a:t>
            </a:r>
            <a:r>
              <a:rPr sz="1200" dirty="0">
                <a:latin typeface="Arial"/>
                <a:cs typeface="Arial"/>
              </a:rPr>
              <a:t>다음 </a:t>
            </a:r>
            <a:r>
              <a:rPr sz="1200" spc="-5" dirty="0">
                <a:latin typeface="Arial"/>
                <a:cs typeface="Arial"/>
              </a:rPr>
              <a:t>작업을 수행합니다.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1208" y="5241870"/>
            <a:ext cx="448309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CAL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0511" y="5208671"/>
            <a:ext cx="22466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눌러 </a:t>
            </a:r>
            <a:r>
              <a:rPr sz="1200" spc="-5" dirty="0" err="1">
                <a:latin typeface="Arial"/>
                <a:cs typeface="Arial"/>
              </a:rPr>
              <a:t>보정을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불러옵</a:t>
            </a:r>
            <a:r>
              <a:rPr lang="ko-KR" altLang="en-US" sz="1200" dirty="0">
                <a:latin typeface="Arial"/>
                <a:cs typeface="Arial"/>
              </a:rPr>
              <a:t>니</a:t>
            </a:r>
            <a:r>
              <a:rPr sz="1200" dirty="0">
                <a:latin typeface="Arial"/>
                <a:cs typeface="Arial"/>
              </a:rPr>
              <a:t>다.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3500" y="5197526"/>
            <a:ext cx="1621791" cy="2058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3995" marR="5080" indent="-201930">
              <a:lnSpc>
                <a:spcPts val="1370"/>
              </a:lnSpc>
              <a:spcBef>
                <a:spcPts val="204"/>
              </a:spcBef>
              <a:buAutoNum type="arabicParenR"/>
              <a:tabLst>
                <a:tab pos="214629" algn="l"/>
              </a:tabLst>
            </a:pPr>
            <a:r>
              <a:rPr sz="1200" dirty="0" err="1">
                <a:latin typeface="Arial"/>
                <a:cs typeface="Arial"/>
              </a:rPr>
              <a:t>화면을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누릅니다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3500" y="5504758"/>
            <a:ext cx="22967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2)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눌러 </a:t>
            </a:r>
            <a:r>
              <a:rPr sz="1200" dirty="0">
                <a:latin typeface="Arial"/>
                <a:cs typeface="Arial"/>
              </a:rPr>
              <a:t>*</a:t>
            </a:r>
            <a:r>
              <a:rPr sz="1200" spc="-5" dirty="0">
                <a:latin typeface="Arial"/>
                <a:cs typeface="Arial"/>
              </a:rPr>
              <a:t>(별표) 커서를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3397250" y="5499100"/>
            <a:ext cx="241300" cy="173990"/>
          </a:xfrm>
          <a:custGeom>
            <a:avLst/>
            <a:gdLst/>
            <a:ahLst/>
            <a:cxnLst/>
            <a:rect l="l" t="t" r="r" b="b"/>
            <a:pathLst>
              <a:path w="241300" h="173989">
                <a:moveTo>
                  <a:pt x="240779" y="167894"/>
                </a:moveTo>
                <a:lnTo>
                  <a:pt x="234696" y="167894"/>
                </a:lnTo>
                <a:lnTo>
                  <a:pt x="6096" y="167894"/>
                </a:lnTo>
                <a:lnTo>
                  <a:pt x="0" y="167894"/>
                </a:lnTo>
                <a:lnTo>
                  <a:pt x="0" y="173977"/>
                </a:lnTo>
                <a:lnTo>
                  <a:pt x="6096" y="173977"/>
                </a:lnTo>
                <a:lnTo>
                  <a:pt x="234696" y="173977"/>
                </a:lnTo>
                <a:lnTo>
                  <a:pt x="240779" y="173977"/>
                </a:lnTo>
                <a:lnTo>
                  <a:pt x="240779" y="167894"/>
                </a:lnTo>
                <a:close/>
              </a:path>
              <a:path w="241300" h="173989">
                <a:moveTo>
                  <a:pt x="240779" y="0"/>
                </a:moveTo>
                <a:lnTo>
                  <a:pt x="234696" y="0"/>
                </a:lnTo>
                <a:lnTo>
                  <a:pt x="6096" y="0"/>
                </a:lnTo>
                <a:lnTo>
                  <a:pt x="0" y="0"/>
                </a:lnTo>
                <a:lnTo>
                  <a:pt x="0" y="6032"/>
                </a:lnTo>
                <a:lnTo>
                  <a:pt x="0" y="167881"/>
                </a:lnTo>
                <a:lnTo>
                  <a:pt x="6096" y="167881"/>
                </a:lnTo>
                <a:lnTo>
                  <a:pt x="6096" y="6083"/>
                </a:lnTo>
                <a:lnTo>
                  <a:pt x="234696" y="6083"/>
                </a:lnTo>
                <a:lnTo>
                  <a:pt x="234696" y="167881"/>
                </a:lnTo>
                <a:lnTo>
                  <a:pt x="240779" y="167881"/>
                </a:lnTo>
                <a:lnTo>
                  <a:pt x="240779" y="6083"/>
                </a:lnTo>
                <a:lnTo>
                  <a:pt x="240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50765" y="5694479"/>
            <a:ext cx="27189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옵티</a:t>
            </a:r>
            <a:r>
              <a:rPr lang="ko-KR" altLang="en-US" sz="1200" spc="-5" dirty="0">
                <a:latin typeface="Arial"/>
                <a:cs typeface="Arial"/>
              </a:rPr>
              <a:t>칼을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3912" y="5927064"/>
            <a:ext cx="307975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33500" y="5899255"/>
            <a:ext cx="34975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'보정 </a:t>
            </a:r>
            <a:r>
              <a:rPr sz="1200" dirty="0">
                <a:latin typeface="Arial"/>
                <a:cs typeface="Arial"/>
              </a:rPr>
              <a:t>대상</a:t>
            </a:r>
            <a:r>
              <a:rPr sz="1200" spc="-5" dirty="0">
                <a:latin typeface="Arial"/>
                <a:cs typeface="Arial"/>
              </a:rPr>
              <a:t>'</a:t>
            </a:r>
            <a:r>
              <a:rPr sz="1200" spc="-10" dirty="0">
                <a:latin typeface="Arial"/>
                <a:cs typeface="Arial"/>
              </a:rPr>
              <a:t>을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74791" y="6111846"/>
            <a:ext cx="3105595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en-US" sz="1200" spc="-5" dirty="0">
                <a:latin typeface="Arial"/>
                <a:cs typeface="Arial"/>
              </a:rPr>
              <a:t>“</a:t>
            </a:r>
            <a:r>
              <a:rPr sz="1200" spc="-5" dirty="0" err="1">
                <a:latin typeface="Arial"/>
                <a:cs typeface="Arial"/>
              </a:rPr>
              <a:t>수중</a:t>
            </a:r>
            <a:r>
              <a:rPr sz="1200" spc="-5" dirty="0">
                <a:latin typeface="Arial"/>
                <a:cs typeface="Arial"/>
              </a:rPr>
              <a:t> 광학 </a:t>
            </a:r>
            <a:r>
              <a:rPr sz="1200" dirty="0">
                <a:latin typeface="Arial"/>
                <a:cs typeface="Arial"/>
              </a:rPr>
              <a:t>시스템</a:t>
            </a:r>
            <a:r>
              <a:rPr sz="1200" spc="-5" dirty="0">
                <a:latin typeface="Arial"/>
                <a:cs typeface="Arial"/>
              </a:rPr>
              <a:t>" 설정 </a:t>
            </a:r>
            <a:r>
              <a:rPr sz="1200" spc="-10" dirty="0">
                <a:latin typeface="Arial"/>
                <a:cs typeface="Arial"/>
              </a:rPr>
              <a:t>화면으로 </a:t>
            </a:r>
            <a:r>
              <a:rPr sz="1200" dirty="0">
                <a:latin typeface="Arial"/>
                <a:cs typeface="Arial"/>
              </a:rPr>
              <a:t>이동합니다.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70115" y="6369324"/>
            <a:ext cx="880744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240" marR="5080" indent="-317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 </a:t>
            </a:r>
            <a:r>
              <a:rPr sz="1200" spc="-5" dirty="0">
                <a:latin typeface="Arial"/>
                <a:cs typeface="Arial"/>
              </a:rPr>
              <a:t>표시된</a:t>
            </a:r>
            <a:r>
              <a:rPr sz="1200" dirty="0">
                <a:latin typeface="Arial"/>
                <a:cs typeface="Arial"/>
              </a:rPr>
              <a:t> 것을 </a:t>
            </a:r>
            <a:r>
              <a:rPr sz="1200" spc="-5" dirty="0">
                <a:latin typeface="Arial"/>
                <a:cs typeface="Arial"/>
              </a:rPr>
              <a:t>누릅니다.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6465" y="6371127"/>
            <a:ext cx="2256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dirty="0" err="1">
                <a:latin typeface="Arial"/>
                <a:cs typeface="Arial"/>
              </a:rPr>
              <a:t>입력하면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확인</a:t>
            </a:r>
            <a:r>
              <a:rPr lang="ko-KR" altLang="en-US" sz="1200" dirty="0">
                <a:latin typeface="Arial"/>
                <a:cs typeface="Arial"/>
              </a:rPr>
              <a:t>을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99119" y="6404174"/>
            <a:ext cx="269875" cy="173990"/>
            <a:chOff x="4084637" y="6783958"/>
            <a:chExt cx="269875" cy="173990"/>
          </a:xfrm>
        </p:grpSpPr>
        <p:sp>
          <p:nvSpPr>
            <p:cNvPr id="15" name="object 15"/>
            <p:cNvSpPr/>
            <p:nvPr/>
          </p:nvSpPr>
          <p:spPr>
            <a:xfrm>
              <a:off x="4113530" y="6783971"/>
              <a:ext cx="241300" cy="173990"/>
            </a:xfrm>
            <a:custGeom>
              <a:avLst/>
              <a:gdLst/>
              <a:ahLst/>
              <a:cxnLst/>
              <a:rect l="l" t="t" r="r" b="b"/>
              <a:pathLst>
                <a:path w="241300" h="173990">
                  <a:moveTo>
                    <a:pt x="240792" y="0"/>
                  </a:moveTo>
                  <a:lnTo>
                    <a:pt x="234696" y="0"/>
                  </a:lnTo>
                  <a:lnTo>
                    <a:pt x="234696" y="6083"/>
                  </a:lnTo>
                  <a:lnTo>
                    <a:pt x="234696" y="167627"/>
                  </a:lnTo>
                  <a:lnTo>
                    <a:pt x="6096" y="167627"/>
                  </a:lnTo>
                  <a:lnTo>
                    <a:pt x="6096" y="6083"/>
                  </a:lnTo>
                  <a:lnTo>
                    <a:pt x="234696" y="6083"/>
                  </a:lnTo>
                  <a:lnTo>
                    <a:pt x="23469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167627"/>
                  </a:lnTo>
                  <a:lnTo>
                    <a:pt x="0" y="173723"/>
                  </a:lnTo>
                  <a:lnTo>
                    <a:pt x="6096" y="173723"/>
                  </a:lnTo>
                  <a:lnTo>
                    <a:pt x="234696" y="173723"/>
                  </a:lnTo>
                  <a:lnTo>
                    <a:pt x="240792" y="173723"/>
                  </a:lnTo>
                  <a:lnTo>
                    <a:pt x="240792" y="167627"/>
                  </a:lnTo>
                  <a:lnTo>
                    <a:pt x="240792" y="6083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37" y="6811327"/>
              <a:ext cx="117475" cy="13652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294302" y="7073130"/>
            <a:ext cx="451484" cy="16827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8319" y="6813004"/>
            <a:ext cx="3501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256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보정이 시작됩니다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6896" y="7044096"/>
            <a:ext cx="1939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클릭하면 </a:t>
            </a:r>
            <a:r>
              <a:rPr sz="1200" spc="10" dirty="0">
                <a:latin typeface="Arial"/>
                <a:cs typeface="Arial"/>
              </a:rPr>
              <a:t>완료가 </a:t>
            </a:r>
            <a:r>
              <a:rPr sz="1200" spc="-5" dirty="0">
                <a:latin typeface="Arial"/>
                <a:cs typeface="Arial"/>
              </a:rPr>
              <a:t>표시됩니다.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3770" y="7477111"/>
            <a:ext cx="349948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"/>
                <a:cs typeface="Arial"/>
              </a:rPr>
              <a:t>완료될 </a:t>
            </a:r>
            <a:r>
              <a:rPr sz="1200" spc="-10" dirty="0">
                <a:latin typeface="Arial"/>
                <a:cs typeface="Arial"/>
              </a:rPr>
              <a:t>때까지 </a:t>
            </a:r>
            <a:r>
              <a:rPr sz="1200" spc="-5" dirty="0">
                <a:latin typeface="Arial"/>
                <a:cs typeface="Arial"/>
              </a:rPr>
              <a:t>진행률이 백분율로 </a:t>
            </a:r>
            <a:r>
              <a:rPr sz="1200" spc="-10" dirty="0">
                <a:latin typeface="Arial"/>
                <a:cs typeface="Arial"/>
              </a:rPr>
              <a:t>표시됩니다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656" y="5521884"/>
            <a:ext cx="117475" cy="136525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14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58" y="4659057"/>
            <a:ext cx="2057687" cy="384863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850" y="4994406"/>
            <a:ext cx="514422" cy="22863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850" y="5633081"/>
            <a:ext cx="409632" cy="20957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567" y="5911849"/>
            <a:ext cx="304843" cy="20957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331" y="5339179"/>
            <a:ext cx="304843" cy="209579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684" y="6783971"/>
            <a:ext cx="304843" cy="20957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894" y="7637144"/>
            <a:ext cx="514422" cy="2286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667" y="1379929"/>
            <a:ext cx="5777865" cy="13290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622300" algn="l"/>
              </a:tabLst>
            </a:pPr>
            <a:r>
              <a:rPr sz="1400" spc="-10" dirty="0">
                <a:latin typeface="Arial"/>
                <a:cs typeface="Arial"/>
              </a:rPr>
              <a:t>6-2-1 MLSS </a:t>
            </a:r>
            <a:r>
              <a:rPr sz="1400" spc="-5" dirty="0">
                <a:latin typeface="Arial"/>
                <a:cs typeface="Arial"/>
              </a:rPr>
              <a:t>농도 측정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840"/>
              </a:spcBef>
            </a:pPr>
            <a:r>
              <a:rPr sz="1200" dirty="0">
                <a:latin typeface="Arial"/>
                <a:cs typeface="Arial"/>
              </a:rPr>
              <a:t>ML-55를 </a:t>
            </a:r>
            <a:r>
              <a:rPr sz="1200" spc="-10" dirty="0">
                <a:latin typeface="Arial"/>
                <a:cs typeface="Arial"/>
              </a:rPr>
              <a:t>사용하면 </a:t>
            </a: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센서를 </a:t>
            </a:r>
            <a:r>
              <a:rPr sz="1200" dirty="0">
                <a:latin typeface="Arial"/>
                <a:cs typeface="Arial"/>
              </a:rPr>
              <a:t>탱크에 </a:t>
            </a:r>
            <a:r>
              <a:rPr sz="1200" spc="-5" dirty="0">
                <a:latin typeface="Arial"/>
                <a:cs typeface="Arial"/>
              </a:rPr>
              <a:t>담가서 측정하거나 </a:t>
            </a:r>
            <a:r>
              <a:rPr sz="1200" dirty="0">
                <a:latin typeface="Arial"/>
                <a:cs typeface="Arial"/>
              </a:rPr>
              <a:t>2) </a:t>
            </a:r>
            <a:r>
              <a:rPr sz="1200" spc="-10" dirty="0">
                <a:latin typeface="Arial"/>
                <a:cs typeface="Arial"/>
              </a:rPr>
              <a:t>펌핑된 </a:t>
            </a:r>
            <a:r>
              <a:rPr sz="1200" dirty="0">
                <a:latin typeface="Arial"/>
                <a:cs typeface="Arial"/>
              </a:rPr>
              <a:t>슬러지의 </a:t>
            </a:r>
            <a:r>
              <a:rPr sz="1200" spc="-5" dirty="0">
                <a:latin typeface="Arial"/>
                <a:cs typeface="Arial"/>
              </a:rPr>
              <a:t>실내 </a:t>
            </a:r>
            <a:r>
              <a:rPr sz="1200" dirty="0">
                <a:latin typeface="Arial"/>
                <a:cs typeface="Arial"/>
              </a:rPr>
              <a:t>일괄 </a:t>
            </a:r>
            <a:r>
              <a:rPr sz="1200" spc="-10" dirty="0">
                <a:latin typeface="Arial"/>
                <a:cs typeface="Arial"/>
              </a:rPr>
              <a:t>측정을 수행할 </a:t>
            </a:r>
            <a:r>
              <a:rPr sz="1200" dirty="0">
                <a:latin typeface="Arial"/>
                <a:cs typeface="Arial"/>
              </a:rPr>
              <a:t>수 </a:t>
            </a:r>
            <a:r>
              <a:rPr sz="1200" spc="-10" dirty="0">
                <a:latin typeface="Arial"/>
                <a:cs typeface="Arial"/>
              </a:rPr>
              <a:t>있습니다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ts val="1335"/>
              </a:lnSpc>
            </a:pPr>
            <a:r>
              <a:rPr sz="1200" spc="-5" dirty="0">
                <a:latin typeface="Arial"/>
                <a:cs typeface="Arial"/>
              </a:rPr>
              <a:t>측정을 수행하기 전에 기기를 보정하세요.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몰입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9338" y="2749265"/>
            <a:ext cx="2012950" cy="593090"/>
            <a:chOff x="1067435" y="2132837"/>
            <a:chExt cx="2012950" cy="593090"/>
          </a:xfrm>
        </p:grpSpPr>
        <p:sp>
          <p:nvSpPr>
            <p:cNvPr id="4" name="object 4"/>
            <p:cNvSpPr/>
            <p:nvPr/>
          </p:nvSpPr>
          <p:spPr>
            <a:xfrm>
              <a:off x="1080135" y="2145537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1987550" y="56769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0135" y="2145537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90"/>
                  </a:moveTo>
                  <a:lnTo>
                    <a:pt x="1987550" y="56769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1183" y="2188171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5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41083" y="3492850"/>
            <a:ext cx="2012950" cy="593090"/>
            <a:chOff x="1059180" y="2876422"/>
            <a:chExt cx="2012950" cy="593090"/>
          </a:xfrm>
          <a:solidFill>
            <a:schemeClr val="bg1"/>
          </a:solidFill>
        </p:grpSpPr>
        <p:sp>
          <p:nvSpPr>
            <p:cNvPr id="8" name="object 8"/>
            <p:cNvSpPr/>
            <p:nvPr/>
          </p:nvSpPr>
          <p:spPr>
            <a:xfrm>
              <a:off x="1071880" y="288912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1987550" y="567690"/>
                  </a:lnTo>
                  <a:lnTo>
                    <a:pt x="19875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1880" y="288912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90"/>
                  </a:moveTo>
                  <a:lnTo>
                    <a:pt x="1987550" y="56769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2928" y="2931629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4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96701"/>
              </p:ext>
            </p:extLst>
          </p:nvPr>
        </p:nvGraphicFramePr>
        <p:xfrm>
          <a:off x="919809" y="2738910"/>
          <a:ext cx="5655945" cy="27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830"/>
                        </a:spcBef>
                        <a:tabLst>
                          <a:tab pos="114363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0541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195" indent="-202565">
                        <a:lnSpc>
                          <a:spcPts val="1285"/>
                        </a:lnSpc>
                        <a:buAutoNum type="arabicParenR"/>
                        <a:tabLst>
                          <a:tab pos="290830" algn="l"/>
                          <a:tab pos="1262380" algn="l"/>
                          <a:tab pos="19729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눌러</a:t>
                      </a:r>
                      <a:r>
                        <a:rPr lang="en-US" sz="1200" spc="0" baseline="0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측정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선택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</a:t>
                      </a:r>
                      <a:r>
                        <a:rPr lang="ko-KR" altLang="en-US" sz="1200" spc="-5" dirty="0">
                          <a:latin typeface="Arial"/>
                          <a:cs typeface="Arial"/>
                        </a:rPr>
                        <a:t>면으로 이동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2735" marR="119380" indent="-204470">
                        <a:lnSpc>
                          <a:spcPts val="1390"/>
                        </a:lnSpc>
                        <a:buAutoNum type="arabicParenR" startAt="2"/>
                        <a:tabLst>
                          <a:tab pos="259715" algn="l"/>
                          <a:tab pos="124714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사용하여 *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별표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이동하고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pPr marL="166370" marR="78105" indent="-3175">
                        <a:lnSpc>
                          <a:spcPct val="108600"/>
                        </a:lnSpc>
                        <a:spcBef>
                          <a:spcPts val="1065"/>
                        </a:spcBef>
                        <a:tabLst>
                          <a:tab pos="854710" algn="l"/>
                          <a:tab pos="1122680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3525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195" indent="-177800">
                        <a:lnSpc>
                          <a:spcPts val="1315"/>
                        </a:lnSpc>
                        <a:buAutoNum type="arabicParenR" startAt="3"/>
                        <a:tabLst>
                          <a:tab pos="2908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에서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센서를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원하는 깊이로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내리고</a:t>
                      </a:r>
                    </a:p>
                    <a:p>
                      <a:pPr marL="29019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탱크.</a:t>
                      </a:r>
                    </a:p>
                    <a:p>
                      <a:pPr marL="290195" marR="123825" indent="-177165">
                        <a:lnSpc>
                          <a:spcPts val="1390"/>
                        </a:lnSpc>
                        <a:buAutoNum type="arabicParenR" startAt="4"/>
                        <a:tabLst>
                          <a:tab pos="287020" algn="l"/>
                          <a:tab pos="1082675" algn="l"/>
                          <a:tab pos="16681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시작하고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수치를 표시합니다.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3030" algn="just">
                        <a:lnSpc>
                          <a:spcPts val="13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설정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누르면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다음과 같은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신호음이 울립니다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290195" marR="123189" algn="just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누르면 결과 표시 유지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시간이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표시되고 측정 수치가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메모리에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저장됩니다. 저장 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샘플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번호가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업데이트되고 현재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88265" marR="12255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결과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대기 시간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동안 측정된 샘플의 평균값을 취합니다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3222249" y="2912760"/>
            <a:ext cx="317500" cy="173990"/>
            <a:chOff x="3930396" y="2432938"/>
            <a:chExt cx="317500" cy="173990"/>
          </a:xfrm>
        </p:grpSpPr>
        <p:sp>
          <p:nvSpPr>
            <p:cNvPr id="16" name="object 16"/>
            <p:cNvSpPr/>
            <p:nvPr/>
          </p:nvSpPr>
          <p:spPr>
            <a:xfrm>
              <a:off x="3930396" y="2432938"/>
              <a:ext cx="317500" cy="173990"/>
            </a:xfrm>
            <a:custGeom>
              <a:avLst/>
              <a:gdLst/>
              <a:ahLst/>
              <a:cxnLst/>
              <a:rect l="l" t="t" r="r" b="b"/>
              <a:pathLst>
                <a:path w="317500" h="173989">
                  <a:moveTo>
                    <a:pt x="6083" y="0"/>
                  </a:moveTo>
                  <a:lnTo>
                    <a:pt x="0" y="0"/>
                  </a:lnTo>
                  <a:lnTo>
                    <a:pt x="0" y="6045"/>
                  </a:lnTo>
                  <a:lnTo>
                    <a:pt x="0" y="167894"/>
                  </a:lnTo>
                  <a:lnTo>
                    <a:pt x="0" y="173990"/>
                  </a:lnTo>
                  <a:lnTo>
                    <a:pt x="6083" y="173990"/>
                  </a:lnTo>
                  <a:lnTo>
                    <a:pt x="6083" y="167894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  <a:path w="317500" h="173989">
                  <a:moveTo>
                    <a:pt x="317233" y="0"/>
                  </a:moveTo>
                  <a:lnTo>
                    <a:pt x="311200" y="0"/>
                  </a:lnTo>
                  <a:lnTo>
                    <a:pt x="6096" y="0"/>
                  </a:lnTo>
                  <a:lnTo>
                    <a:pt x="6096" y="6096"/>
                  </a:lnTo>
                  <a:lnTo>
                    <a:pt x="311150" y="6096"/>
                  </a:lnTo>
                  <a:lnTo>
                    <a:pt x="311150" y="167894"/>
                  </a:lnTo>
                  <a:lnTo>
                    <a:pt x="6096" y="167894"/>
                  </a:lnTo>
                  <a:lnTo>
                    <a:pt x="6096" y="173990"/>
                  </a:lnTo>
                  <a:lnTo>
                    <a:pt x="311150" y="173990"/>
                  </a:lnTo>
                  <a:lnTo>
                    <a:pt x="317233" y="173990"/>
                  </a:lnTo>
                  <a:lnTo>
                    <a:pt x="317233" y="167894"/>
                  </a:lnTo>
                  <a:lnTo>
                    <a:pt x="317233" y="6096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8752" y="2448115"/>
              <a:ext cx="117475" cy="13652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948828" y="5944331"/>
            <a:ext cx="2722245" cy="612775"/>
            <a:chOff x="2066925" y="5327903"/>
            <a:chExt cx="2722245" cy="612775"/>
          </a:xfrm>
        </p:grpSpPr>
        <p:sp>
          <p:nvSpPr>
            <p:cNvPr id="19" name="object 19"/>
            <p:cNvSpPr/>
            <p:nvPr/>
          </p:nvSpPr>
          <p:spPr>
            <a:xfrm>
              <a:off x="2079625" y="5340603"/>
              <a:ext cx="2696845" cy="587375"/>
            </a:xfrm>
            <a:custGeom>
              <a:avLst/>
              <a:gdLst/>
              <a:ahLst/>
              <a:cxnLst/>
              <a:rect l="l" t="t" r="r" b="b"/>
              <a:pathLst>
                <a:path w="2696845" h="587375">
                  <a:moveTo>
                    <a:pt x="2696845" y="0"/>
                  </a:moveTo>
                  <a:lnTo>
                    <a:pt x="0" y="0"/>
                  </a:lnTo>
                  <a:lnTo>
                    <a:pt x="0" y="587375"/>
                  </a:lnTo>
                  <a:lnTo>
                    <a:pt x="2696845" y="587375"/>
                  </a:lnTo>
                  <a:lnTo>
                    <a:pt x="2696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79625" y="5340603"/>
              <a:ext cx="2696845" cy="587375"/>
            </a:xfrm>
            <a:custGeom>
              <a:avLst/>
              <a:gdLst/>
              <a:ahLst/>
              <a:cxnLst/>
              <a:rect l="l" t="t" r="r" b="b"/>
              <a:pathLst>
                <a:path w="2696845" h="587375">
                  <a:moveTo>
                    <a:pt x="0" y="587375"/>
                  </a:moveTo>
                  <a:lnTo>
                    <a:pt x="2696845" y="587375"/>
                  </a:lnTo>
                  <a:lnTo>
                    <a:pt x="2696845" y="0"/>
                  </a:lnTo>
                  <a:lnTo>
                    <a:pt x="0" y="0"/>
                  </a:lnTo>
                  <a:lnTo>
                    <a:pt x="0" y="5873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62428" y="5384685"/>
              <a:ext cx="2549525" cy="514350"/>
            </a:xfrm>
            <a:custGeom>
              <a:avLst/>
              <a:gdLst/>
              <a:ahLst/>
              <a:cxnLst/>
              <a:rect l="l" t="t" r="r" b="b"/>
              <a:pathLst>
                <a:path w="2549525" h="514350">
                  <a:moveTo>
                    <a:pt x="2549524" y="0"/>
                  </a:moveTo>
                  <a:lnTo>
                    <a:pt x="0" y="0"/>
                  </a:lnTo>
                  <a:lnTo>
                    <a:pt x="0" y="513956"/>
                  </a:lnTo>
                  <a:lnTo>
                    <a:pt x="2549524" y="513956"/>
                  </a:lnTo>
                  <a:lnTo>
                    <a:pt x="25495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19516" y="5974076"/>
            <a:ext cx="631190" cy="48958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355" dirty="0">
                <a:latin typeface="SimSun"/>
                <a:cs typeface="SimSun"/>
              </a:rPr>
              <a:t>A002</a:t>
            </a:r>
            <a:endParaRPr sz="1400">
              <a:latin typeface="SimSun"/>
              <a:cs typeface="SimSun"/>
            </a:endParaRPr>
          </a:p>
          <a:p>
            <a:pPr marL="15240">
              <a:lnSpc>
                <a:spcPct val="100000"/>
              </a:lnSpc>
              <a:spcBef>
                <a:spcPts val="145"/>
              </a:spcBef>
            </a:pPr>
            <a:r>
              <a:rPr sz="1400" spc="145" dirty="0">
                <a:latin typeface="SimSun"/>
                <a:cs typeface="SimSun"/>
              </a:rPr>
              <a:t>10.</a:t>
            </a:r>
            <a:r>
              <a:rPr sz="1400" spc="605" dirty="0">
                <a:latin typeface="SimSun"/>
                <a:cs typeface="SimSun"/>
              </a:rPr>
              <a:t>0m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7460" y="5974076"/>
            <a:ext cx="1045844" cy="48958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120" dirty="0">
                <a:latin typeface="SimSun"/>
                <a:cs typeface="SimSun"/>
              </a:rPr>
              <a:t>3500mg/L</a:t>
            </a:r>
            <a:endParaRPr sz="1400">
              <a:latin typeface="SimSun"/>
              <a:cs typeface="SimSun"/>
            </a:endParaRPr>
          </a:p>
          <a:p>
            <a:pPr marL="79375">
              <a:lnSpc>
                <a:spcPct val="100000"/>
              </a:lnSpc>
              <a:spcBef>
                <a:spcPts val="145"/>
              </a:spcBef>
            </a:pPr>
            <a:r>
              <a:rPr sz="1400" spc="165" dirty="0">
                <a:latin typeface="SimSun"/>
                <a:cs typeface="SimSun"/>
              </a:rPr>
              <a:t>22.0℃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7782" y="6631401"/>
            <a:ext cx="902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온도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4317" y="6631401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수심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74047" y="5588731"/>
            <a:ext cx="1378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MLSS 농도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93251" y="5680171"/>
            <a:ext cx="81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샘플 번호.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0348" y="5680171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Book Antiqua"/>
                <a:cs typeface="Book Antiqua"/>
              </a:rPr>
              <a:t>탱크 </a:t>
            </a:r>
            <a:r>
              <a:rPr sz="1200" spc="-10" dirty="0">
                <a:latin typeface="Book Antiqua"/>
                <a:cs typeface="Book Antiqua"/>
              </a:rPr>
              <a:t>번호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35138" y="5739226"/>
            <a:ext cx="2439670" cy="953135"/>
          </a:xfrm>
          <a:custGeom>
            <a:avLst/>
            <a:gdLst/>
            <a:ahLst/>
            <a:cxnLst/>
            <a:rect l="l" t="t" r="r" b="b"/>
            <a:pathLst>
              <a:path w="2439670" h="953135">
                <a:moveTo>
                  <a:pt x="0" y="126364"/>
                </a:moveTo>
                <a:lnTo>
                  <a:pt x="503554" y="359410"/>
                </a:lnTo>
              </a:path>
              <a:path w="2439670" h="953135">
                <a:moveTo>
                  <a:pt x="842009" y="58420"/>
                </a:moveTo>
                <a:lnTo>
                  <a:pt x="785494" y="261620"/>
                </a:lnTo>
              </a:path>
              <a:path w="2439670" h="953135">
                <a:moveTo>
                  <a:pt x="2439669" y="0"/>
                </a:moveTo>
                <a:lnTo>
                  <a:pt x="2257425" y="261620"/>
                </a:lnTo>
              </a:path>
              <a:path w="2439670" h="953135">
                <a:moveTo>
                  <a:pt x="635634" y="719455"/>
                </a:moveTo>
                <a:lnTo>
                  <a:pt x="453389" y="897889"/>
                </a:lnTo>
              </a:path>
              <a:path w="2439670" h="953135">
                <a:moveTo>
                  <a:pt x="2109469" y="719455"/>
                </a:moveTo>
                <a:lnTo>
                  <a:pt x="2381250" y="9531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15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6" y="2779964"/>
            <a:ext cx="2095792" cy="141942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0" y="2044457"/>
            <a:ext cx="800212" cy="23815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743" y="2486748"/>
            <a:ext cx="371527" cy="18899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11" y="2873247"/>
            <a:ext cx="647790" cy="22863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251" y="3456812"/>
            <a:ext cx="514422" cy="22863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611" y="4646984"/>
            <a:ext cx="4372585" cy="1428949"/>
          </a:xfrm>
          <a:prstGeom prst="rect">
            <a:avLst/>
          </a:prstGeom>
        </p:spPr>
      </p:pic>
      <p:sp>
        <p:nvSpPr>
          <p:cNvPr id="12" name="object 21"/>
          <p:cNvSpPr txBox="1"/>
          <p:nvPr/>
        </p:nvSpPr>
        <p:spPr>
          <a:xfrm>
            <a:off x="477519" y="942731"/>
            <a:ext cx="3180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6-2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농도 측정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700271" y="9959465"/>
            <a:ext cx="173990" cy="208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dirty="0">
                <a:latin typeface="Century"/>
                <a:cs typeface="Century"/>
              </a:rPr>
              <a:t>2</a:t>
            </a:fld>
            <a:endParaRPr sz="1200">
              <a:latin typeface="Century"/>
              <a:cs typeface="Century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865377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소개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764" y="1225041"/>
            <a:ext cx="578294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미터를 </a:t>
            </a:r>
            <a:r>
              <a:rPr sz="1200" spc="-5" dirty="0">
                <a:latin typeface="Arial"/>
                <a:cs typeface="Arial"/>
              </a:rPr>
              <a:t>구매해 </a:t>
            </a:r>
            <a:r>
              <a:rPr sz="1200" dirty="0">
                <a:latin typeface="Arial"/>
                <a:cs typeface="Arial"/>
              </a:rPr>
              <a:t>주셔서 감사합니다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35"/>
              </a:spcBef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미터 ML-55는 투과광 측정을 </a:t>
            </a:r>
            <a:r>
              <a:rPr sz="1200" dirty="0">
                <a:latin typeface="Arial"/>
                <a:cs typeface="Arial"/>
              </a:rPr>
              <a:t>통해 </a:t>
            </a:r>
            <a:r>
              <a:rPr sz="1200" spc="-5" dirty="0">
                <a:latin typeface="Arial"/>
                <a:cs typeface="Arial"/>
              </a:rPr>
              <a:t>도시 하수, </a:t>
            </a:r>
            <a:r>
              <a:rPr sz="1200" dirty="0">
                <a:latin typeface="Arial"/>
                <a:cs typeface="Arial"/>
              </a:rPr>
              <a:t>정화조 및 </a:t>
            </a:r>
            <a:r>
              <a:rPr sz="1200" spc="-5" dirty="0">
                <a:latin typeface="Arial"/>
                <a:cs typeface="Arial"/>
              </a:rPr>
              <a:t>산업 폐수 처리 시스템의 활성 슬러지 농도와 질화 </a:t>
            </a:r>
            <a:r>
              <a:rPr sz="1200" dirty="0">
                <a:latin typeface="Arial"/>
                <a:cs typeface="Arial"/>
              </a:rPr>
              <a:t>및 </a:t>
            </a:r>
            <a:r>
              <a:rPr sz="1200" spc="-5" dirty="0">
                <a:latin typeface="Arial"/>
                <a:cs typeface="Arial"/>
              </a:rPr>
              <a:t>침전조의 </a:t>
            </a:r>
            <a:r>
              <a:rPr sz="1200" dirty="0">
                <a:latin typeface="Arial"/>
                <a:cs typeface="Arial"/>
              </a:rPr>
              <a:t>슬러지 </a:t>
            </a:r>
            <a:r>
              <a:rPr sz="1200" spc="-5" dirty="0">
                <a:latin typeface="Arial"/>
                <a:cs typeface="Arial"/>
              </a:rPr>
              <a:t>계면을 </a:t>
            </a:r>
            <a:r>
              <a:rPr sz="1200" dirty="0">
                <a:latin typeface="Arial"/>
                <a:cs typeface="Arial"/>
              </a:rPr>
              <a:t>현장에서 간단히 </a:t>
            </a:r>
            <a:r>
              <a:rPr sz="1200" spc="-5" dirty="0">
                <a:latin typeface="Arial"/>
                <a:cs typeface="Arial"/>
              </a:rPr>
              <a:t>측정할 </a:t>
            </a:r>
            <a:r>
              <a:rPr sz="1200" dirty="0">
                <a:latin typeface="Arial"/>
                <a:cs typeface="Arial"/>
              </a:rPr>
              <a:t>수 있는 </a:t>
            </a:r>
            <a:r>
              <a:rPr sz="1200" spc="-5" dirty="0">
                <a:latin typeface="Arial"/>
                <a:cs typeface="Arial"/>
              </a:rPr>
              <a:t>휴대용 </a:t>
            </a:r>
            <a:r>
              <a:rPr sz="1200" spc="-10" dirty="0">
                <a:latin typeface="Arial"/>
                <a:cs typeface="Arial"/>
              </a:rPr>
              <a:t>슬러지 </a:t>
            </a:r>
            <a:r>
              <a:rPr sz="1200" spc="-5" dirty="0">
                <a:latin typeface="Arial"/>
                <a:cs typeface="Arial"/>
              </a:rPr>
              <a:t>농도 </a:t>
            </a:r>
            <a:r>
              <a:rPr sz="1200" spc="-10" dirty="0">
                <a:latin typeface="Arial"/>
                <a:cs typeface="Arial"/>
              </a:rPr>
              <a:t>측정기입니다</a:t>
            </a:r>
            <a:r>
              <a:rPr sz="1200" dirty="0">
                <a:latin typeface="Arial"/>
                <a:cs typeface="Arial"/>
              </a:rPr>
              <a:t>. 사용하기 </a:t>
            </a:r>
            <a:r>
              <a:rPr sz="1200" spc="-5" dirty="0">
                <a:latin typeface="Arial"/>
                <a:cs typeface="Arial"/>
              </a:rPr>
              <a:t>전에 </a:t>
            </a:r>
            <a:r>
              <a:rPr sz="1200" dirty="0">
                <a:latin typeface="Arial"/>
                <a:cs typeface="Arial"/>
              </a:rPr>
              <a:t>이 사용 </a:t>
            </a:r>
            <a:r>
              <a:rPr sz="1200" spc="-10" dirty="0">
                <a:latin typeface="Arial"/>
                <a:cs typeface="Arial"/>
              </a:rPr>
              <a:t>설명서를 </a:t>
            </a:r>
            <a:r>
              <a:rPr sz="1200" dirty="0">
                <a:latin typeface="Arial"/>
                <a:cs typeface="Arial"/>
              </a:rPr>
              <a:t>주의 깊게 </a:t>
            </a:r>
            <a:r>
              <a:rPr sz="1200" spc="-5" dirty="0">
                <a:latin typeface="Arial"/>
                <a:cs typeface="Arial"/>
              </a:rPr>
              <a:t>읽으시기 바랍니다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2444877"/>
            <a:ext cx="155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사용 </a:t>
            </a:r>
            <a:r>
              <a:rPr sz="2400" dirty="0">
                <a:latin typeface="Arial"/>
                <a:cs typeface="Arial"/>
              </a:rPr>
              <a:t>전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2804540"/>
            <a:ext cx="5780405" cy="14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1405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제품을 </a:t>
            </a:r>
            <a:r>
              <a:rPr sz="1200" dirty="0">
                <a:latin typeface="Arial"/>
                <a:cs typeface="Arial"/>
              </a:rPr>
              <a:t>사용하기 </a:t>
            </a:r>
            <a:r>
              <a:rPr sz="1200" spc="-5" dirty="0">
                <a:latin typeface="Arial"/>
                <a:cs typeface="Arial"/>
              </a:rPr>
              <a:t>전에 </a:t>
            </a: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</a:t>
            </a:r>
            <a:r>
              <a:rPr sz="1200" spc="-10" dirty="0">
                <a:latin typeface="Arial"/>
                <a:cs typeface="Arial"/>
              </a:rPr>
              <a:t>설명서를 </a:t>
            </a:r>
            <a:r>
              <a:rPr sz="1200" spc="-5" dirty="0">
                <a:latin typeface="Arial"/>
                <a:cs typeface="Arial"/>
              </a:rPr>
              <a:t>주의 깊게 읽어보세요.</a:t>
            </a:r>
            <a:endParaRPr sz="1200">
              <a:latin typeface="Arial"/>
              <a:cs typeface="Arial"/>
            </a:endParaRPr>
          </a:p>
          <a:p>
            <a:pPr marL="241300" marR="5080" indent="-229235">
              <a:lnSpc>
                <a:spcPts val="1390"/>
              </a:lnSpc>
              <a:spcBef>
                <a:spcPts val="50"/>
              </a:spcBef>
              <a:buChar char="•"/>
              <a:tabLst>
                <a:tab pos="241300" algn="l"/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</a:t>
            </a:r>
            <a:r>
              <a:rPr sz="1200" spc="-10" dirty="0">
                <a:latin typeface="Arial"/>
                <a:cs typeface="Arial"/>
              </a:rPr>
              <a:t>설명서를 </a:t>
            </a:r>
            <a:r>
              <a:rPr sz="1200" spc="-5" dirty="0">
                <a:latin typeface="Arial"/>
                <a:cs typeface="Arial"/>
              </a:rPr>
              <a:t>편리한 장소에 잘 </a:t>
            </a:r>
            <a:r>
              <a:rPr sz="1200" dirty="0">
                <a:latin typeface="Arial"/>
                <a:cs typeface="Arial"/>
              </a:rPr>
              <a:t>보관하여 </a:t>
            </a:r>
            <a:r>
              <a:rPr sz="1200" spc="-10" dirty="0">
                <a:latin typeface="Arial"/>
                <a:cs typeface="Arial"/>
              </a:rPr>
              <a:t>필요할 </a:t>
            </a:r>
            <a:r>
              <a:rPr sz="1200" spc="-5" dirty="0">
                <a:latin typeface="Arial"/>
                <a:cs typeface="Arial"/>
              </a:rPr>
              <a:t>때 언제든지 쉽게 </a:t>
            </a:r>
            <a:r>
              <a:rPr sz="1200" spc="10" dirty="0">
                <a:latin typeface="Arial"/>
                <a:cs typeface="Arial"/>
              </a:rPr>
              <a:t>찾을</a:t>
            </a:r>
            <a:r>
              <a:rPr sz="1200" spc="-5" dirty="0">
                <a:latin typeface="Arial"/>
                <a:cs typeface="Arial"/>
              </a:rPr>
              <a:t> 수 </a:t>
            </a:r>
            <a:r>
              <a:rPr sz="1200" spc="-10" dirty="0">
                <a:latin typeface="Arial"/>
                <a:cs typeface="Arial"/>
              </a:rPr>
              <a:t>있도록 하세요.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ts val="1310"/>
              </a:lnSpc>
              <a:buChar char="•"/>
              <a:tabLst>
                <a:tab pos="241300" algn="l"/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제품은 사용 설명서에 설명된 </a:t>
            </a:r>
            <a:r>
              <a:rPr sz="1200" dirty="0">
                <a:latin typeface="Arial"/>
                <a:cs typeface="Arial"/>
              </a:rPr>
              <a:t>대로 </a:t>
            </a:r>
            <a:r>
              <a:rPr sz="1200" spc="-5" dirty="0">
                <a:latin typeface="Arial"/>
                <a:cs typeface="Arial"/>
              </a:rPr>
              <a:t>의도한 </a:t>
            </a:r>
            <a:r>
              <a:rPr sz="1200" dirty="0">
                <a:latin typeface="Arial"/>
                <a:cs typeface="Arial"/>
              </a:rPr>
              <a:t>대로 </a:t>
            </a:r>
            <a:r>
              <a:rPr sz="1200" spc="-5" dirty="0">
                <a:latin typeface="Arial"/>
                <a:cs typeface="Arial"/>
              </a:rPr>
              <a:t>사용하세요. </a:t>
            </a:r>
            <a:r>
              <a:rPr sz="1200" dirty="0">
                <a:latin typeface="Arial"/>
                <a:cs typeface="Arial"/>
              </a:rPr>
              <a:t>하지 </a:t>
            </a:r>
            <a:r>
              <a:rPr sz="1200" spc="-5" dirty="0">
                <a:latin typeface="Arial"/>
                <a:cs typeface="Arial"/>
              </a:rPr>
              <a:t>마세요</a:t>
            </a:r>
            <a:endParaRPr sz="1200">
              <a:latin typeface="Arial"/>
              <a:cs typeface="Arial"/>
            </a:endParaRPr>
          </a:p>
          <a:p>
            <a:pPr marL="241300" marR="9525">
              <a:lnSpc>
                <a:spcPts val="1370"/>
              </a:lnSpc>
              <a:spcBef>
                <a:spcPts val="80"/>
              </a:spcBef>
            </a:pPr>
            <a:r>
              <a:rPr sz="1200" spc="-5" dirty="0">
                <a:latin typeface="Arial"/>
                <a:cs typeface="Arial"/>
              </a:rPr>
              <a:t>슬러지 농도 </a:t>
            </a:r>
            <a:r>
              <a:rPr sz="1200" dirty="0">
                <a:latin typeface="Arial"/>
                <a:cs typeface="Arial"/>
              </a:rPr>
              <a:t>및 슬러지 영역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이외의 </a:t>
            </a:r>
            <a:r>
              <a:rPr sz="1200" spc="-5" dirty="0">
                <a:latin typeface="Arial"/>
                <a:cs typeface="Arial"/>
              </a:rPr>
              <a:t>목적으로 </a:t>
            </a: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제품을 </a:t>
            </a:r>
            <a:r>
              <a:rPr sz="1200" dirty="0">
                <a:latin typeface="Arial"/>
                <a:cs typeface="Arial"/>
              </a:rPr>
              <a:t>사용하지 마세요.</a:t>
            </a:r>
            <a:endParaRPr sz="1200">
              <a:latin typeface="Arial"/>
              <a:cs typeface="Arial"/>
            </a:endParaRPr>
          </a:p>
          <a:p>
            <a:pPr marL="241300" marR="5080" indent="-229235">
              <a:lnSpc>
                <a:spcPts val="1370"/>
              </a:lnSpc>
              <a:spcBef>
                <a:spcPts val="20"/>
              </a:spcBef>
              <a:buChar char="•"/>
              <a:tabLst>
                <a:tab pos="241300" algn="l"/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</a:t>
            </a:r>
            <a:r>
              <a:rPr sz="1200" spc="-10" dirty="0">
                <a:latin typeface="Arial"/>
                <a:cs typeface="Arial"/>
              </a:rPr>
              <a:t>설명서의 </a:t>
            </a:r>
            <a:r>
              <a:rPr sz="1200" spc="-5" dirty="0">
                <a:latin typeface="Arial"/>
                <a:cs typeface="Arial"/>
              </a:rPr>
              <a:t>안전 </a:t>
            </a:r>
            <a:r>
              <a:rPr sz="1200" dirty="0">
                <a:latin typeface="Arial"/>
                <a:cs typeface="Arial"/>
              </a:rPr>
              <a:t>관련 지침을 숙지하고 </a:t>
            </a:r>
            <a:r>
              <a:rPr sz="1200" spc="-5" dirty="0">
                <a:latin typeface="Arial"/>
                <a:cs typeface="Arial"/>
              </a:rPr>
              <a:t>제품을 </a:t>
            </a:r>
            <a:r>
              <a:rPr sz="1200" spc="-10" dirty="0">
                <a:latin typeface="Arial"/>
                <a:cs typeface="Arial"/>
              </a:rPr>
              <a:t>사용할 때는 </a:t>
            </a:r>
            <a:r>
              <a:rPr sz="1200" spc="-5" dirty="0">
                <a:latin typeface="Arial"/>
                <a:cs typeface="Arial"/>
              </a:rPr>
              <a:t>항상 </a:t>
            </a:r>
            <a:r>
              <a:rPr sz="1200" dirty="0">
                <a:latin typeface="Arial"/>
                <a:cs typeface="Arial"/>
              </a:rPr>
              <a:t>해당 </a:t>
            </a:r>
            <a:r>
              <a:rPr sz="1200" spc="-5" dirty="0">
                <a:latin typeface="Arial"/>
                <a:cs typeface="Arial"/>
              </a:rPr>
              <a:t>지침을 </a:t>
            </a:r>
            <a:r>
              <a:rPr sz="1200" dirty="0">
                <a:latin typeface="Arial"/>
                <a:cs typeface="Arial"/>
              </a:rPr>
              <a:t>따르세요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764" y="4371847"/>
            <a:ext cx="390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사용 </a:t>
            </a:r>
            <a:r>
              <a:rPr sz="2400" dirty="0">
                <a:latin typeface="Arial"/>
                <a:cs typeface="Arial"/>
              </a:rPr>
              <a:t>설명서 </a:t>
            </a:r>
            <a:r>
              <a:rPr sz="2400" spc="-5" dirty="0">
                <a:latin typeface="Arial"/>
                <a:cs typeface="Arial"/>
              </a:rPr>
              <a:t>정보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764" y="4731511"/>
            <a:ext cx="5777230" cy="23150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1300" marR="5080" indent="-229235" algn="just">
              <a:lnSpc>
                <a:spcPts val="1390"/>
              </a:lnSpc>
              <a:spcBef>
                <a:spcPts val="185"/>
              </a:spcBef>
              <a:buChar char="•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</a:t>
            </a:r>
            <a:r>
              <a:rPr sz="1200" spc="-10" dirty="0">
                <a:latin typeface="Arial"/>
                <a:cs typeface="Arial"/>
              </a:rPr>
              <a:t>설명서의 </a:t>
            </a:r>
            <a:r>
              <a:rPr sz="1200" spc="-5" dirty="0">
                <a:latin typeface="Arial"/>
                <a:cs typeface="Arial"/>
              </a:rPr>
              <a:t>내용은 제품 </a:t>
            </a:r>
            <a:r>
              <a:rPr sz="1200" spc="-10" dirty="0">
                <a:latin typeface="Arial"/>
                <a:cs typeface="Arial"/>
              </a:rPr>
              <a:t>성능 </a:t>
            </a:r>
            <a:r>
              <a:rPr sz="1200" dirty="0">
                <a:latin typeface="Arial"/>
                <a:cs typeface="Arial"/>
              </a:rPr>
              <a:t>또는 </a:t>
            </a:r>
            <a:r>
              <a:rPr sz="1200" spc="-5" dirty="0">
                <a:latin typeface="Arial"/>
                <a:cs typeface="Arial"/>
              </a:rPr>
              <a:t>기능 개선 </a:t>
            </a:r>
            <a:r>
              <a:rPr sz="1200" spc="10" dirty="0">
                <a:latin typeface="Arial"/>
                <a:cs typeface="Arial"/>
              </a:rPr>
              <a:t>등의</a:t>
            </a:r>
            <a:r>
              <a:rPr sz="1200" dirty="0">
                <a:latin typeface="Arial"/>
                <a:cs typeface="Arial"/>
              </a:rPr>
              <a:t> 이유로 </a:t>
            </a:r>
            <a:r>
              <a:rPr sz="1200" spc="-5" dirty="0">
                <a:latin typeface="Arial"/>
                <a:cs typeface="Arial"/>
              </a:rPr>
              <a:t>예고 없이 </a:t>
            </a:r>
            <a:r>
              <a:rPr sz="1200" dirty="0">
                <a:latin typeface="Arial"/>
                <a:cs typeface="Arial"/>
              </a:rPr>
              <a:t>변경될 </a:t>
            </a:r>
            <a:r>
              <a:rPr sz="1200" spc="-5" dirty="0">
                <a:latin typeface="Arial"/>
                <a:cs typeface="Arial"/>
              </a:rPr>
              <a:t>수 있습니다.</a:t>
            </a:r>
            <a:endParaRPr sz="1200" dirty="0">
              <a:latin typeface="Arial"/>
              <a:cs typeface="Arial"/>
            </a:endParaRPr>
          </a:p>
          <a:p>
            <a:pPr marL="241300" indent="-229235" algn="just">
              <a:lnSpc>
                <a:spcPts val="1310"/>
              </a:lnSpc>
              <a:buChar char="•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</a:t>
            </a:r>
            <a:r>
              <a:rPr sz="1200" spc="10" dirty="0">
                <a:latin typeface="Arial"/>
                <a:cs typeface="Arial"/>
              </a:rPr>
              <a:t>설명서의 </a:t>
            </a:r>
            <a:r>
              <a:rPr sz="1200" spc="-10" dirty="0">
                <a:latin typeface="Arial"/>
                <a:cs typeface="Arial"/>
              </a:rPr>
              <a:t>전체 또는 </a:t>
            </a:r>
            <a:r>
              <a:rPr sz="1200" dirty="0">
                <a:latin typeface="Arial"/>
                <a:cs typeface="Arial"/>
              </a:rPr>
              <a:t>일부를 </a:t>
            </a:r>
            <a:r>
              <a:rPr sz="1200" spc="-5" dirty="0">
                <a:latin typeface="Arial"/>
                <a:cs typeface="Arial"/>
              </a:rPr>
              <a:t>무단으로 </a:t>
            </a:r>
            <a:r>
              <a:rPr sz="1200" dirty="0">
                <a:latin typeface="Arial"/>
                <a:cs typeface="Arial"/>
              </a:rPr>
              <a:t>복제하거나 </a:t>
            </a:r>
            <a:r>
              <a:rPr sz="1200" spc="-5" dirty="0">
                <a:latin typeface="Arial"/>
                <a:cs typeface="Arial"/>
              </a:rPr>
              <a:t>복사하는 </a:t>
            </a:r>
            <a:r>
              <a:rPr sz="1200" dirty="0">
                <a:latin typeface="Arial"/>
                <a:cs typeface="Arial"/>
              </a:rPr>
              <a:t>행위는 금지됩니다,</a:t>
            </a:r>
          </a:p>
          <a:p>
            <a:pPr marL="241300" algn="just">
              <a:lnSpc>
                <a:spcPts val="1380"/>
              </a:lnSpc>
            </a:pPr>
            <a:r>
              <a:rPr sz="1200" spc="10" dirty="0">
                <a:latin typeface="Arial"/>
                <a:cs typeface="Arial"/>
              </a:rPr>
              <a:t>은 </a:t>
            </a:r>
            <a:r>
              <a:rPr sz="1200" spc="-5" dirty="0">
                <a:latin typeface="Arial"/>
                <a:cs typeface="Arial"/>
              </a:rPr>
              <a:t>엄격히 금지됩니다.</a:t>
            </a:r>
            <a:endParaRPr sz="1200" dirty="0">
              <a:latin typeface="Arial"/>
              <a:cs typeface="Arial"/>
            </a:endParaRPr>
          </a:p>
          <a:p>
            <a:pPr marL="241300" indent="-229235" algn="just">
              <a:lnSpc>
                <a:spcPts val="1380"/>
              </a:lnSpc>
              <a:buChar char="•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본 </a:t>
            </a:r>
            <a:r>
              <a:rPr sz="1200" spc="-5" dirty="0">
                <a:latin typeface="Arial"/>
                <a:cs typeface="Arial"/>
              </a:rPr>
              <a:t>사용 설명서를 </a:t>
            </a:r>
            <a:r>
              <a:rPr sz="1200" spc="5" dirty="0">
                <a:latin typeface="Arial"/>
                <a:cs typeface="Arial"/>
              </a:rPr>
              <a:t>분실하신 </a:t>
            </a:r>
            <a:r>
              <a:rPr sz="1200" dirty="0">
                <a:latin typeface="Arial"/>
                <a:cs typeface="Arial"/>
              </a:rPr>
              <a:t>경우에는 </a:t>
            </a:r>
            <a:r>
              <a:rPr sz="1200" spc="-5" dirty="0">
                <a:latin typeface="Arial"/>
                <a:cs typeface="Arial"/>
              </a:rPr>
              <a:t>주식회사 중앙카가쿠에 문의하시기 바랍니다.</a:t>
            </a:r>
            <a:endParaRPr sz="1200" dirty="0">
              <a:latin typeface="Arial"/>
              <a:cs typeface="Arial"/>
            </a:endParaRPr>
          </a:p>
          <a:p>
            <a:pPr marL="241300" marR="5715" indent="-229235" algn="just">
              <a:lnSpc>
                <a:spcPct val="95800"/>
              </a:lnSpc>
              <a:spcBef>
                <a:spcPts val="40"/>
              </a:spcBef>
              <a:buChar char="•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본 </a:t>
            </a:r>
            <a:r>
              <a:rPr sz="1200" dirty="0">
                <a:latin typeface="Arial"/>
                <a:cs typeface="Arial"/>
              </a:rPr>
              <a:t>사용 </a:t>
            </a:r>
            <a:r>
              <a:rPr sz="1200" spc="-10" dirty="0">
                <a:latin typeface="Arial"/>
                <a:cs typeface="Arial"/>
              </a:rPr>
              <a:t>설명서를 </a:t>
            </a:r>
            <a:r>
              <a:rPr sz="1200" spc="-5" dirty="0">
                <a:latin typeface="Arial"/>
                <a:cs typeface="Arial"/>
              </a:rPr>
              <a:t>제작할 </a:t>
            </a:r>
            <a:r>
              <a:rPr sz="1200" spc="10" dirty="0">
                <a:latin typeface="Arial"/>
                <a:cs typeface="Arial"/>
              </a:rPr>
              <a:t>때 </a:t>
            </a:r>
            <a:r>
              <a:rPr sz="1200" dirty="0">
                <a:latin typeface="Arial"/>
                <a:cs typeface="Arial"/>
              </a:rPr>
              <a:t>세심한 주의를 </a:t>
            </a:r>
            <a:r>
              <a:rPr sz="1200" spc="-5" dirty="0">
                <a:latin typeface="Arial"/>
                <a:cs typeface="Arial"/>
              </a:rPr>
              <a:t>기울였지만</a:t>
            </a:r>
            <a:r>
              <a:rPr sz="1200" spc="-10" dirty="0">
                <a:latin typeface="Arial"/>
                <a:cs typeface="Arial"/>
              </a:rPr>
              <a:t>, 모호한 부분이나 오류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누락이 </a:t>
            </a:r>
            <a:r>
              <a:rPr sz="1200" dirty="0">
                <a:latin typeface="Arial"/>
                <a:cs typeface="Arial"/>
              </a:rPr>
              <a:t>있는 경우 </a:t>
            </a:r>
            <a:r>
              <a:rPr sz="1200" spc="-10" dirty="0">
                <a:latin typeface="Arial"/>
                <a:cs typeface="Arial"/>
              </a:rPr>
              <a:t>중앙 </a:t>
            </a:r>
            <a:r>
              <a:rPr sz="1200" spc="-5" dirty="0">
                <a:latin typeface="Arial"/>
                <a:cs typeface="Arial"/>
              </a:rPr>
              <a:t>카가쿠 주식회사에 </a:t>
            </a:r>
            <a:r>
              <a:rPr sz="1200" dirty="0">
                <a:latin typeface="Arial"/>
                <a:cs typeface="Arial"/>
              </a:rPr>
              <a:t>문의하여 </a:t>
            </a:r>
            <a:r>
              <a:rPr sz="1200" spc="-5" dirty="0">
                <a:latin typeface="Arial"/>
                <a:cs typeface="Arial"/>
              </a:rPr>
              <a:t>명확하게 설명해 </a:t>
            </a:r>
            <a:r>
              <a:rPr sz="1200" dirty="0">
                <a:latin typeface="Arial"/>
                <a:cs typeface="Arial"/>
              </a:rPr>
              <a:t>주시기 바랍니다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b="1" spc="-5" dirty="0" err="1">
                <a:latin typeface="Arial"/>
                <a:cs typeface="Arial"/>
              </a:rPr>
              <a:t>문의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사항</a:t>
            </a:r>
            <a:endParaRPr lang="en-US" sz="1200" b="1" spc="-5" dirty="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lang="ko-KR" altLang="en-US" sz="1200" b="1" spc="-5" dirty="0">
                <a:latin typeface="Arial"/>
                <a:cs typeface="Arial"/>
              </a:rPr>
              <a:t>구매처에 문의하세요</a:t>
            </a:r>
            <a:r>
              <a:rPr lang="en-US" altLang="ko-KR" sz="1200" b="1" spc="-5" dirty="0">
                <a:latin typeface="Arial"/>
                <a:cs typeface="Arial"/>
              </a:rPr>
              <a:t>.</a:t>
            </a:r>
            <a:endParaRPr lang="en-US" sz="1200" b="1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164" y="714850"/>
            <a:ext cx="18440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5" dirty="0">
                <a:latin typeface="Arial"/>
                <a:cs typeface="Arial"/>
              </a:rPr>
              <a:t>일괄 측정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4807711"/>
            <a:ext cx="577723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3) </a:t>
            </a:r>
            <a:r>
              <a:rPr sz="1200" spc="-10" dirty="0">
                <a:latin typeface="Arial"/>
                <a:cs typeface="Arial"/>
              </a:rPr>
              <a:t>다른 </a:t>
            </a:r>
            <a:r>
              <a:rPr sz="1200" spc="-35" dirty="0">
                <a:latin typeface="Arial"/>
                <a:cs typeface="Arial"/>
              </a:rPr>
              <a:t>스팬 </a:t>
            </a:r>
            <a:r>
              <a:rPr sz="1200" dirty="0">
                <a:latin typeface="Arial"/>
                <a:cs typeface="Arial"/>
              </a:rPr>
              <a:t>값을 </a:t>
            </a:r>
            <a:r>
              <a:rPr sz="1200" spc="-5" dirty="0">
                <a:latin typeface="Arial"/>
                <a:cs typeface="Arial"/>
              </a:rPr>
              <a:t>가진 </a:t>
            </a:r>
            <a:r>
              <a:rPr sz="1200" dirty="0">
                <a:latin typeface="Arial"/>
                <a:cs typeface="Arial"/>
              </a:rPr>
              <a:t>탱크로 변경하려면</a:t>
            </a:r>
            <a:r>
              <a:rPr sz="1200" spc="-70" dirty="0">
                <a:latin typeface="Arial"/>
                <a:cs typeface="Arial"/>
              </a:rPr>
              <a:t> 다음과 같이 하세요.</a:t>
            </a:r>
          </a:p>
          <a:p>
            <a:pPr marL="12700" marR="5080" algn="just">
              <a:lnSpc>
                <a:spcPct val="9580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그런 다음 </a:t>
            </a:r>
            <a:r>
              <a:rPr sz="1200" spc="-5" dirty="0">
                <a:latin typeface="Arial"/>
                <a:cs typeface="Arial"/>
              </a:rPr>
              <a:t>다른 </a:t>
            </a:r>
            <a:r>
              <a:rPr sz="1200" spc="-35" dirty="0">
                <a:latin typeface="Arial"/>
                <a:cs typeface="Arial"/>
              </a:rPr>
              <a:t>스팬 </a:t>
            </a:r>
            <a:r>
              <a:rPr sz="1200" dirty="0">
                <a:latin typeface="Arial"/>
                <a:cs typeface="Arial"/>
              </a:rPr>
              <a:t>값으로 </a:t>
            </a:r>
            <a:r>
              <a:rPr sz="1200" spc="-5" dirty="0">
                <a:latin typeface="Arial"/>
                <a:cs typeface="Arial"/>
              </a:rPr>
              <a:t>다른 </a:t>
            </a:r>
            <a:r>
              <a:rPr sz="1200" dirty="0">
                <a:latin typeface="Arial"/>
                <a:cs typeface="Arial"/>
              </a:rPr>
              <a:t>탱크를 </a:t>
            </a:r>
            <a:r>
              <a:rPr sz="1200" spc="-5" dirty="0">
                <a:latin typeface="Arial"/>
                <a:cs typeface="Arial"/>
              </a:rPr>
              <a:t>측정하려면 다음을 </a:t>
            </a:r>
            <a:r>
              <a:rPr sz="1200" dirty="0">
                <a:latin typeface="Arial"/>
                <a:cs typeface="Arial"/>
              </a:rPr>
              <a:t>수행합니다</a:t>
            </a:r>
            <a:r>
              <a:rPr sz="1200" spc="-5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탱크를 변경하기</a:t>
            </a:r>
            <a:r>
              <a:rPr sz="1200" spc="-5" dirty="0">
                <a:latin typeface="Arial"/>
                <a:cs typeface="Arial"/>
              </a:rPr>
              <a:t> 전에 "6-1-2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측정을 </a:t>
            </a:r>
            <a:r>
              <a:rPr sz="1200" dirty="0">
                <a:latin typeface="Arial"/>
                <a:cs typeface="Arial"/>
              </a:rPr>
              <a:t>위한 </a:t>
            </a:r>
            <a:r>
              <a:rPr sz="1200" spc="-5" dirty="0">
                <a:latin typeface="Arial"/>
                <a:cs typeface="Arial"/>
              </a:rPr>
              <a:t>스팬 </a:t>
            </a:r>
            <a:r>
              <a:rPr sz="1200" spc="-10" dirty="0">
                <a:latin typeface="Arial"/>
                <a:cs typeface="Arial"/>
              </a:rPr>
              <a:t>보정 </a:t>
            </a:r>
            <a:r>
              <a:rPr sz="1200" dirty="0">
                <a:latin typeface="Arial"/>
                <a:cs typeface="Arial"/>
              </a:rPr>
              <a:t>[</a:t>
            </a:r>
            <a:r>
              <a:rPr sz="1200" spc="-5" dirty="0">
                <a:latin typeface="Arial"/>
                <a:cs typeface="Arial"/>
              </a:rPr>
              <a:t>각 탱크의 </a:t>
            </a:r>
            <a:r>
              <a:rPr sz="1200" spc="-35" dirty="0">
                <a:latin typeface="Arial"/>
                <a:cs typeface="Arial"/>
              </a:rPr>
              <a:t>스팬</a:t>
            </a:r>
            <a:r>
              <a:rPr sz="1200" dirty="0">
                <a:latin typeface="Arial"/>
                <a:cs typeface="Arial"/>
              </a:rPr>
              <a:t> 보정 값 수정</a:t>
            </a:r>
            <a:r>
              <a:rPr sz="1200" spc="-5" dirty="0">
                <a:latin typeface="Arial"/>
                <a:cs typeface="Arial"/>
              </a:rPr>
              <a:t>]"</a:t>
            </a:r>
            <a:r>
              <a:rPr sz="1200" spc="-10" dirty="0">
                <a:latin typeface="Arial"/>
                <a:cs typeface="Arial"/>
              </a:rPr>
              <a:t>을</a:t>
            </a:r>
            <a:r>
              <a:rPr sz="1200" dirty="0">
                <a:latin typeface="Arial"/>
                <a:cs typeface="Arial"/>
              </a:rPr>
              <a:t> 수행하세요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9702" y="3792535"/>
            <a:ext cx="1958760" cy="166712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32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4935" y="5668448"/>
            <a:ext cx="3446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sz="1200" dirty="0">
                <a:latin typeface="Arial"/>
                <a:cs typeface="Arial"/>
              </a:rPr>
              <a:t>6) </a:t>
            </a:r>
            <a:r>
              <a:rPr lang="ko-KR" altLang="en-US" sz="120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눌러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측정 모드 선택 화면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2394" y="5878601"/>
            <a:ext cx="344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115" algn="l"/>
              </a:tabLst>
            </a:pPr>
            <a:r>
              <a:rPr sz="1200" dirty="0">
                <a:latin typeface="Arial"/>
                <a:cs typeface="Arial"/>
              </a:rPr>
              <a:t>7)</a:t>
            </a:r>
            <a:r>
              <a:rPr lang="en-US" sz="1200" dirty="0">
                <a:latin typeface="Arial"/>
                <a:cs typeface="Arial"/>
              </a:rPr>
              <a:t>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커서를 이동합니다.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53767" y="6108191"/>
            <a:ext cx="31317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 </a:t>
            </a:r>
            <a:r>
              <a:rPr sz="1200" dirty="0" err="1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1860" y="6337300"/>
            <a:ext cx="32639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52394" y="6323648"/>
            <a:ext cx="344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</a:tabLst>
            </a:pPr>
            <a:r>
              <a:rPr sz="1200" dirty="0">
                <a:latin typeface="Arial"/>
                <a:cs typeface="Arial"/>
              </a:rPr>
              <a:t>8) </a:t>
            </a:r>
            <a:r>
              <a:rPr lang="en-US" sz="1200" dirty="0">
                <a:latin typeface="Arial"/>
                <a:cs typeface="Arial"/>
              </a:rPr>
              <a:t> 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30" dirty="0">
                <a:latin typeface="Arial"/>
                <a:cs typeface="Arial"/>
              </a:rPr>
              <a:t>"탱크 </a:t>
            </a:r>
            <a:r>
              <a:rPr sz="1200" spc="-5" dirty="0">
                <a:latin typeface="Arial"/>
                <a:cs typeface="Arial"/>
              </a:rPr>
              <a:t>번호</a:t>
            </a:r>
            <a:r>
              <a:rPr sz="1200" spc="-30" dirty="0">
                <a:latin typeface="Arial"/>
                <a:cs typeface="Arial"/>
              </a:rPr>
              <a:t>"</a:t>
            </a:r>
            <a:r>
              <a:rPr sz="1200" spc="-5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3815" y="6463029"/>
            <a:ext cx="2415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화면으로 이동합니다.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65746" y="6636264"/>
            <a:ext cx="3449954" cy="2032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3995" marR="5080" indent="-201930">
              <a:lnSpc>
                <a:spcPts val="1390"/>
              </a:lnSpc>
              <a:spcBef>
                <a:spcPts val="185"/>
              </a:spcBef>
              <a:tabLst>
                <a:tab pos="1659255" algn="l"/>
              </a:tabLst>
            </a:pPr>
            <a:r>
              <a:rPr sz="1200" dirty="0">
                <a:latin typeface="Arial"/>
                <a:cs typeface="Arial"/>
              </a:rPr>
              <a:t>9) </a:t>
            </a:r>
            <a:r>
              <a:rPr lang="en-US" sz="1200" dirty="0">
                <a:latin typeface="Arial"/>
                <a:cs typeface="Arial"/>
              </a:rPr>
              <a:t>             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5" dirty="0">
                <a:latin typeface="Arial"/>
                <a:cs typeface="Arial"/>
              </a:rPr>
              <a:t>눌러 커서를 표시합니다.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7386" y="7137745"/>
            <a:ext cx="30861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81991" y="7123621"/>
            <a:ext cx="3105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</a:tabLst>
            </a:pP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35" dirty="0">
                <a:latin typeface="Arial"/>
                <a:cs typeface="Arial"/>
              </a:rPr>
              <a:t>"탱크 </a:t>
            </a:r>
            <a:r>
              <a:rPr sz="1200" dirty="0">
                <a:latin typeface="Arial"/>
                <a:cs typeface="Arial"/>
              </a:rPr>
              <a:t>번호</a:t>
            </a:r>
            <a:r>
              <a:rPr sz="1200" spc="-35" dirty="0">
                <a:latin typeface="Arial"/>
                <a:cs typeface="Arial"/>
              </a:rPr>
              <a:t>"</a:t>
            </a:r>
            <a:r>
              <a:rPr sz="1200" dirty="0">
                <a:latin typeface="Arial"/>
                <a:cs typeface="Arial"/>
              </a:rPr>
              <a:t>를 선택합니다. 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52394" y="7324104"/>
            <a:ext cx="278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&lt;주</a:t>
            </a:r>
            <a:r>
              <a:rPr sz="1200" dirty="0">
                <a:latin typeface="Arial"/>
                <a:cs typeface="Arial"/>
              </a:rPr>
              <a:t>: A~L 탱크까지 </a:t>
            </a:r>
            <a:r>
              <a:rPr sz="1200" spc="-20" dirty="0">
                <a:latin typeface="Arial"/>
                <a:cs typeface="Arial"/>
              </a:rPr>
              <a:t>설정할 </a:t>
            </a:r>
            <a:r>
              <a:rPr sz="1200" dirty="0">
                <a:latin typeface="Arial"/>
                <a:cs typeface="Arial"/>
              </a:rPr>
              <a:t>수 있습니다.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4882" y="7962699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5746" y="7923833"/>
            <a:ext cx="3319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985" algn="l"/>
              </a:tabLst>
            </a:pPr>
            <a:r>
              <a:rPr sz="1200" dirty="0">
                <a:latin typeface="Arial"/>
                <a:cs typeface="Arial"/>
              </a:rPr>
              <a:t>10)</a:t>
            </a:r>
            <a:r>
              <a:rPr lang="en-US" sz="1200" dirty="0">
                <a:latin typeface="Arial"/>
                <a:cs typeface="Arial"/>
              </a:rPr>
              <a:t>  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2394" y="8228456"/>
            <a:ext cx="3432810" cy="568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5435" marR="5080" indent="-293370">
              <a:lnSpc>
                <a:spcPct val="98400"/>
              </a:lnSpc>
              <a:spcBef>
                <a:spcPts val="120"/>
              </a:spcBef>
            </a:pPr>
            <a:r>
              <a:rPr sz="1200" spc="-15" dirty="0">
                <a:latin typeface="Arial"/>
                <a:cs typeface="Arial"/>
              </a:rPr>
              <a:t>11） </a:t>
            </a:r>
            <a:r>
              <a:rPr sz="1200" dirty="0">
                <a:latin typeface="Arial"/>
                <a:cs typeface="Arial"/>
              </a:rPr>
              <a:t>설정 </a:t>
            </a:r>
            <a:r>
              <a:rPr sz="1200" spc="-15" dirty="0">
                <a:latin typeface="Arial"/>
                <a:cs typeface="Arial"/>
              </a:rPr>
              <a:t>후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농도를 </a:t>
            </a:r>
            <a:r>
              <a:rPr sz="1200" spc="-10" dirty="0">
                <a:latin typeface="Arial"/>
                <a:cs typeface="Arial"/>
              </a:rPr>
              <a:t>측정하면 </a:t>
            </a:r>
            <a:r>
              <a:rPr sz="1200" dirty="0">
                <a:latin typeface="Arial"/>
                <a:cs typeface="Arial"/>
              </a:rPr>
              <a:t>설정한 탱크 </a:t>
            </a:r>
            <a:r>
              <a:rPr sz="1200" spc="-10" dirty="0">
                <a:latin typeface="Arial"/>
                <a:cs typeface="Arial"/>
              </a:rPr>
              <a:t>번호가 </a:t>
            </a:r>
            <a:r>
              <a:rPr sz="1200" dirty="0">
                <a:latin typeface="Arial"/>
                <a:cs typeface="Arial"/>
              </a:rPr>
              <a:t>표시됩니다.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99477" y="8922912"/>
            <a:ext cx="5775960" cy="80137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622300" algn="l"/>
              </a:tabLst>
            </a:pPr>
            <a:r>
              <a:rPr sz="1400" spc="-10" dirty="0">
                <a:latin typeface="Arial"/>
                <a:cs typeface="Arial"/>
              </a:rPr>
              <a:t>6-2-2 </a:t>
            </a:r>
            <a:r>
              <a:rPr sz="1400" spc="-15" dirty="0">
                <a:latin typeface="Arial"/>
                <a:cs typeface="Arial"/>
              </a:rPr>
              <a:t>JIS </a:t>
            </a:r>
            <a:r>
              <a:rPr sz="1400" spc="-5" dirty="0">
                <a:latin typeface="Arial"/>
                <a:cs typeface="Arial"/>
              </a:rPr>
              <a:t>변환을 </a:t>
            </a:r>
            <a:r>
              <a:rPr sz="1400" dirty="0">
                <a:latin typeface="Arial"/>
                <a:cs typeface="Arial"/>
              </a:rPr>
              <a:t>통한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농도 측정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750"/>
              </a:spcBef>
            </a:pPr>
            <a:r>
              <a:rPr sz="1200" spc="-5" dirty="0">
                <a:latin typeface="Arial"/>
                <a:cs typeface="Arial"/>
              </a:rPr>
              <a:t>여기서 말하는 </a:t>
            </a:r>
            <a:r>
              <a:rPr sz="1200" dirty="0">
                <a:latin typeface="Arial"/>
                <a:cs typeface="Arial"/>
              </a:rPr>
              <a:t>JIS </a:t>
            </a:r>
            <a:r>
              <a:rPr sz="1200" spc="-10" dirty="0">
                <a:latin typeface="Arial"/>
                <a:cs typeface="Arial"/>
              </a:rPr>
              <a:t>방식은 </a:t>
            </a:r>
            <a:r>
              <a:rPr sz="1200" spc="-5" dirty="0">
                <a:latin typeface="Arial"/>
                <a:cs typeface="Arial"/>
              </a:rPr>
              <a:t>중량별 수동 분석 </a:t>
            </a:r>
            <a:r>
              <a:rPr sz="1200" dirty="0">
                <a:latin typeface="Arial"/>
                <a:cs typeface="Arial"/>
              </a:rPr>
              <a:t>방식입니다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5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측정을 </a:t>
            </a:r>
            <a:r>
              <a:rPr sz="1200" dirty="0">
                <a:latin typeface="Arial"/>
                <a:cs typeface="Arial"/>
              </a:rPr>
              <a:t>수행하려면 </a:t>
            </a:r>
            <a:r>
              <a:rPr sz="1200" spc="-5" dirty="0">
                <a:latin typeface="Arial"/>
                <a:cs typeface="Arial"/>
              </a:rPr>
              <a:t>먼저 </a:t>
            </a:r>
            <a:r>
              <a:rPr sz="1200" dirty="0">
                <a:latin typeface="Arial"/>
                <a:cs typeface="Arial"/>
              </a:rPr>
              <a:t>JIS와의 </a:t>
            </a:r>
            <a:r>
              <a:rPr sz="1200" spc="-5" dirty="0">
                <a:latin typeface="Arial"/>
                <a:cs typeface="Arial"/>
              </a:rPr>
              <a:t>상관관계를 파악해야 </a:t>
            </a:r>
            <a:r>
              <a:rPr sz="1200" dirty="0">
                <a:latin typeface="Arial"/>
                <a:cs typeface="Arial"/>
              </a:rPr>
              <a:t>합니다.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1067435" y="1125219"/>
            <a:ext cx="2012950" cy="593090"/>
            <a:chOff x="1067435" y="1125219"/>
            <a:chExt cx="2012950" cy="593090"/>
          </a:xfrm>
        </p:grpSpPr>
        <p:sp>
          <p:nvSpPr>
            <p:cNvPr id="23" name="object 23"/>
            <p:cNvSpPr/>
            <p:nvPr/>
          </p:nvSpPr>
          <p:spPr>
            <a:xfrm>
              <a:off x="1080135" y="1137919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1987550" y="56769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0135" y="1137919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90"/>
                  </a:moveTo>
                  <a:lnTo>
                    <a:pt x="1987550" y="56769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1183" y="1180426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5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59180" y="1868677"/>
            <a:ext cx="2012950" cy="593090"/>
            <a:chOff x="1059180" y="1868677"/>
            <a:chExt cx="2012950" cy="593090"/>
          </a:xfrm>
        </p:grpSpPr>
        <p:sp>
          <p:nvSpPr>
            <p:cNvPr id="27" name="object 27"/>
            <p:cNvSpPr/>
            <p:nvPr/>
          </p:nvSpPr>
          <p:spPr>
            <a:xfrm>
              <a:off x="1071880" y="1881377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1987550" y="56769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1880" y="1881377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90"/>
                  </a:moveTo>
                  <a:lnTo>
                    <a:pt x="1987550" y="56769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2928" y="1924011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5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23700"/>
              </p:ext>
            </p:extLst>
          </p:nvPr>
        </p:nvGraphicFramePr>
        <p:xfrm>
          <a:off x="1061245" y="915525"/>
          <a:ext cx="5680073" cy="3837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830"/>
                        </a:spcBef>
                        <a:tabLst>
                          <a:tab pos="116649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0541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195" indent="-202565">
                        <a:lnSpc>
                          <a:spcPts val="1285"/>
                        </a:lnSpc>
                        <a:buAutoNum type="arabicParenR"/>
                        <a:tabLst>
                          <a:tab pos="290830" algn="l"/>
                          <a:tab pos="1262380" algn="l"/>
                          <a:tab pos="19729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눌러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측정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화면.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2735" marR="119380" indent="-204470">
                        <a:lnSpc>
                          <a:spcPts val="1370"/>
                        </a:lnSpc>
                        <a:buAutoNum type="arabicParenR" startAt="2"/>
                        <a:tabLst>
                          <a:tab pos="259715" algn="l"/>
                          <a:tab pos="124714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사용하여 *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별표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이동하고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189230" marR="78105" indent="-3175">
                        <a:lnSpc>
                          <a:spcPct val="108600"/>
                        </a:lnSpc>
                        <a:spcBef>
                          <a:spcPts val="1055"/>
                        </a:spcBef>
                        <a:tabLst>
                          <a:tab pos="877569" algn="l"/>
                          <a:tab pos="114490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3398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123825" indent="-201930">
                        <a:lnSpc>
                          <a:spcPts val="1370"/>
                        </a:lnSpc>
                        <a:spcBef>
                          <a:spcPts val="15"/>
                        </a:spcBef>
                        <a:buAutoNum type="arabicParenR" startAt="3"/>
                        <a:tabLst>
                          <a:tab pos="290830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센서에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하단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뚜껑을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부착합니다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펌핑된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슬러지를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센서에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붓습니다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</a:t>
                      </a:r>
                      <a:endParaRPr lang="en-US" sz="1200" spc="-15" dirty="0">
                        <a:latin typeface="Arial"/>
                        <a:cs typeface="Arial"/>
                      </a:endParaRPr>
                    </a:p>
                    <a:p>
                      <a:pPr marL="290195" marR="123825" indent="-201930">
                        <a:lnSpc>
                          <a:spcPts val="1370"/>
                        </a:lnSpc>
                        <a:spcBef>
                          <a:spcPts val="15"/>
                        </a:spcBef>
                        <a:buAutoNum type="arabicParenR" startAt="3"/>
                        <a:tabLst>
                          <a:tab pos="290830" algn="l"/>
                        </a:tabLst>
                      </a:pP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0195" marR="120650" indent="-177165">
                        <a:lnSpc>
                          <a:spcPts val="1370"/>
                        </a:lnSpc>
                        <a:spcBef>
                          <a:spcPts val="20"/>
                        </a:spcBef>
                        <a:buAutoNum type="arabicParenR" startAt="3"/>
                        <a:tabLst>
                          <a:tab pos="306070" algn="l"/>
                          <a:tab pos="661670" algn="l"/>
                          <a:tab pos="124714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센서를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위아래로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천천히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돌리면서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측정이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시작되고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0195">
                        <a:lnSpc>
                          <a:spcPts val="13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클릭하면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표시됩니다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lang="en-US" sz="1200" spc="-5" dirty="0">
                        <a:latin typeface="Arial"/>
                        <a:cs typeface="Arial"/>
                      </a:endParaRPr>
                    </a:p>
                    <a:p>
                      <a:pPr marL="290195">
                        <a:lnSpc>
                          <a:spcPts val="1305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algn="just">
                        <a:lnSpc>
                          <a:spcPts val="129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설정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누르면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다음과 같은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신호음이 울립니다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290195" marR="119380" algn="just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누르면 결과 표시 유지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시간이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표시되고 측정 수치가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메모리에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저장됩니다. 저장 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샘플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번호가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업데이트되고 현재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8265" marR="12255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결과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보류 시간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동안 측정된 샘플의 평균값을 사용합니다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34">
                <a:tc gridSpan="2">
                  <a:txBody>
                    <a:bodyPr/>
                    <a:lstStyle/>
                    <a:p>
                      <a:pPr marR="120014">
                        <a:lnSpc>
                          <a:spcPts val="137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참고: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센서의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광수용체가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더러워지면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측정을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올바르게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수행할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수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없습니다. 사용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후에는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센서를 깨끗이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세척하세요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17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16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4" y="938739"/>
            <a:ext cx="2086266" cy="153373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41" y="5543676"/>
            <a:ext cx="2133898" cy="342947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977" y="1056583"/>
            <a:ext cx="838317" cy="247685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608" y="1382236"/>
            <a:ext cx="371527" cy="219106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239" y="1828747"/>
            <a:ext cx="638264" cy="190527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790" y="2186113"/>
            <a:ext cx="504895" cy="190527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3198" y="5338654"/>
            <a:ext cx="800212" cy="247685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768" y="5886911"/>
            <a:ext cx="371527" cy="219106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2446" y="6085553"/>
            <a:ext cx="428685" cy="228632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7184" y="6412428"/>
            <a:ext cx="562053" cy="22863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7450" y="7109726"/>
            <a:ext cx="381053" cy="228632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0579" y="8109377"/>
            <a:ext cx="523948" cy="238158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46" y="1070872"/>
            <a:ext cx="371527" cy="21910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135" y="6672118"/>
            <a:ext cx="562053" cy="2286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4521"/>
            <a:ext cx="578548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메서드를 사용합니다.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80"/>
              </a:spcBef>
            </a:pPr>
            <a:r>
              <a:rPr sz="1200" dirty="0">
                <a:latin typeface="Arial"/>
                <a:cs typeface="Arial"/>
              </a:rPr>
              <a:t>스팬 보정 </a:t>
            </a:r>
            <a:r>
              <a:rPr sz="1200" spc="-5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미터의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판독값과 </a:t>
            </a:r>
            <a:r>
              <a:rPr sz="1200" spc="-5" dirty="0">
                <a:latin typeface="Arial"/>
                <a:cs typeface="Arial"/>
              </a:rPr>
              <a:t>JIS 방식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판독값 </a:t>
            </a:r>
            <a:r>
              <a:rPr sz="1200" spc="-5" dirty="0">
                <a:latin typeface="Arial"/>
                <a:cs typeface="Arial"/>
              </a:rPr>
              <a:t>사이의 상관 관계를 </a:t>
            </a:r>
            <a:r>
              <a:rPr sz="1200" spc="-35" dirty="0">
                <a:latin typeface="Arial"/>
                <a:cs typeface="Arial"/>
              </a:rPr>
              <a:t>구하고</a:t>
            </a:r>
            <a:r>
              <a:rPr sz="1200" dirty="0">
                <a:latin typeface="Arial"/>
                <a:cs typeface="Arial"/>
              </a:rPr>
              <a:t>, a와 </a:t>
            </a:r>
            <a:r>
              <a:rPr sz="1200" spc="-10" dirty="0">
                <a:latin typeface="Arial"/>
                <a:cs typeface="Arial"/>
              </a:rPr>
              <a:t>b의 </a:t>
            </a:r>
            <a:r>
              <a:rPr sz="1200" spc="-5" dirty="0">
                <a:latin typeface="Arial"/>
                <a:cs typeface="Arial"/>
              </a:rPr>
              <a:t>값을 구합니다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Arial"/>
                <a:cs typeface="Arial"/>
              </a:rPr>
              <a:t>입력 </a:t>
            </a:r>
            <a:r>
              <a:rPr sz="1200" spc="-5" dirty="0">
                <a:latin typeface="Arial"/>
                <a:cs typeface="Arial"/>
              </a:rPr>
              <a:t>수식은 Y=aX+b입니다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6694" y="1728342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어디에: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6548" y="1728342"/>
            <a:ext cx="4497070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Y는 </a:t>
            </a:r>
            <a:r>
              <a:rPr sz="1200" spc="-5" dirty="0">
                <a:latin typeface="Arial"/>
                <a:cs typeface="Arial"/>
              </a:rPr>
              <a:t>중량법 </a:t>
            </a:r>
            <a:r>
              <a:rPr sz="1200" dirty="0">
                <a:latin typeface="Arial"/>
                <a:cs typeface="Arial"/>
              </a:rPr>
              <a:t>환산값</a:t>
            </a:r>
            <a:r>
              <a:rPr sz="1200" spc="-5" dirty="0">
                <a:latin typeface="Arial"/>
                <a:cs typeface="Arial"/>
              </a:rPr>
              <a:t>(mg/L)</a:t>
            </a:r>
            <a:r>
              <a:rPr sz="1200" spc="10" dirty="0">
                <a:latin typeface="Arial"/>
                <a:cs typeface="Arial"/>
              </a:rPr>
              <a:t>입니다.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80"/>
              </a:spcBef>
            </a:pPr>
            <a:r>
              <a:rPr sz="1200" dirty="0">
                <a:latin typeface="Arial"/>
                <a:cs typeface="Arial"/>
              </a:rPr>
              <a:t>X는 </a:t>
            </a:r>
            <a:r>
              <a:rPr sz="1200" spc="-5" dirty="0">
                <a:latin typeface="Arial"/>
                <a:cs typeface="Arial"/>
              </a:rPr>
              <a:t>스팬 보정된 </a:t>
            </a:r>
            <a:r>
              <a:rPr sz="1200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미터가 나타내는 </a:t>
            </a:r>
            <a:r>
              <a:rPr sz="1200" spc="-10" dirty="0">
                <a:latin typeface="Arial"/>
                <a:cs typeface="Arial"/>
              </a:rPr>
              <a:t>값입니다</a:t>
            </a:r>
            <a:r>
              <a:rPr sz="1200" spc="10" dirty="0">
                <a:latin typeface="Arial"/>
                <a:cs typeface="Arial"/>
              </a:rPr>
              <a:t>. a</a:t>
            </a:r>
            <a:r>
              <a:rPr sz="1200" dirty="0">
                <a:latin typeface="Arial"/>
                <a:cs typeface="Arial"/>
              </a:rPr>
              <a:t>는 </a:t>
            </a:r>
            <a:r>
              <a:rPr sz="1200" spc="-5" dirty="0">
                <a:latin typeface="Arial"/>
                <a:cs typeface="Arial"/>
              </a:rPr>
              <a:t>기울기(회귀 계수)</a:t>
            </a:r>
            <a:r>
              <a:rPr sz="1200" spc="10" dirty="0">
                <a:latin typeface="Arial"/>
                <a:cs typeface="Arial"/>
              </a:rPr>
              <a:t>입니다.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spc="10" dirty="0">
                <a:latin typeface="Arial"/>
                <a:cs typeface="Arial"/>
              </a:rPr>
              <a:t>b는 </a:t>
            </a:r>
            <a:r>
              <a:rPr sz="1200" spc="-5" dirty="0">
                <a:latin typeface="Arial"/>
                <a:cs typeface="Arial"/>
              </a:rPr>
              <a:t>세그먼트입니다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2429636"/>
            <a:ext cx="3415029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기본값: a=1.00, </a:t>
            </a:r>
            <a:r>
              <a:rPr sz="1200" spc="-5" dirty="0">
                <a:latin typeface="Arial"/>
                <a:cs typeface="Arial"/>
              </a:rPr>
              <a:t>b=0</a:t>
            </a:r>
            <a:endParaRPr sz="1200" dirty="0">
              <a:latin typeface="Arial"/>
              <a:cs typeface="Arial"/>
            </a:endParaRPr>
          </a:p>
          <a:p>
            <a:pPr marL="12700" marR="5080" indent="609600">
              <a:lnSpc>
                <a:spcPts val="1370"/>
              </a:lnSpc>
              <a:spcBef>
                <a:spcPts val="80"/>
              </a:spcBef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a=0.00-100.00, b=0-99999 </a:t>
            </a:r>
            <a:r>
              <a:rPr sz="1200" dirty="0">
                <a:latin typeface="Arial"/>
                <a:cs typeface="Arial"/>
              </a:rPr>
              <a:t>각 </a:t>
            </a:r>
            <a:r>
              <a:rPr sz="1200" spc="-5" dirty="0">
                <a:latin typeface="Arial"/>
                <a:cs typeface="Arial"/>
              </a:rPr>
              <a:t>탱크마다 </a:t>
            </a:r>
            <a:r>
              <a:rPr sz="1200" spc="-10" dirty="0">
                <a:latin typeface="Arial"/>
                <a:cs typeface="Arial"/>
              </a:rPr>
              <a:t>설정할 수 있습니다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1) JIS 변환 </a:t>
            </a:r>
            <a:r>
              <a:rPr sz="1200" spc="-10" dirty="0">
                <a:latin typeface="Arial"/>
                <a:cs typeface="Arial"/>
              </a:rPr>
              <a:t>매개변수 </a:t>
            </a:r>
            <a:r>
              <a:rPr sz="1200" dirty="0">
                <a:latin typeface="Arial"/>
                <a:cs typeface="Arial"/>
              </a:rPr>
              <a:t>설정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47351" y="3396867"/>
            <a:ext cx="710565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2394" y="3382378"/>
            <a:ext cx="3446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6445" y="3383130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2394" y="3644378"/>
            <a:ext cx="344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커서를 이동합니다.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56863" y="3908297"/>
            <a:ext cx="31987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PARAM </a:t>
            </a:r>
            <a:r>
              <a:rPr lang="ko-KR" altLang="en-US" sz="1200" dirty="0">
                <a:latin typeface="Arial"/>
                <a:cs typeface="Arial"/>
              </a:rPr>
              <a:t>을 </a:t>
            </a:r>
            <a:r>
              <a:rPr sz="1200" dirty="0" err="1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1050" y="4113021"/>
            <a:ext cx="32639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60290" y="4085119"/>
            <a:ext cx="344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30" dirty="0">
                <a:latin typeface="Arial"/>
                <a:cs typeface="Arial"/>
              </a:rPr>
              <a:t>"탱크 </a:t>
            </a:r>
            <a:r>
              <a:rPr sz="1200" spc="-5" dirty="0">
                <a:latin typeface="Arial"/>
                <a:cs typeface="Arial"/>
              </a:rPr>
              <a:t>번호</a:t>
            </a:r>
            <a:r>
              <a:rPr sz="1200" spc="-30" dirty="0">
                <a:latin typeface="Arial"/>
                <a:cs typeface="Arial"/>
              </a:rPr>
              <a:t>"</a:t>
            </a:r>
            <a:r>
              <a:rPr sz="1200" spc="-5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815" y="4258817"/>
            <a:ext cx="2415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화면으로 이동합니다.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60290" y="4422229"/>
            <a:ext cx="3449954" cy="2058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3995" marR="5080" indent="-201930">
              <a:lnSpc>
                <a:spcPts val="1370"/>
              </a:lnSpc>
              <a:spcBef>
                <a:spcPts val="204"/>
              </a:spcBef>
              <a:tabLst>
                <a:tab pos="1659255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</a:t>
            </a:r>
            <a:r>
              <a:rPr lang="ko-KR" altLang="en-US" sz="1200" dirty="0">
                <a:latin typeface="Arial"/>
                <a:cs typeface="Arial"/>
              </a:rPr>
              <a:t>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커서를 표시합니다.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7522" y="4703063"/>
            <a:ext cx="30861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11224" y="4664711"/>
            <a:ext cx="3105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220" algn="l"/>
              </a:tabLst>
            </a:pP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35" dirty="0">
                <a:latin typeface="Arial"/>
                <a:cs typeface="Arial"/>
              </a:rPr>
              <a:t>"탱크 </a:t>
            </a:r>
            <a:r>
              <a:rPr sz="1200" dirty="0">
                <a:latin typeface="Arial"/>
                <a:cs typeface="Arial"/>
              </a:rPr>
              <a:t>번호</a:t>
            </a:r>
            <a:r>
              <a:rPr sz="1200" spc="-35" dirty="0">
                <a:latin typeface="Arial"/>
                <a:cs typeface="Arial"/>
              </a:rPr>
              <a:t>"</a:t>
            </a:r>
            <a:r>
              <a:rPr sz="1200" dirty="0">
                <a:latin typeface="Arial"/>
                <a:cs typeface="Arial"/>
              </a:rPr>
              <a:t>를 선택합니다. 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53815" y="4989581"/>
            <a:ext cx="451484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2394" y="4959731"/>
            <a:ext cx="3233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sz="1200" dirty="0">
                <a:latin typeface="Arial"/>
                <a:cs typeface="Arial"/>
              </a:rPr>
              <a:t>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5430" y="5237736"/>
            <a:ext cx="307975" cy="1739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60290" y="5230365"/>
            <a:ext cx="31299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345" algn="l"/>
              </a:tabLst>
            </a:pPr>
            <a:r>
              <a:rPr sz="1200" spc="-5" dirty="0">
                <a:latin typeface="Arial"/>
                <a:cs typeface="Arial"/>
              </a:rPr>
              <a:t>6）</a:t>
            </a:r>
            <a:r>
              <a:rPr lang="en-US" sz="1200" spc="-5" dirty="0">
                <a:latin typeface="Arial"/>
                <a:cs typeface="Arial"/>
              </a:rPr>
              <a:t>          </a:t>
            </a:r>
            <a:r>
              <a:rPr sz="1200" spc="-5" dirty="0" err="1">
                <a:latin typeface="Arial"/>
                <a:cs typeface="Arial"/>
              </a:rPr>
              <a:t>키를</a:t>
            </a:r>
            <a:r>
              <a:rPr sz="1200" spc="-5" dirty="0">
                <a:latin typeface="Arial"/>
                <a:cs typeface="Arial"/>
              </a:rPr>
              <a:t> 눌러 </a:t>
            </a:r>
            <a:r>
              <a:rPr sz="1200" spc="5" dirty="0">
                <a:latin typeface="Arial"/>
                <a:cs typeface="Arial"/>
              </a:rPr>
              <a:t>"</a:t>
            </a:r>
            <a:r>
              <a:rPr sz="1200" spc="-10" dirty="0">
                <a:latin typeface="Arial"/>
                <a:cs typeface="Arial"/>
              </a:rPr>
              <a:t>JIS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76119" y="5411726"/>
            <a:ext cx="2797941" cy="408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"/>
                <a:cs typeface="Arial"/>
              </a:rPr>
              <a:t>매개변수 값 </a:t>
            </a:r>
            <a:r>
              <a:rPr sz="1200" spc="-10" dirty="0">
                <a:latin typeface="Arial"/>
                <a:cs typeface="Arial"/>
              </a:rPr>
              <a:t>a를 </a:t>
            </a:r>
            <a:r>
              <a:rPr sz="1200" dirty="0">
                <a:latin typeface="Arial"/>
                <a:cs typeface="Arial"/>
              </a:rPr>
              <a:t>입력합니다</a:t>
            </a:r>
            <a:r>
              <a:rPr sz="1200" spc="-5" dirty="0">
                <a:latin typeface="Arial"/>
                <a:cs typeface="Arial"/>
              </a:rPr>
              <a:t>." </a:t>
            </a:r>
            <a:endParaRPr lang="en-US" sz="1200" spc="-5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 err="1">
                <a:latin typeface="Arial"/>
                <a:cs typeface="Arial"/>
              </a:rPr>
              <a:t>설정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화면이 왼쪽과 같이 </a:t>
            </a:r>
            <a:r>
              <a:rPr sz="1200" spc="-15" dirty="0">
                <a:latin typeface="Arial"/>
                <a:cs typeface="Arial"/>
              </a:rPr>
              <a:t>표시됩니다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60290" y="5866773"/>
            <a:ext cx="3395345" cy="7334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3995" marR="5080" indent="-177165">
              <a:lnSpc>
                <a:spcPts val="1370"/>
              </a:lnSpc>
              <a:spcBef>
                <a:spcPts val="204"/>
              </a:spcBef>
              <a:tabLst>
                <a:tab pos="1329690" algn="l"/>
              </a:tabLst>
            </a:pPr>
            <a:r>
              <a:rPr sz="1200" dirty="0">
                <a:latin typeface="Arial"/>
                <a:cs typeface="Arial"/>
              </a:rPr>
              <a:t>7) </a:t>
            </a:r>
            <a:r>
              <a:rPr lang="en-US" sz="1200" dirty="0">
                <a:latin typeface="Arial"/>
                <a:cs typeface="Arial"/>
              </a:rPr>
              <a:t>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커서를 표시합니다. 미리 결정된 </a:t>
            </a:r>
            <a:r>
              <a:rPr sz="1200" spc="-10" dirty="0">
                <a:latin typeface="Arial"/>
                <a:cs typeface="Arial"/>
              </a:rPr>
              <a:t>값 </a:t>
            </a:r>
            <a:r>
              <a:rPr sz="1200" dirty="0">
                <a:latin typeface="Arial"/>
                <a:cs typeface="Arial"/>
              </a:rPr>
              <a:t>a를 </a:t>
            </a:r>
            <a:r>
              <a:rPr sz="1200" spc="-10" dirty="0">
                <a:latin typeface="Arial"/>
                <a:cs typeface="Arial"/>
              </a:rPr>
              <a:t>입력합니다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09650" algn="l"/>
              </a:tabLst>
            </a:pPr>
            <a:r>
              <a:rPr lang="en-US" sz="1200" dirty="0">
                <a:latin typeface="Arial"/>
                <a:cs typeface="Arial"/>
              </a:rPr>
              <a:t>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사용하여 커서를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316090" y="7073301"/>
            <a:ext cx="30861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2577" y="7073301"/>
            <a:ext cx="321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6475" algn="l"/>
              </a:tabLst>
            </a:pP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spc="-5" dirty="0">
                <a:latin typeface="Arial"/>
                <a:cs typeface="Arial"/>
              </a:rPr>
              <a:t>사용하여 '숫자 </a:t>
            </a:r>
            <a:r>
              <a:rPr sz="1200" dirty="0">
                <a:latin typeface="Arial"/>
                <a:cs typeface="Arial"/>
              </a:rPr>
              <a:t>값</a:t>
            </a:r>
            <a:r>
              <a:rPr sz="1200" spc="-5" dirty="0">
                <a:latin typeface="Arial"/>
                <a:cs typeface="Arial"/>
              </a:rPr>
              <a:t>'</a:t>
            </a:r>
            <a:r>
              <a:rPr sz="1200" dirty="0">
                <a:latin typeface="Arial"/>
                <a:cs typeface="Arial"/>
              </a:rPr>
              <a:t>을 </a:t>
            </a:r>
            <a:r>
              <a:rPr sz="1200" spc="-10" dirty="0">
                <a:latin typeface="Arial"/>
                <a:cs typeface="Arial"/>
              </a:rPr>
              <a:t>설정합니다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57" name="object 57"/>
          <p:cNvGrpSpPr/>
          <p:nvPr/>
        </p:nvGrpSpPr>
        <p:grpSpPr>
          <a:xfrm>
            <a:off x="3203990" y="6424939"/>
            <a:ext cx="317500" cy="173990"/>
            <a:chOff x="3768852" y="6936358"/>
            <a:chExt cx="317500" cy="173990"/>
          </a:xfrm>
        </p:grpSpPr>
        <p:sp>
          <p:nvSpPr>
            <p:cNvPr id="58" name="object 58"/>
            <p:cNvSpPr/>
            <p:nvPr/>
          </p:nvSpPr>
          <p:spPr>
            <a:xfrm>
              <a:off x="3768852" y="6936371"/>
              <a:ext cx="317500" cy="173990"/>
            </a:xfrm>
            <a:custGeom>
              <a:avLst/>
              <a:gdLst/>
              <a:ahLst/>
              <a:cxnLst/>
              <a:rect l="l" t="t" r="r" b="b"/>
              <a:pathLst>
                <a:path w="317500" h="173990">
                  <a:moveTo>
                    <a:pt x="6083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167627"/>
                  </a:lnTo>
                  <a:lnTo>
                    <a:pt x="0" y="173723"/>
                  </a:lnTo>
                  <a:lnTo>
                    <a:pt x="6083" y="173723"/>
                  </a:lnTo>
                  <a:lnTo>
                    <a:pt x="6083" y="167627"/>
                  </a:lnTo>
                  <a:lnTo>
                    <a:pt x="6083" y="6083"/>
                  </a:lnTo>
                  <a:lnTo>
                    <a:pt x="6083" y="0"/>
                  </a:lnTo>
                  <a:close/>
                </a:path>
                <a:path w="317500" h="173990">
                  <a:moveTo>
                    <a:pt x="317233" y="0"/>
                  </a:moveTo>
                  <a:lnTo>
                    <a:pt x="311200" y="0"/>
                  </a:lnTo>
                  <a:lnTo>
                    <a:pt x="6096" y="0"/>
                  </a:lnTo>
                  <a:lnTo>
                    <a:pt x="6096" y="6083"/>
                  </a:lnTo>
                  <a:lnTo>
                    <a:pt x="311150" y="6083"/>
                  </a:lnTo>
                  <a:lnTo>
                    <a:pt x="311150" y="167627"/>
                  </a:lnTo>
                  <a:lnTo>
                    <a:pt x="6096" y="167627"/>
                  </a:lnTo>
                  <a:lnTo>
                    <a:pt x="6096" y="173723"/>
                  </a:lnTo>
                  <a:lnTo>
                    <a:pt x="311150" y="173723"/>
                  </a:lnTo>
                  <a:lnTo>
                    <a:pt x="317233" y="173723"/>
                  </a:lnTo>
                  <a:lnTo>
                    <a:pt x="317233" y="167627"/>
                  </a:lnTo>
                  <a:lnTo>
                    <a:pt x="317233" y="6083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827" y="6948741"/>
              <a:ext cx="117475" cy="136525"/>
            </a:xfrm>
            <a:prstGeom prst="rect">
              <a:avLst/>
            </a:prstGeom>
          </p:spPr>
        </p:pic>
      </p:grp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17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0" y="3469385"/>
            <a:ext cx="809738" cy="20957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310" y="3626975"/>
            <a:ext cx="381053" cy="23815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907" y="4085081"/>
            <a:ext cx="447737" cy="266737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748" y="4467096"/>
            <a:ext cx="562053" cy="23815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418" y="4897462"/>
            <a:ext cx="381053" cy="228632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563" y="5280752"/>
            <a:ext cx="514422" cy="238158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610" y="5618276"/>
            <a:ext cx="381053" cy="266737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614" y="6219224"/>
            <a:ext cx="371527" cy="209579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6927" y="6553435"/>
            <a:ext cx="371527" cy="20957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798" y="6969420"/>
            <a:ext cx="381053" cy="266737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806" y="3459055"/>
            <a:ext cx="2124371" cy="4267796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634" y="4443567"/>
            <a:ext cx="562053" cy="238158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050" y="5880100"/>
            <a:ext cx="371527" cy="2095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2394" y="874521"/>
            <a:ext cx="850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1576" y="875012"/>
            <a:ext cx="451484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4967" y="860040"/>
            <a:ext cx="23070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키를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3215" y="1163829"/>
            <a:ext cx="307975" cy="1739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2394" y="1155873"/>
            <a:ext cx="3128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345" algn="l"/>
              </a:tabLst>
            </a:pPr>
            <a:r>
              <a:rPr sz="1200" spc="-5" dirty="0">
                <a:latin typeface="Arial"/>
                <a:cs typeface="Arial"/>
              </a:rPr>
              <a:t>9） </a:t>
            </a:r>
            <a:r>
              <a:rPr lang="en-US" sz="1200" spc="-5" dirty="0">
                <a:latin typeface="Arial"/>
                <a:cs typeface="Arial"/>
              </a:rPr>
              <a:t>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dirty="0">
                <a:latin typeface="Arial"/>
                <a:cs typeface="Arial"/>
              </a:rPr>
              <a:t>"</a:t>
            </a:r>
            <a:r>
              <a:rPr sz="1200" spc="-10" dirty="0">
                <a:latin typeface="Arial"/>
                <a:cs typeface="Arial"/>
              </a:rPr>
              <a:t>JIS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2017" y="1380326"/>
            <a:ext cx="2976118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탱크의 </a:t>
            </a:r>
            <a:r>
              <a:rPr sz="1200" spc="-5" dirty="0">
                <a:latin typeface="Arial"/>
                <a:cs typeface="Arial"/>
              </a:rPr>
              <a:t>매개변수 값 </a:t>
            </a:r>
            <a:r>
              <a:rPr sz="1200" dirty="0">
                <a:latin typeface="Arial"/>
                <a:cs typeface="Arial"/>
              </a:rPr>
              <a:t>b를 </a:t>
            </a:r>
            <a:r>
              <a:rPr sz="1200" spc="-5" dirty="0">
                <a:latin typeface="Arial"/>
                <a:cs typeface="Arial"/>
              </a:rPr>
              <a:t>설정합니다</a:t>
            </a:r>
            <a:r>
              <a:rPr sz="1200" dirty="0">
                <a:latin typeface="Arial"/>
                <a:cs typeface="Arial"/>
              </a:rPr>
              <a:t>." </a:t>
            </a: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화면이 왼쪽과 같이 </a:t>
            </a:r>
            <a:r>
              <a:rPr sz="1200" spc="-15" dirty="0">
                <a:latin typeface="Arial"/>
                <a:cs typeface="Arial"/>
              </a:rPr>
              <a:t>표시됩니다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07637" y="1805969"/>
            <a:ext cx="3319779" cy="736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5435" marR="5080" indent="-268605">
              <a:lnSpc>
                <a:spcPct val="95800"/>
              </a:lnSpc>
              <a:spcBef>
                <a:spcPts val="160"/>
              </a:spcBef>
              <a:tabLst>
                <a:tab pos="1414780" algn="l"/>
              </a:tabLst>
            </a:pPr>
            <a:r>
              <a:rPr sz="1200" dirty="0">
                <a:latin typeface="Arial"/>
                <a:cs typeface="Arial"/>
              </a:rPr>
              <a:t>10) </a:t>
            </a:r>
            <a:r>
              <a:rPr lang="en-US" sz="1200" dirty="0">
                <a:latin typeface="Arial"/>
                <a:cs typeface="Arial"/>
              </a:rPr>
              <a:t>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커서를 표시합니다. 미리 결정된 b </a:t>
            </a:r>
            <a:r>
              <a:rPr sz="1200" spc="-10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입력합니다.</a:t>
            </a: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09650" algn="l"/>
              </a:tabLst>
            </a:pP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사용하여 커서를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92190" y="2667545"/>
            <a:ext cx="30861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7202" y="2653202"/>
            <a:ext cx="321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6475" algn="l"/>
              </a:tabLst>
            </a:pP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spc="-5" dirty="0">
                <a:latin typeface="Arial"/>
                <a:cs typeface="Arial"/>
              </a:rPr>
              <a:t>사용하여 '숫자 </a:t>
            </a:r>
            <a:r>
              <a:rPr sz="1200" dirty="0">
                <a:latin typeface="Arial"/>
                <a:cs typeface="Arial"/>
              </a:rPr>
              <a:t>값</a:t>
            </a:r>
            <a:r>
              <a:rPr sz="1200" spc="-5" dirty="0">
                <a:latin typeface="Arial"/>
                <a:cs typeface="Arial"/>
              </a:rPr>
              <a:t>'</a:t>
            </a:r>
            <a:r>
              <a:rPr sz="1200" dirty="0">
                <a:latin typeface="Arial"/>
                <a:cs typeface="Arial"/>
              </a:rPr>
              <a:t>을 </a:t>
            </a:r>
            <a:r>
              <a:rPr sz="1200" spc="-10" dirty="0">
                <a:latin typeface="Arial"/>
                <a:cs typeface="Arial"/>
              </a:rPr>
              <a:t>설정합니다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3483" y="3061126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2017" y="3031307"/>
            <a:ext cx="33070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sz="1200" spc="-35" dirty="0">
                <a:latin typeface="Arial"/>
                <a:cs typeface="Arial"/>
              </a:rPr>
              <a:t>11) </a:t>
            </a:r>
            <a:r>
              <a:rPr lang="en-US" sz="1200" spc="-35" dirty="0">
                <a:latin typeface="Arial"/>
                <a:cs typeface="Arial"/>
              </a:rPr>
              <a:t> 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764" y="4005833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JIS 변환을 통한 </a:t>
            </a:r>
            <a:r>
              <a:rPr sz="1200" spc="-5" dirty="0">
                <a:latin typeface="Arial"/>
                <a:cs typeface="Arial"/>
              </a:rPr>
              <a:t>측정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6764" y="7783448"/>
            <a:ext cx="2172970" cy="5314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화면</a:t>
            </a:r>
            <a:endParaRPr sz="1200">
              <a:latin typeface="Arial"/>
              <a:cs typeface="Arial"/>
            </a:endParaRPr>
          </a:p>
          <a:p>
            <a:pPr marL="1412240">
              <a:lnSpc>
                <a:spcPct val="100000"/>
              </a:lnSpc>
              <a:spcBef>
                <a:spcPts val="550"/>
              </a:spcBef>
            </a:pPr>
            <a:r>
              <a:rPr sz="1200" spc="-5" dirty="0">
                <a:latin typeface="Book Antiqua"/>
                <a:cs typeface="Book Antiqua"/>
              </a:rPr>
              <a:t>샘플 번호.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2017" y="8073008"/>
            <a:ext cx="1166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Book Antiqua"/>
                <a:cs typeface="Book Antiqua"/>
              </a:rPr>
              <a:t>JIS </a:t>
            </a:r>
            <a:r>
              <a:rPr sz="1200" spc="-5" dirty="0">
                <a:latin typeface="Book Antiqua"/>
                <a:cs typeface="Book Antiqua"/>
              </a:rPr>
              <a:t>측정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4126" y="9088373"/>
            <a:ext cx="902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온도</a:t>
            </a:r>
            <a:endParaRPr sz="1200">
              <a:latin typeface="Book Antiqua"/>
              <a:cs typeface="Book Antiqu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19702" y="2355188"/>
            <a:ext cx="317500" cy="173990"/>
            <a:chOff x="3768852" y="2677032"/>
            <a:chExt cx="317500" cy="173990"/>
          </a:xfrm>
        </p:grpSpPr>
        <p:sp>
          <p:nvSpPr>
            <p:cNvPr id="24" name="object 24"/>
            <p:cNvSpPr/>
            <p:nvPr/>
          </p:nvSpPr>
          <p:spPr>
            <a:xfrm>
              <a:off x="3768852" y="2677032"/>
              <a:ext cx="317500" cy="173990"/>
            </a:xfrm>
            <a:custGeom>
              <a:avLst/>
              <a:gdLst/>
              <a:ahLst/>
              <a:cxnLst/>
              <a:rect l="l" t="t" r="r" b="b"/>
              <a:pathLst>
                <a:path w="317500" h="173989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67640"/>
                  </a:lnTo>
                  <a:lnTo>
                    <a:pt x="0" y="173736"/>
                  </a:lnTo>
                  <a:lnTo>
                    <a:pt x="6083" y="173736"/>
                  </a:lnTo>
                  <a:lnTo>
                    <a:pt x="6083" y="167640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  <a:path w="317500" h="173989">
                  <a:moveTo>
                    <a:pt x="317233" y="0"/>
                  </a:moveTo>
                  <a:lnTo>
                    <a:pt x="311200" y="0"/>
                  </a:lnTo>
                  <a:lnTo>
                    <a:pt x="6096" y="0"/>
                  </a:lnTo>
                  <a:lnTo>
                    <a:pt x="6096" y="6096"/>
                  </a:lnTo>
                  <a:lnTo>
                    <a:pt x="311150" y="6096"/>
                  </a:lnTo>
                  <a:lnTo>
                    <a:pt x="311150" y="167640"/>
                  </a:lnTo>
                  <a:lnTo>
                    <a:pt x="6096" y="167640"/>
                  </a:lnTo>
                  <a:lnTo>
                    <a:pt x="6096" y="173736"/>
                  </a:lnTo>
                  <a:lnTo>
                    <a:pt x="311150" y="173736"/>
                  </a:lnTo>
                  <a:lnTo>
                    <a:pt x="317233" y="173736"/>
                  </a:lnTo>
                  <a:lnTo>
                    <a:pt x="317233" y="167640"/>
                  </a:lnTo>
                  <a:lnTo>
                    <a:pt x="317233" y="6096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827" y="2689542"/>
              <a:ext cx="117475" cy="13652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067435" y="4253864"/>
            <a:ext cx="2012950" cy="593090"/>
            <a:chOff x="1067435" y="4253864"/>
            <a:chExt cx="2012950" cy="593090"/>
          </a:xfrm>
        </p:grpSpPr>
        <p:sp>
          <p:nvSpPr>
            <p:cNvPr id="39" name="object 39"/>
            <p:cNvSpPr/>
            <p:nvPr/>
          </p:nvSpPr>
          <p:spPr>
            <a:xfrm>
              <a:off x="1080135" y="4266564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89"/>
                  </a:lnTo>
                  <a:lnTo>
                    <a:pt x="1987550" y="567689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0135" y="4266564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89"/>
                  </a:moveTo>
                  <a:lnTo>
                    <a:pt x="1987550" y="567689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1183" y="4309071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4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59180" y="4997322"/>
            <a:ext cx="2012950" cy="593090"/>
            <a:chOff x="1059180" y="4997322"/>
            <a:chExt cx="2012950" cy="593090"/>
          </a:xfrm>
        </p:grpSpPr>
        <p:sp>
          <p:nvSpPr>
            <p:cNvPr id="43" name="object 43"/>
            <p:cNvSpPr/>
            <p:nvPr/>
          </p:nvSpPr>
          <p:spPr>
            <a:xfrm>
              <a:off x="1071880" y="501002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89"/>
                  </a:lnTo>
                  <a:lnTo>
                    <a:pt x="1987550" y="567689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71880" y="501002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89"/>
                  </a:moveTo>
                  <a:lnTo>
                    <a:pt x="1987550" y="567689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32928" y="5052656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4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59823"/>
              </p:ext>
            </p:extLst>
          </p:nvPr>
        </p:nvGraphicFramePr>
        <p:xfrm>
          <a:off x="1094357" y="4211006"/>
          <a:ext cx="5655945" cy="315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968375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0858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195" indent="-202565">
                        <a:lnSpc>
                          <a:spcPts val="1295"/>
                        </a:lnSpc>
                        <a:buAutoNum type="arabicParenR"/>
                        <a:tabLst>
                          <a:tab pos="290830" algn="l"/>
                          <a:tab pos="1262380" algn="l"/>
                          <a:tab pos="19729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019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모드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화면.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2735" marR="119380" indent="-204470">
                        <a:lnSpc>
                          <a:spcPts val="1390"/>
                        </a:lnSpc>
                        <a:buAutoNum type="arabicParenR" startAt="2"/>
                        <a:tabLst>
                          <a:tab pos="259715" algn="l"/>
                          <a:tab pos="1247140" algn="l"/>
                        </a:tabLst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        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키를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사용하여 *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별표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커서를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이동하고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JIS를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선택합니다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 rowSpan="2">
                  <a:txBody>
                    <a:bodyPr/>
                    <a:lstStyle/>
                    <a:p>
                      <a:pPr marL="163195" marR="32384">
                        <a:lnSpc>
                          <a:spcPct val="108600"/>
                        </a:lnSpc>
                        <a:spcBef>
                          <a:spcPts val="1065"/>
                        </a:spcBef>
                        <a:tabLst>
                          <a:tab pos="1207770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3525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3) 센서를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원하는 깊이로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내립니다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0195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탱크.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7800">
                        <a:lnSpc>
                          <a:spcPts val="1295"/>
                        </a:lnSpc>
                        <a:buAutoNum type="arabicParenR" startAt="4"/>
                        <a:tabLst>
                          <a:tab pos="266065" algn="l"/>
                          <a:tab pos="1067435" algn="l"/>
                          <a:tab pos="165290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시작합니다.</a:t>
                      </a:r>
                    </a:p>
                    <a:p>
                      <a:pPr marL="290195" marR="124460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클릭하고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측정값(JIS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변환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값)을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90195" marR="120014" indent="-201930" algn="just">
                        <a:lnSpc>
                          <a:spcPct val="95900"/>
                        </a:lnSpc>
                        <a:buAutoNum type="arabicParenR" startAt="5"/>
                        <a:tabLst>
                          <a:tab pos="27749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누르면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결과 표시 유지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시간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신호음이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울리고 측정 수치가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메모리에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저장됩니다. 저장 후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샘플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번호가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업데이트되고 현재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표시됩니다.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88265" marR="122555">
                        <a:lnSpc>
                          <a:spcPts val="139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결과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대기 시간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동안 측정된 샘플의 평균값을 취합니다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" name="object 50"/>
          <p:cNvGrpSpPr/>
          <p:nvPr/>
        </p:nvGrpSpPr>
        <p:grpSpPr>
          <a:xfrm>
            <a:off x="3418776" y="4552067"/>
            <a:ext cx="317500" cy="173990"/>
            <a:chOff x="3930396" y="4554981"/>
            <a:chExt cx="317500" cy="173990"/>
          </a:xfrm>
        </p:grpSpPr>
        <p:sp>
          <p:nvSpPr>
            <p:cNvPr id="51" name="object 51"/>
            <p:cNvSpPr/>
            <p:nvPr/>
          </p:nvSpPr>
          <p:spPr>
            <a:xfrm>
              <a:off x="3930396" y="4554981"/>
              <a:ext cx="317500" cy="173990"/>
            </a:xfrm>
            <a:custGeom>
              <a:avLst/>
              <a:gdLst/>
              <a:ahLst/>
              <a:cxnLst/>
              <a:rect l="l" t="t" r="r" b="b"/>
              <a:pathLst>
                <a:path w="317500" h="173989">
                  <a:moveTo>
                    <a:pt x="6083" y="0"/>
                  </a:moveTo>
                  <a:lnTo>
                    <a:pt x="0" y="0"/>
                  </a:lnTo>
                  <a:lnTo>
                    <a:pt x="0" y="6045"/>
                  </a:lnTo>
                  <a:lnTo>
                    <a:pt x="0" y="167894"/>
                  </a:lnTo>
                  <a:lnTo>
                    <a:pt x="0" y="173990"/>
                  </a:lnTo>
                  <a:lnTo>
                    <a:pt x="6083" y="173990"/>
                  </a:lnTo>
                  <a:lnTo>
                    <a:pt x="6083" y="167894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  <a:path w="317500" h="173989">
                  <a:moveTo>
                    <a:pt x="317233" y="0"/>
                  </a:moveTo>
                  <a:lnTo>
                    <a:pt x="311200" y="0"/>
                  </a:lnTo>
                  <a:lnTo>
                    <a:pt x="6096" y="0"/>
                  </a:lnTo>
                  <a:lnTo>
                    <a:pt x="6096" y="6096"/>
                  </a:lnTo>
                  <a:lnTo>
                    <a:pt x="311150" y="6096"/>
                  </a:lnTo>
                  <a:lnTo>
                    <a:pt x="311150" y="167894"/>
                  </a:lnTo>
                  <a:lnTo>
                    <a:pt x="6096" y="167894"/>
                  </a:lnTo>
                  <a:lnTo>
                    <a:pt x="6096" y="173990"/>
                  </a:lnTo>
                  <a:lnTo>
                    <a:pt x="311150" y="173990"/>
                  </a:lnTo>
                  <a:lnTo>
                    <a:pt x="317233" y="173990"/>
                  </a:lnTo>
                  <a:lnTo>
                    <a:pt x="317233" y="167894"/>
                  </a:lnTo>
                  <a:lnTo>
                    <a:pt x="317233" y="6096"/>
                  </a:lnTo>
                  <a:lnTo>
                    <a:pt x="317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8752" y="4569142"/>
              <a:ext cx="117475" cy="136525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2581275" y="8501888"/>
            <a:ext cx="2596515" cy="593090"/>
            <a:chOff x="2581275" y="8501888"/>
            <a:chExt cx="2596515" cy="593090"/>
          </a:xfrm>
        </p:grpSpPr>
        <p:sp>
          <p:nvSpPr>
            <p:cNvPr id="54" name="object 54"/>
            <p:cNvSpPr/>
            <p:nvPr/>
          </p:nvSpPr>
          <p:spPr>
            <a:xfrm>
              <a:off x="2593975" y="8514588"/>
              <a:ext cx="2571115" cy="567690"/>
            </a:xfrm>
            <a:custGeom>
              <a:avLst/>
              <a:gdLst/>
              <a:ahLst/>
              <a:cxnLst/>
              <a:rect l="l" t="t" r="r" b="b"/>
              <a:pathLst>
                <a:path w="2571115" h="567690">
                  <a:moveTo>
                    <a:pt x="2571115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2571115" y="567690"/>
                  </a:lnTo>
                  <a:lnTo>
                    <a:pt x="2571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93975" y="8514588"/>
              <a:ext cx="2571115" cy="567690"/>
            </a:xfrm>
            <a:custGeom>
              <a:avLst/>
              <a:gdLst/>
              <a:ahLst/>
              <a:cxnLst/>
              <a:rect l="l" t="t" r="r" b="b"/>
              <a:pathLst>
                <a:path w="2571115" h="567690">
                  <a:moveTo>
                    <a:pt x="0" y="567690"/>
                  </a:moveTo>
                  <a:lnTo>
                    <a:pt x="2571115" y="567690"/>
                  </a:lnTo>
                  <a:lnTo>
                    <a:pt x="2571115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72968" y="8557094"/>
              <a:ext cx="2430780" cy="497205"/>
            </a:xfrm>
            <a:custGeom>
              <a:avLst/>
              <a:gdLst/>
              <a:ahLst/>
              <a:cxnLst/>
              <a:rect l="l" t="t" r="r" b="b"/>
              <a:pathLst>
                <a:path w="2430779" h="497204">
                  <a:moveTo>
                    <a:pt x="2430653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2430653" y="496735"/>
                  </a:lnTo>
                  <a:lnTo>
                    <a:pt x="243065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710429" y="8197977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MLSS 농도.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14983" y="8305904"/>
            <a:ext cx="3477260" cy="7156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latin typeface="Book Antiqua"/>
                <a:cs typeface="Book Antiqua"/>
              </a:rPr>
              <a:t>탱크 </a:t>
            </a:r>
            <a:r>
              <a:rPr sz="1200" spc="-5" dirty="0">
                <a:latin typeface="Book Antiqua"/>
                <a:cs typeface="Book Antiqua"/>
              </a:rPr>
              <a:t>번호</a:t>
            </a:r>
            <a:endParaRPr sz="1200">
              <a:latin typeface="Book Antiqua"/>
              <a:cs typeface="Book Antiqua"/>
            </a:endParaRPr>
          </a:p>
          <a:p>
            <a:pPr marL="1247140" marR="5080">
              <a:lnSpc>
                <a:spcPct val="108600"/>
              </a:lnSpc>
              <a:spcBef>
                <a:spcPts val="115"/>
              </a:spcBef>
              <a:tabLst>
                <a:tab pos="2061210" algn="l"/>
                <a:tab pos="2424430" algn="l"/>
                <a:tab pos="2827020" algn="l"/>
              </a:tabLst>
            </a:pPr>
            <a:r>
              <a:rPr sz="1400" spc="370" dirty="0">
                <a:latin typeface="SimSun"/>
                <a:cs typeface="SimSun"/>
              </a:rPr>
              <a:t>C002 </a:t>
            </a:r>
            <a:r>
              <a:rPr sz="1400" spc="50" dirty="0">
                <a:latin typeface="SimSun"/>
                <a:cs typeface="SimSun"/>
              </a:rPr>
              <a:t>J </a:t>
            </a:r>
            <a:r>
              <a:rPr sz="1400" spc="300" dirty="0">
                <a:latin typeface="SimSun"/>
                <a:cs typeface="SimSun"/>
              </a:rPr>
              <a:t>3500mg/L </a:t>
            </a:r>
            <a:r>
              <a:rPr sz="1400" spc="260" dirty="0">
                <a:latin typeface="SimSun"/>
                <a:cs typeface="SimSun"/>
              </a:rPr>
              <a:t>10.0m </a:t>
            </a:r>
            <a:r>
              <a:rPr sz="1400" spc="145" dirty="0">
                <a:latin typeface="SimSun"/>
                <a:cs typeface="SimSun"/>
              </a:rPr>
              <a:t>22.</a:t>
            </a:r>
            <a:r>
              <a:rPr sz="1400" spc="-10" dirty="0">
                <a:latin typeface="SimSun"/>
                <a:cs typeface="SimSun"/>
              </a:rPr>
              <a:t>0℃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52852" y="9222485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수심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23110" y="8294877"/>
            <a:ext cx="2947670" cy="960119"/>
          </a:xfrm>
          <a:custGeom>
            <a:avLst/>
            <a:gdLst/>
            <a:ahLst/>
            <a:cxnLst/>
            <a:rect l="l" t="t" r="r" b="b"/>
            <a:pathLst>
              <a:path w="2947670" h="960120">
                <a:moveTo>
                  <a:pt x="0" y="254634"/>
                </a:moveTo>
                <a:lnTo>
                  <a:pt x="746125" y="371474"/>
                </a:lnTo>
              </a:path>
              <a:path w="2947670" h="960120">
                <a:moveTo>
                  <a:pt x="746125" y="6349"/>
                </a:moveTo>
                <a:lnTo>
                  <a:pt x="975994" y="268604"/>
                </a:lnTo>
              </a:path>
              <a:path w="2947670" h="960120">
                <a:moveTo>
                  <a:pt x="1356994" y="0"/>
                </a:moveTo>
                <a:lnTo>
                  <a:pt x="1537335" y="328294"/>
                </a:lnTo>
              </a:path>
              <a:path w="2947670" h="960120">
                <a:moveTo>
                  <a:pt x="2947669" y="59054"/>
                </a:moveTo>
                <a:lnTo>
                  <a:pt x="2698750" y="334644"/>
                </a:lnTo>
              </a:path>
              <a:path w="2947670" h="960120">
                <a:moveTo>
                  <a:pt x="895350" y="684529"/>
                </a:moveTo>
                <a:lnTo>
                  <a:pt x="646429" y="960119"/>
                </a:lnTo>
              </a:path>
              <a:path w="2947670" h="960120">
                <a:moveTo>
                  <a:pt x="2441575" y="684529"/>
                </a:moveTo>
                <a:lnTo>
                  <a:pt x="2552700" y="960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18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56" y="803874"/>
            <a:ext cx="2152950" cy="2715004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69" y="4256618"/>
            <a:ext cx="2095792" cy="1448002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431" y="8172610"/>
            <a:ext cx="4991797" cy="1552792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50" y="853956"/>
            <a:ext cx="495369" cy="228632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650" y="1223488"/>
            <a:ext cx="342948" cy="20957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684" y="1769177"/>
            <a:ext cx="390580" cy="228632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735" y="2328537"/>
            <a:ext cx="390580" cy="228632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574" y="2817408"/>
            <a:ext cx="400106" cy="22863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1096" y="3142962"/>
            <a:ext cx="504895" cy="238158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1070" y="4052678"/>
            <a:ext cx="819264" cy="238158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2016" y="4418298"/>
            <a:ext cx="371527" cy="219106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0121" y="4834254"/>
            <a:ext cx="666843" cy="276264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3142" y="5325475"/>
            <a:ext cx="533474" cy="2095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80822"/>
            <a:ext cx="5546725" cy="179895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7"/>
              <a:tabLst>
                <a:tab pos="393700" algn="l"/>
                <a:tab pos="394335" algn="l"/>
              </a:tabLst>
            </a:pPr>
            <a:r>
              <a:rPr sz="1800" dirty="0">
                <a:latin typeface="Arial"/>
                <a:cs typeface="Arial"/>
              </a:rPr>
              <a:t>SZ</a:t>
            </a:r>
            <a:r>
              <a:rPr sz="1800" spc="-5" dirty="0">
                <a:latin typeface="Arial"/>
                <a:cs typeface="Arial"/>
              </a:rPr>
              <a:t>(슬러지 영역) 측정</a:t>
            </a:r>
            <a:endParaRPr sz="1800" dirty="0">
              <a:latin typeface="Arial"/>
              <a:cs typeface="Arial"/>
            </a:endParaRPr>
          </a:p>
          <a:p>
            <a:pPr marL="393700" lvl="1" indent="-381635">
              <a:lnSpc>
                <a:spcPts val="1650"/>
              </a:lnSpc>
              <a:spcBef>
                <a:spcPts val="545"/>
              </a:spcBef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5" dirty="0">
                <a:latin typeface="Arial"/>
                <a:cs typeface="Arial"/>
              </a:rPr>
              <a:t>SZ </a:t>
            </a:r>
            <a:r>
              <a:rPr sz="1400" spc="-10" dirty="0">
                <a:latin typeface="Arial"/>
                <a:cs typeface="Arial"/>
              </a:rPr>
              <a:t>레벨 정의하기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미터를 사용하면 사용자가 </a:t>
            </a:r>
            <a:r>
              <a:rPr sz="1200" spc="-5" dirty="0">
                <a:latin typeface="Arial"/>
                <a:cs typeface="Arial"/>
              </a:rPr>
              <a:t>SZ 레벨을 정의할 </a:t>
            </a:r>
            <a:r>
              <a:rPr sz="1200" spc="-10" dirty="0">
                <a:latin typeface="Arial"/>
                <a:cs typeface="Arial"/>
              </a:rPr>
              <a:t>수 있습니다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-5" dirty="0">
                <a:latin typeface="Arial"/>
                <a:cs typeface="Arial"/>
              </a:rPr>
              <a:t>SZ </a:t>
            </a:r>
            <a:r>
              <a:rPr sz="1200" spc="10" dirty="0">
                <a:latin typeface="Arial"/>
                <a:cs typeface="Arial"/>
              </a:rPr>
              <a:t>레벨은 </a:t>
            </a:r>
            <a:r>
              <a:rPr sz="1200" spc="-5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15" dirty="0">
                <a:latin typeface="Arial"/>
                <a:cs typeface="Arial"/>
              </a:rPr>
              <a:t>미터로 </a:t>
            </a:r>
            <a:r>
              <a:rPr sz="1200" spc="-5" dirty="0">
                <a:latin typeface="Arial"/>
                <a:cs typeface="Arial"/>
              </a:rPr>
              <a:t>측정한 </a:t>
            </a:r>
            <a:r>
              <a:rPr sz="1200" dirty="0">
                <a:latin typeface="Arial"/>
                <a:cs typeface="Arial"/>
              </a:rPr>
              <a:t>투과율</a:t>
            </a:r>
            <a:r>
              <a:rPr sz="1200" spc="-5" dirty="0">
                <a:latin typeface="Arial"/>
                <a:cs typeface="Arial"/>
              </a:rPr>
              <a:t>(%)</a:t>
            </a:r>
            <a:r>
              <a:rPr sz="1200" dirty="0">
                <a:latin typeface="Arial"/>
                <a:cs typeface="Arial"/>
              </a:rPr>
              <a:t>로 설정됩니다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3105150">
              <a:lnSpc>
                <a:spcPct val="138300"/>
              </a:lnSpc>
              <a:spcBef>
                <a:spcPts val="77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SZ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레벨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정의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절차 </a:t>
            </a:r>
            <a:r>
              <a:rPr sz="1200" dirty="0">
                <a:latin typeface="Arial"/>
                <a:cs typeface="Arial"/>
              </a:rPr>
              <a:t>기본값: 0.1</a:t>
            </a:r>
          </a:p>
          <a:p>
            <a:pPr marL="12700">
              <a:lnSpc>
                <a:spcPts val="1370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0.0-100.0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6060" y="2691803"/>
            <a:ext cx="807540" cy="166712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345" y="2679653"/>
            <a:ext cx="3446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3348" y="2675563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측정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모드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8391" y="2908483"/>
            <a:ext cx="344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1200" dirty="0">
                <a:latin typeface="Arial"/>
                <a:cs typeface="Arial"/>
              </a:rPr>
              <a:t>2)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사용하여</a:t>
            </a:r>
            <a:r>
              <a:rPr sz="1200" dirty="0">
                <a:latin typeface="Arial"/>
                <a:cs typeface="Arial"/>
              </a:rPr>
              <a:t>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 err="1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</a:t>
            </a:r>
            <a:r>
              <a:rPr sz="1200" dirty="0" err="1">
                <a:latin typeface="Arial"/>
                <a:cs typeface="Arial"/>
              </a:rPr>
              <a:t>커서를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56863" y="3148965"/>
            <a:ext cx="32085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PARAM </a:t>
            </a:r>
            <a:r>
              <a:rPr lang="ko-KR" altLang="en-US" sz="1200" dirty="0">
                <a:latin typeface="Arial"/>
                <a:cs typeface="Arial"/>
              </a:rPr>
              <a:t>을 </a:t>
            </a:r>
            <a:r>
              <a:rPr sz="1200" dirty="0" err="1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5113" y="3335573"/>
            <a:ext cx="33845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6265" y="3325876"/>
            <a:ext cx="3451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4305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"SZ </a:t>
            </a:r>
            <a:r>
              <a:rPr sz="1200" spc="5" dirty="0">
                <a:latin typeface="Arial"/>
                <a:cs typeface="Arial"/>
              </a:rPr>
              <a:t>레벨</a:t>
            </a:r>
            <a:r>
              <a:rPr sz="1200" spc="-5" dirty="0">
                <a:latin typeface="Arial"/>
                <a:cs typeface="Arial"/>
              </a:rPr>
              <a:t>"</a:t>
            </a:r>
            <a:r>
              <a:rPr sz="1200" spc="5" dirty="0">
                <a:latin typeface="Arial"/>
                <a:cs typeface="Arial"/>
              </a:rPr>
              <a:t>을 </a:t>
            </a:r>
            <a:r>
              <a:rPr sz="1200" spc="-5" dirty="0">
                <a:latin typeface="Arial"/>
                <a:cs typeface="Arial"/>
              </a:rPr>
              <a:t>선택합니다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53815" y="3499865"/>
            <a:ext cx="2416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화면으로 이동합니다.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48391" y="3689744"/>
            <a:ext cx="34467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눌러 </a:t>
            </a:r>
            <a:r>
              <a:rPr sz="1200" spc="-6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표시합니다. 입력합니다.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21240" y="3943394"/>
            <a:ext cx="324421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  <a:tabLst>
                <a:tab pos="1117600" algn="l"/>
                <a:tab pos="2067560" algn="l"/>
                <a:tab pos="2384425" algn="l"/>
                <a:tab pos="2783840" algn="l"/>
              </a:tabLst>
            </a:pPr>
            <a:r>
              <a:rPr sz="1200" spc="-20" dirty="0">
                <a:latin typeface="Arial"/>
                <a:cs typeface="Arial"/>
              </a:rPr>
              <a:t>슬러지 </a:t>
            </a:r>
            <a:r>
              <a:rPr sz="1200" dirty="0">
                <a:latin typeface="Arial"/>
                <a:cs typeface="Arial"/>
              </a:rPr>
              <a:t>인터페이스의 투</a:t>
            </a:r>
            <a:r>
              <a:rPr sz="1200" spc="20" dirty="0">
                <a:latin typeface="Arial"/>
                <a:cs typeface="Arial"/>
              </a:rPr>
              <a:t>과율 </a:t>
            </a:r>
            <a:r>
              <a:rPr sz="1200" spc="-20" dirty="0">
                <a:latin typeface="Arial"/>
                <a:cs typeface="Arial"/>
              </a:rPr>
              <a:t>백분율입니다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58382" y="4160026"/>
            <a:ext cx="324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1200" dirty="0">
                <a:latin typeface="Arial"/>
                <a:cs typeface="Arial"/>
              </a:rPr>
              <a:t>키를 사용하여 커서를 이동하고 </a:t>
            </a:r>
            <a:r>
              <a:rPr sz="1200" spc="-25" dirty="0">
                <a:latin typeface="Arial"/>
                <a:cs typeface="Arial"/>
              </a:rPr>
              <a:t>다음을 </a:t>
            </a:r>
            <a:r>
              <a:rPr sz="1200" spc="-5" dirty="0">
                <a:latin typeface="Arial"/>
                <a:cs typeface="Arial"/>
              </a:rPr>
              <a:t>정의합니다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8332" y="4566791"/>
            <a:ext cx="30861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177" y="4552188"/>
            <a:ext cx="1949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8145" algn="l"/>
              </a:tabLst>
            </a:pPr>
            <a:r>
              <a:rPr sz="1200" spc="-100" dirty="0">
                <a:latin typeface="Arial"/>
                <a:cs typeface="Arial"/>
              </a:rPr>
              <a:t>키와</a:t>
            </a:r>
            <a:r>
              <a:rPr sz="1200" dirty="0">
                <a:latin typeface="Arial"/>
                <a:cs typeface="Arial"/>
              </a:rPr>
              <a:t> 함께 값을 입력합니다.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19207" y="4783723"/>
            <a:ext cx="451484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0069" y="4715583"/>
            <a:ext cx="3233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sz="1200" dirty="0">
                <a:latin typeface="Arial"/>
                <a:cs typeface="Arial"/>
              </a:rPr>
              <a:t>    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764" y="5502909"/>
            <a:ext cx="40151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5" dirty="0">
                <a:latin typeface="Arial"/>
                <a:cs typeface="Arial"/>
              </a:rPr>
              <a:t>기본 SZ 수준은 </a:t>
            </a:r>
            <a:r>
              <a:rPr sz="1200" b="1" spc="-10" dirty="0">
                <a:latin typeface="Arial"/>
                <a:cs typeface="Arial"/>
              </a:rPr>
              <a:t>0.1%입니다.</a:t>
            </a:r>
            <a:endParaRPr sz="1200" dirty="0">
              <a:latin typeface="Arial"/>
              <a:cs typeface="Arial"/>
            </a:endParaRPr>
          </a:p>
          <a:p>
            <a:pPr marL="439420">
              <a:lnSpc>
                <a:spcPts val="1405"/>
              </a:lnSpc>
            </a:pPr>
            <a:r>
              <a:rPr sz="1200" b="1" spc="-5" dirty="0">
                <a:latin typeface="Arial"/>
                <a:cs typeface="Arial"/>
              </a:rPr>
              <a:t>자동 감지를 위해 SZ 레벨을 </a:t>
            </a:r>
            <a:r>
              <a:rPr sz="1200" b="1" dirty="0">
                <a:latin typeface="Arial"/>
                <a:cs typeface="Arial"/>
              </a:rPr>
              <a:t>0.0으로 </a:t>
            </a:r>
            <a:r>
              <a:rPr sz="1200" b="1" spc="-5" dirty="0">
                <a:latin typeface="Arial"/>
                <a:cs typeface="Arial"/>
              </a:rPr>
              <a:t>정의합니다.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7-2 </a:t>
            </a:r>
            <a:r>
              <a:rPr sz="1400" spc="-5" dirty="0">
                <a:latin typeface="Arial"/>
                <a:cs typeface="Arial"/>
              </a:rPr>
              <a:t>SZ </a:t>
            </a:r>
            <a:r>
              <a:rPr sz="1400" spc="-10" dirty="0">
                <a:latin typeface="Arial"/>
                <a:cs typeface="Arial"/>
              </a:rPr>
              <a:t>측정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1) 제로 </a:t>
            </a:r>
            <a:r>
              <a:rPr sz="1200" spc="-5" dirty="0">
                <a:latin typeface="Arial"/>
                <a:cs typeface="Arial"/>
              </a:rPr>
              <a:t>보정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4718" y="6487413"/>
            <a:ext cx="1451356" cy="2058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3995" marR="5080" indent="-201930">
              <a:lnSpc>
                <a:spcPts val="1370"/>
              </a:lnSpc>
              <a:spcBef>
                <a:spcPts val="204"/>
              </a:spcBef>
            </a:pPr>
            <a:r>
              <a:rPr sz="1200" dirty="0">
                <a:latin typeface="Arial"/>
                <a:cs typeface="Arial"/>
              </a:rPr>
              <a:t>1) 화면을 </a:t>
            </a:r>
            <a:r>
              <a:rPr sz="1200" spc="-50" dirty="0">
                <a:latin typeface="Arial"/>
                <a:cs typeface="Arial"/>
              </a:rPr>
              <a:t>누릅니다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21581" y="6515818"/>
            <a:ext cx="448309" cy="16827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CAL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3494" y="6515818"/>
            <a:ext cx="1995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10" dirty="0">
                <a:latin typeface="Arial"/>
                <a:cs typeface="Arial"/>
              </a:rPr>
              <a:t>보정을 </a:t>
            </a:r>
            <a:r>
              <a:rPr sz="1200" dirty="0">
                <a:latin typeface="Arial"/>
                <a:cs typeface="Arial"/>
              </a:rPr>
              <a:t>불러옵니다.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207669" y="6760548"/>
            <a:ext cx="34505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커서를 이동합니다.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56863" y="7012051"/>
            <a:ext cx="30766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를 클릭하고 </a:t>
            </a:r>
            <a:r>
              <a:rPr sz="1200" spc="-5" dirty="0">
                <a:latin typeface="Arial"/>
                <a:cs typeface="Arial"/>
              </a:rPr>
              <a:t>0을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6893" y="7251717"/>
            <a:ext cx="307975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07669" y="7233088"/>
            <a:ext cx="344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165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spc="-100" dirty="0" err="1">
                <a:latin typeface="Arial"/>
                <a:cs typeface="Arial"/>
              </a:rPr>
              <a:t>키를</a:t>
            </a:r>
            <a:r>
              <a:rPr lang="en-US" sz="1200" spc="-100" dirty="0">
                <a:latin typeface="Arial"/>
                <a:cs typeface="Arial"/>
              </a:rPr>
              <a:t> 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눌러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“ZERO </a:t>
            </a:r>
            <a:r>
              <a:rPr lang="en-US" sz="1200" dirty="0" err="1">
                <a:latin typeface="Arial"/>
                <a:cs typeface="Arial"/>
              </a:rPr>
              <a:t>Depth</a:t>
            </a:r>
            <a:r>
              <a:rPr sz="1200" dirty="0" err="1">
                <a:latin typeface="Arial"/>
                <a:cs typeface="Arial"/>
              </a:rPr>
              <a:t>"를</a:t>
            </a:r>
            <a:r>
              <a:rPr sz="1200" dirty="0">
                <a:latin typeface="Arial"/>
                <a:cs typeface="Arial"/>
              </a:rPr>
              <a:t> 선택합니다.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366197" y="7457069"/>
            <a:ext cx="2418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화면으로 이동합니다.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05129" y="7633886"/>
            <a:ext cx="3451860" cy="732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16535" marR="5080" indent="-204470" algn="just">
              <a:lnSpc>
                <a:spcPct val="956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4) </a:t>
            </a:r>
            <a:r>
              <a:rPr sz="1200" spc="-90" dirty="0">
                <a:latin typeface="Arial"/>
                <a:cs typeface="Arial"/>
              </a:rPr>
              <a:t>센서에 </a:t>
            </a:r>
            <a:r>
              <a:rPr sz="1200" dirty="0">
                <a:latin typeface="Arial"/>
                <a:cs typeface="Arial"/>
              </a:rPr>
              <a:t>하단 뚜껑을 씌웁니다. 센서 상단의 구멍을 </a:t>
            </a:r>
            <a:r>
              <a:rPr sz="1200" spc="-5" dirty="0">
                <a:latin typeface="Arial"/>
                <a:cs typeface="Arial"/>
              </a:rPr>
              <a:t>통해 증류수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수돗물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10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붓고 </a:t>
            </a:r>
            <a:r>
              <a:rPr sz="1200" spc="-5" dirty="0">
                <a:latin typeface="Arial"/>
                <a:cs typeface="Arial"/>
              </a:rPr>
              <a:t>라이트 </a:t>
            </a:r>
            <a:r>
              <a:rPr sz="1200" dirty="0">
                <a:latin typeface="Arial"/>
                <a:cs typeface="Arial"/>
              </a:rPr>
              <a:t>실드로 구멍을 </a:t>
            </a:r>
            <a:r>
              <a:rPr sz="1200" spc="-10" dirty="0">
                <a:latin typeface="Arial"/>
                <a:cs typeface="Arial"/>
              </a:rPr>
              <a:t>막습니다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353815" y="8246744"/>
            <a:ext cx="819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725" algn="l"/>
              </a:tabLst>
            </a:pP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876193" y="8219038"/>
            <a:ext cx="1630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340" algn="l"/>
                <a:tab pos="1144905" algn="l"/>
              </a:tabLst>
            </a:pPr>
            <a:r>
              <a:rPr sz="1200" spc="-100" dirty="0">
                <a:latin typeface="Arial"/>
                <a:cs typeface="Arial"/>
              </a:rPr>
              <a:t>키</a:t>
            </a:r>
            <a:r>
              <a:rPr lang="ko-KR" altLang="en-US" sz="1200" spc="-100" dirty="0" err="1">
                <a:latin typeface="Arial"/>
                <a:cs typeface="Arial"/>
              </a:rPr>
              <a:t>를</a:t>
            </a:r>
            <a:r>
              <a:rPr lang="en-US" sz="1200" spc="-100" dirty="0">
                <a:latin typeface="Arial"/>
                <a:cs typeface="Arial"/>
              </a:rPr>
              <a:t> </a:t>
            </a:r>
            <a:r>
              <a:rPr lang="ko-KR" altLang="en-US" sz="1200" spc="-100" dirty="0">
                <a:latin typeface="Arial"/>
                <a:cs typeface="Arial"/>
              </a:rPr>
              <a:t>누릅니다</a:t>
            </a:r>
            <a:r>
              <a:rPr lang="en-US" altLang="ko-KR" sz="1200" spc="-100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. 현재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178913" y="8213643"/>
            <a:ext cx="2144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수치가 </a:t>
            </a:r>
            <a:r>
              <a:rPr sz="1200" spc="-5" dirty="0" err="1">
                <a:latin typeface="Arial"/>
                <a:cs typeface="Arial"/>
              </a:rPr>
              <a:t>표시됩니다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50650" y="8879230"/>
            <a:ext cx="451484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6547" y="8939200"/>
            <a:ext cx="3233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sz="1200" dirty="0">
                <a:latin typeface="Arial"/>
                <a:cs typeface="Arial"/>
              </a:rPr>
              <a:t> 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53815" y="9127997"/>
            <a:ext cx="31337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신호음이 울리고 수심이 0으로 입력됩니다.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19</a:t>
            </a: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28" y="2630545"/>
            <a:ext cx="2105319" cy="2743583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30" y="6442709"/>
            <a:ext cx="2152950" cy="3334215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0" y="2547965"/>
            <a:ext cx="809738" cy="276264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250" y="2934633"/>
            <a:ext cx="381053" cy="209579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152" y="3230497"/>
            <a:ext cx="409632" cy="209579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547" y="4152358"/>
            <a:ext cx="381053" cy="238158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515" y="3678896"/>
            <a:ext cx="381053" cy="238158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742" y="4133092"/>
            <a:ext cx="371527" cy="247685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978" y="4670223"/>
            <a:ext cx="552527" cy="247685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3450" y="6342280"/>
            <a:ext cx="543001" cy="257211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862" y="6873658"/>
            <a:ext cx="390580" cy="257211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479" y="7188834"/>
            <a:ext cx="381053" cy="247685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9523" y="7981210"/>
            <a:ext cx="533474" cy="257211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1120" y="8923629"/>
            <a:ext cx="504895" cy="22863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815" y="2911713"/>
            <a:ext cx="381053" cy="209579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9880" y="6716612"/>
            <a:ext cx="390580" cy="257211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1533" y="8175375"/>
            <a:ext cx="533474" cy="2572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984249"/>
            <a:ext cx="5719445" cy="5257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5" dirty="0">
                <a:latin typeface="Arial"/>
                <a:cs typeface="Arial"/>
              </a:rPr>
              <a:t>SZ 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설정</a:t>
            </a:r>
          </a:p>
          <a:p>
            <a:pPr marL="2277745">
              <a:lnSpc>
                <a:spcPct val="100000"/>
              </a:lnSpc>
              <a:spcBef>
                <a:spcPts val="530"/>
              </a:spcBef>
              <a:tabLst>
                <a:tab pos="3482340" algn="l"/>
                <a:tab pos="4187190" algn="l"/>
              </a:tabLst>
            </a:pPr>
            <a:r>
              <a:rPr sz="1200" dirty="0">
                <a:latin typeface="Arial"/>
                <a:cs typeface="Arial"/>
              </a:rPr>
              <a:t>6) </a:t>
            </a:r>
            <a:r>
              <a:rPr sz="1200" spc="-5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</a:rPr>
              <a:t>눌러서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3231" y="1288669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1852" y="1503680"/>
            <a:ext cx="3451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670" algn="l"/>
                <a:tab pos="1478915" algn="l"/>
              </a:tabLst>
            </a:pPr>
            <a:r>
              <a:rPr sz="1200" dirty="0">
                <a:latin typeface="Arial"/>
                <a:cs typeface="Arial"/>
              </a:rPr>
              <a:t>7) </a:t>
            </a:r>
            <a:r>
              <a:rPr lang="en-US" sz="1200" dirty="0">
                <a:latin typeface="Arial"/>
                <a:cs typeface="Arial"/>
              </a:rPr>
              <a:t>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*(별표)를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61852" y="1774066"/>
            <a:ext cx="25308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커서를 </a:t>
            </a:r>
            <a:r>
              <a:rPr sz="1200" spc="-10" dirty="0">
                <a:latin typeface="Arial"/>
                <a:cs typeface="Arial"/>
              </a:rPr>
              <a:t>클릭하고 SZ를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64" y="2255646"/>
            <a:ext cx="1420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3) </a:t>
            </a:r>
            <a:r>
              <a:rPr sz="1200" spc="-5" dirty="0">
                <a:latin typeface="Arial"/>
                <a:cs typeface="Arial"/>
              </a:rPr>
              <a:t>SZ 측정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1190" y="4186173"/>
            <a:ext cx="198755" cy="173990"/>
          </a:xfrm>
          <a:custGeom>
            <a:avLst/>
            <a:gdLst/>
            <a:ahLst/>
            <a:cxnLst/>
            <a:rect l="l" t="t" r="r" b="b"/>
            <a:pathLst>
              <a:path w="198754" h="173989">
                <a:moveTo>
                  <a:pt x="198374" y="0"/>
                </a:moveTo>
                <a:lnTo>
                  <a:pt x="192328" y="0"/>
                </a:lnTo>
                <a:lnTo>
                  <a:pt x="0" y="0"/>
                </a:lnTo>
                <a:lnTo>
                  <a:pt x="0" y="6096"/>
                </a:lnTo>
                <a:lnTo>
                  <a:pt x="192278" y="6096"/>
                </a:lnTo>
                <a:lnTo>
                  <a:pt x="192278" y="173736"/>
                </a:lnTo>
                <a:lnTo>
                  <a:pt x="198374" y="173736"/>
                </a:lnTo>
                <a:lnTo>
                  <a:pt x="198374" y="6096"/>
                </a:lnTo>
                <a:lnTo>
                  <a:pt x="198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764" y="4512055"/>
            <a:ext cx="145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화면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8364" y="4960111"/>
            <a:ext cx="773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샘플 번호.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5757" y="6048501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수심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9911" y="4886959"/>
            <a:ext cx="1163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SZ 측정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1771" y="4886959"/>
            <a:ext cx="1294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투과율</a:t>
            </a:r>
            <a:r>
              <a:rPr sz="1200" dirty="0">
                <a:latin typeface="Book Antiqua"/>
                <a:cs typeface="Book Antiqua"/>
              </a:rPr>
              <a:t>(%)</a:t>
            </a:r>
            <a:endParaRPr sz="1200">
              <a:latin typeface="Book Antiqua"/>
              <a:cs typeface="Book Antiqu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19810" y="2499232"/>
            <a:ext cx="2012950" cy="593090"/>
            <a:chOff x="1019810" y="2499232"/>
            <a:chExt cx="2012950" cy="593090"/>
          </a:xfrm>
        </p:grpSpPr>
        <p:sp>
          <p:nvSpPr>
            <p:cNvPr id="23" name="object 23"/>
            <p:cNvSpPr/>
            <p:nvPr/>
          </p:nvSpPr>
          <p:spPr>
            <a:xfrm>
              <a:off x="1032510" y="251193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1987550" y="0"/>
                  </a:moveTo>
                  <a:lnTo>
                    <a:pt x="0" y="0"/>
                  </a:lnTo>
                  <a:lnTo>
                    <a:pt x="0" y="567690"/>
                  </a:lnTo>
                  <a:lnTo>
                    <a:pt x="1987550" y="56769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2510" y="2511932"/>
              <a:ext cx="1987550" cy="567690"/>
            </a:xfrm>
            <a:custGeom>
              <a:avLst/>
              <a:gdLst/>
              <a:ahLst/>
              <a:cxnLst/>
              <a:rect l="l" t="t" r="r" b="b"/>
              <a:pathLst>
                <a:path w="1987550" h="567689">
                  <a:moveTo>
                    <a:pt x="0" y="567690"/>
                  </a:moveTo>
                  <a:lnTo>
                    <a:pt x="1987550" y="56769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5676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3558" y="2554566"/>
              <a:ext cx="1878964" cy="497205"/>
            </a:xfrm>
            <a:custGeom>
              <a:avLst/>
              <a:gdLst/>
              <a:ahLst/>
              <a:cxnLst/>
              <a:rect l="l" t="t" r="r" b="b"/>
              <a:pathLst>
                <a:path w="1878964" h="497205">
                  <a:moveTo>
                    <a:pt x="1878964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1878964" y="496735"/>
                  </a:lnTo>
                  <a:lnTo>
                    <a:pt x="18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5993"/>
              </p:ext>
            </p:extLst>
          </p:nvPr>
        </p:nvGraphicFramePr>
        <p:xfrm>
          <a:off x="1009725" y="2458580"/>
          <a:ext cx="5694045" cy="190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7539"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815"/>
                        </a:spcBef>
                        <a:tabLst>
                          <a:tab pos="557530" algn="l"/>
                          <a:tab pos="1047750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10350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-171450">
                        <a:lnSpc>
                          <a:spcPts val="1325"/>
                        </a:lnSpc>
                        <a:buAutoNum type="arabicParenR" startAt="8"/>
                        <a:tabLst>
                          <a:tab pos="16510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센서를 탱크의 원하는 깊이까지 내립니다.</a:t>
                      </a:r>
                    </a:p>
                    <a:p>
                      <a:pPr marR="177800">
                        <a:lnSpc>
                          <a:spcPct val="95800"/>
                        </a:lnSpc>
                        <a:spcBef>
                          <a:spcPts val="610"/>
                        </a:spcBef>
                        <a:buAutoNum type="arabicParenR" startAt="8"/>
                        <a:tabLst>
                          <a:tab pos="285750" algn="l"/>
                          <a:tab pos="286385" algn="l"/>
                          <a:tab pos="1091565" algn="l"/>
                          <a:tab pos="167703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MEAS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측정을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시작하고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현재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수치를 표시합니다.</a:t>
                      </a:r>
                    </a:p>
                    <a:p>
                      <a:pPr algn="just">
                        <a:lnSpc>
                          <a:spcPts val="1345"/>
                        </a:lnSpc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인터페이스가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감지되면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신호음이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울리고</a:t>
                      </a:r>
                    </a:p>
                    <a:p>
                      <a:pPr marR="121285" algn="just">
                        <a:lnSpc>
                          <a:spcPct val="9590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를 누르면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메모리에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저장됩니다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저장 후 현재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측정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수치가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표시됩니다.</a:t>
                      </a:r>
                    </a:p>
                    <a:p>
                      <a:pPr marL="288925" indent="-292735" algn="just">
                        <a:lnSpc>
                          <a:spcPct val="100000"/>
                        </a:lnSpc>
                        <a:spcBef>
                          <a:spcPts val="530"/>
                        </a:spcBef>
                        <a:buAutoNum type="arabicParenR" startAt="10"/>
                        <a:tabLst>
                          <a:tab pos="2895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다른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측정을 수행하려면</a:t>
                      </a:r>
                    </a:p>
                    <a:p>
                      <a:pPr marL="2540" algn="just">
                        <a:lnSpc>
                          <a:spcPts val="135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키를 누르고 4)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~6)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단계를 반복합니다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object 28"/>
          <p:cNvGrpSpPr/>
          <p:nvPr/>
        </p:nvGrpSpPr>
        <p:grpSpPr>
          <a:xfrm>
            <a:off x="2205354" y="5425820"/>
            <a:ext cx="2943860" cy="593090"/>
            <a:chOff x="2205354" y="5425820"/>
            <a:chExt cx="2943860" cy="593090"/>
          </a:xfrm>
        </p:grpSpPr>
        <p:sp>
          <p:nvSpPr>
            <p:cNvPr id="29" name="object 29"/>
            <p:cNvSpPr/>
            <p:nvPr/>
          </p:nvSpPr>
          <p:spPr>
            <a:xfrm>
              <a:off x="2218054" y="5438520"/>
              <a:ext cx="2918460" cy="567690"/>
            </a:xfrm>
            <a:custGeom>
              <a:avLst/>
              <a:gdLst/>
              <a:ahLst/>
              <a:cxnLst/>
              <a:rect l="l" t="t" r="r" b="b"/>
              <a:pathLst>
                <a:path w="2918460" h="567689">
                  <a:moveTo>
                    <a:pt x="2918460" y="0"/>
                  </a:moveTo>
                  <a:lnTo>
                    <a:pt x="0" y="0"/>
                  </a:lnTo>
                  <a:lnTo>
                    <a:pt x="0" y="567689"/>
                  </a:lnTo>
                  <a:lnTo>
                    <a:pt x="2918460" y="567689"/>
                  </a:lnTo>
                  <a:lnTo>
                    <a:pt x="2918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8054" y="5438520"/>
              <a:ext cx="2918460" cy="567690"/>
            </a:xfrm>
            <a:custGeom>
              <a:avLst/>
              <a:gdLst/>
              <a:ahLst/>
              <a:cxnLst/>
              <a:rect l="l" t="t" r="r" b="b"/>
              <a:pathLst>
                <a:path w="2918460" h="567689">
                  <a:moveTo>
                    <a:pt x="0" y="567689"/>
                  </a:moveTo>
                  <a:lnTo>
                    <a:pt x="2918460" y="567689"/>
                  </a:lnTo>
                  <a:lnTo>
                    <a:pt x="2918460" y="0"/>
                  </a:lnTo>
                  <a:lnTo>
                    <a:pt x="0" y="0"/>
                  </a:lnTo>
                  <a:lnTo>
                    <a:pt x="0" y="5676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7716" y="5481027"/>
              <a:ext cx="2759075" cy="497205"/>
            </a:xfrm>
            <a:custGeom>
              <a:avLst/>
              <a:gdLst/>
              <a:ahLst/>
              <a:cxnLst/>
              <a:rect l="l" t="t" r="r" b="b"/>
              <a:pathLst>
                <a:path w="2759075" h="497204">
                  <a:moveTo>
                    <a:pt x="2759075" y="0"/>
                  </a:moveTo>
                  <a:lnTo>
                    <a:pt x="0" y="0"/>
                  </a:lnTo>
                  <a:lnTo>
                    <a:pt x="0" y="496735"/>
                  </a:lnTo>
                  <a:lnTo>
                    <a:pt x="2759075" y="496735"/>
                  </a:lnTo>
                  <a:lnTo>
                    <a:pt x="2759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05806" y="5475477"/>
            <a:ext cx="1581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340" dirty="0">
                <a:latin typeface="SimSun"/>
                <a:cs typeface="SimSun"/>
              </a:rPr>
              <a:t>Z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83917" y="5455970"/>
            <a:ext cx="515620" cy="4889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spc="295" dirty="0">
                <a:latin typeface="SimSun"/>
                <a:cs typeface="SimSun"/>
              </a:rPr>
              <a:t>001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spc="260" dirty="0">
                <a:latin typeface="SimSun"/>
                <a:cs typeface="SimSun"/>
              </a:rPr>
              <a:t>9.0m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7384" y="5455970"/>
            <a:ext cx="775335" cy="4889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245"/>
              </a:spcBef>
            </a:pPr>
            <a:r>
              <a:rPr sz="1400" spc="145" dirty="0">
                <a:latin typeface="SimSun"/>
                <a:cs typeface="SimSun"/>
              </a:rPr>
              <a:t>45</a:t>
            </a:r>
            <a:r>
              <a:rPr sz="1400" spc="690" dirty="0">
                <a:latin typeface="SimSun"/>
                <a:cs typeface="SimSun"/>
              </a:rPr>
              <a:t>.0%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spc="165" dirty="0">
                <a:latin typeface="SimSun"/>
                <a:cs typeface="SimSun"/>
              </a:rPr>
              <a:t>22.0℃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8846" y="6136893"/>
            <a:ext cx="902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온도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07589" y="5101970"/>
            <a:ext cx="2663190" cy="1118235"/>
          </a:xfrm>
          <a:custGeom>
            <a:avLst/>
            <a:gdLst/>
            <a:ahLst/>
            <a:cxnLst/>
            <a:rect l="l" t="t" r="r" b="b"/>
            <a:pathLst>
              <a:path w="2663190" h="1118235">
                <a:moveTo>
                  <a:pt x="153670" y="42545"/>
                </a:moveTo>
                <a:lnTo>
                  <a:pt x="212090" y="393064"/>
                </a:lnTo>
              </a:path>
              <a:path w="2663190" h="1118235">
                <a:moveTo>
                  <a:pt x="1223645" y="0"/>
                </a:moveTo>
                <a:lnTo>
                  <a:pt x="1116330" y="466725"/>
                </a:lnTo>
              </a:path>
              <a:path w="2663190" h="1118235">
                <a:moveTo>
                  <a:pt x="2663190" y="0"/>
                </a:moveTo>
                <a:lnTo>
                  <a:pt x="2292985" y="393064"/>
                </a:lnTo>
              </a:path>
              <a:path w="2663190" h="1118235">
                <a:moveTo>
                  <a:pt x="212090" y="787273"/>
                </a:moveTo>
                <a:lnTo>
                  <a:pt x="0" y="1055242"/>
                </a:lnTo>
              </a:path>
              <a:path w="2663190" h="1118235">
                <a:moveTo>
                  <a:pt x="1962150" y="787273"/>
                </a:moveTo>
                <a:lnTo>
                  <a:pt x="2292985" y="11181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20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0" y="984249"/>
            <a:ext cx="809738" cy="24768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13" y="1502398"/>
            <a:ext cx="362001" cy="20005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91" y="2692001"/>
            <a:ext cx="647790" cy="209579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591" y="3286699"/>
            <a:ext cx="371527" cy="24768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27" y="1341784"/>
            <a:ext cx="2114845" cy="695422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10" y="2569518"/>
            <a:ext cx="2076740" cy="68589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050" y="4770511"/>
            <a:ext cx="4601217" cy="16480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1473"/>
            <a:ext cx="5775960" cy="1894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rial"/>
              <a:buAutoNum type="arabicPlain" startAt="8"/>
              <a:tabLst>
                <a:tab pos="393700" algn="l"/>
                <a:tab pos="394335" algn="l"/>
              </a:tabLst>
            </a:pPr>
            <a:r>
              <a:rPr sz="1800" dirty="0">
                <a:latin typeface="Arial"/>
                <a:cs typeface="Arial"/>
              </a:rPr>
              <a:t>SVI 및 r 찾기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lain" startAt="8"/>
            </a:pP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SVI</a:t>
            </a:r>
            <a:r>
              <a:rPr sz="1200" spc="-5" dirty="0">
                <a:latin typeface="Arial"/>
                <a:cs typeface="Arial"/>
              </a:rPr>
              <a:t>(슬러지 </a:t>
            </a:r>
            <a:r>
              <a:rPr sz="1200" spc="-15" dirty="0">
                <a:latin typeface="Arial"/>
                <a:cs typeface="Arial"/>
              </a:rPr>
              <a:t>부피 </a:t>
            </a:r>
            <a:r>
              <a:rPr sz="1200" spc="-5" dirty="0">
                <a:latin typeface="Arial"/>
                <a:cs typeface="Arial"/>
              </a:rPr>
              <a:t>지수)</a:t>
            </a:r>
            <a:r>
              <a:rPr sz="1200" dirty="0">
                <a:latin typeface="Arial"/>
                <a:cs typeface="Arial"/>
              </a:rPr>
              <a:t>와 r(슬러지 </a:t>
            </a:r>
            <a:r>
              <a:rPr sz="1200" spc="-5" dirty="0">
                <a:latin typeface="Arial"/>
                <a:cs typeface="Arial"/>
              </a:rPr>
              <a:t>회수율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10" dirty="0">
                <a:latin typeface="Arial"/>
                <a:cs typeface="Arial"/>
              </a:rPr>
              <a:t>의 </a:t>
            </a:r>
            <a:r>
              <a:rPr sz="1200" spc="-5" dirty="0">
                <a:latin typeface="Arial"/>
                <a:cs typeface="Arial"/>
              </a:rPr>
              <a:t>값은 이전에 측정한 SV(슬러지 침강 속도)</a:t>
            </a:r>
            <a:r>
              <a:rPr sz="1200" dirty="0">
                <a:latin typeface="Arial"/>
                <a:cs typeface="Arial"/>
              </a:rPr>
              <a:t>를 입력하고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농도를 측정하여 구할 </a:t>
            </a:r>
            <a:r>
              <a:rPr sz="1200" spc="-15" dirty="0">
                <a:latin typeface="Arial"/>
                <a:cs typeface="Arial"/>
              </a:rPr>
              <a:t>수 있습니다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393700" lvl="1" indent="-381635">
              <a:lnSpc>
                <a:spcPts val="1650"/>
              </a:lnSpc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SV </a:t>
            </a:r>
            <a:r>
              <a:rPr sz="1400" spc="-30" dirty="0">
                <a:latin typeface="Arial"/>
                <a:cs typeface="Arial"/>
              </a:rPr>
              <a:t>가치 </a:t>
            </a:r>
            <a:r>
              <a:rPr sz="1400" spc="-5" dirty="0">
                <a:latin typeface="Arial"/>
                <a:cs typeface="Arial"/>
              </a:rPr>
              <a:t>정의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latin typeface="Arial"/>
                <a:cs typeface="Arial"/>
              </a:rPr>
              <a:t>기본값: 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0.0-100.0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6013" y="2956335"/>
            <a:ext cx="2567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Arial"/>
                <a:cs typeface="Arial"/>
              </a:rPr>
              <a:t>1) </a:t>
            </a:r>
            <a:r>
              <a:rPr lang="ko-KR" altLang="en-US" sz="1200" spc="-5" dirty="0">
                <a:latin typeface="Arial"/>
                <a:cs typeface="Arial"/>
              </a:rPr>
              <a:t>모드 키를 눌러 측</a:t>
            </a:r>
            <a:r>
              <a:rPr sz="1200" spc="-5" dirty="0">
                <a:latin typeface="Arial"/>
                <a:cs typeface="Arial"/>
              </a:rPr>
              <a:t>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4302" y="3171945"/>
            <a:ext cx="344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커서를 이동합니다.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52610" y="3348583"/>
            <a:ext cx="32433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PARAM </a:t>
            </a:r>
            <a:r>
              <a:rPr sz="1200" spc="-30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2220" y="3611042"/>
            <a:ext cx="326390" cy="168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73173" y="3593427"/>
            <a:ext cx="3449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"SZ </a:t>
            </a:r>
            <a:r>
              <a:rPr sz="1200" dirty="0">
                <a:latin typeface="Arial"/>
                <a:cs typeface="Arial"/>
              </a:rPr>
              <a:t>값</a:t>
            </a:r>
            <a:r>
              <a:rPr sz="1200" spc="-5" dirty="0">
                <a:latin typeface="Arial"/>
                <a:cs typeface="Arial"/>
              </a:rPr>
              <a:t>"</a:t>
            </a:r>
            <a:r>
              <a:rPr sz="1200" dirty="0">
                <a:latin typeface="Arial"/>
                <a:cs typeface="Arial"/>
              </a:rPr>
              <a:t>을 선택합니다.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6968" y="3793262"/>
            <a:ext cx="2415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화면으로 이동합니다.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52394" y="3999453"/>
            <a:ext cx="344677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89685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눌러 </a:t>
            </a:r>
            <a:r>
              <a:rPr sz="1200" spc="-6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표시합니다. </a:t>
            </a:r>
            <a:r>
              <a:rPr lang="en-US" altLang="ko-KR" sz="1200" spc="-5" dirty="0">
                <a:latin typeface="Arial"/>
                <a:cs typeface="Arial"/>
              </a:rPr>
              <a:t>SV </a:t>
            </a:r>
            <a:r>
              <a:rPr lang="ko-KR" altLang="en-US" sz="1200" dirty="0">
                <a:latin typeface="Arial"/>
                <a:cs typeface="Arial"/>
              </a:rPr>
              <a:t>값 </a:t>
            </a:r>
            <a:r>
              <a:rPr lang="en-US" altLang="ko-KR" sz="1200" dirty="0">
                <a:latin typeface="Arial"/>
                <a:cs typeface="Arial"/>
              </a:rPr>
              <a:t>% </a:t>
            </a:r>
            <a:r>
              <a:rPr lang="ko-KR" altLang="en-US" sz="1200" dirty="0">
                <a:latin typeface="Arial"/>
                <a:cs typeface="Arial"/>
              </a:rPr>
              <a:t>을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입력합니다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8610" y="4414728"/>
            <a:ext cx="3412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1200" dirty="0">
                <a:latin typeface="Arial"/>
                <a:cs typeface="Arial"/>
              </a:rPr>
              <a:t>키를 사용하여 커서를 이동하고 </a:t>
            </a:r>
            <a:r>
              <a:rPr sz="1200" spc="-25" dirty="0">
                <a:latin typeface="Arial"/>
                <a:cs typeface="Arial"/>
              </a:rPr>
              <a:t>다음을 </a:t>
            </a:r>
            <a:r>
              <a:rPr sz="1200" spc="-5" dirty="0">
                <a:latin typeface="Arial"/>
                <a:cs typeface="Arial"/>
              </a:rPr>
              <a:t>정의합니다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864" y="4444332"/>
            <a:ext cx="30861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5467" y="4213097"/>
            <a:ext cx="1949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8145" algn="l"/>
              </a:tabLst>
            </a:pPr>
            <a:r>
              <a:rPr sz="1200" spc="-100" dirty="0">
                <a:latin typeface="Arial"/>
                <a:cs typeface="Arial"/>
              </a:rPr>
              <a:t>키와</a:t>
            </a:r>
            <a:r>
              <a:rPr sz="1200" dirty="0">
                <a:latin typeface="Arial"/>
                <a:cs typeface="Arial"/>
              </a:rPr>
              <a:t> 함께 값을 입력합니다.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61735" y="4762963"/>
            <a:ext cx="451484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4302" y="4737407"/>
            <a:ext cx="3233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25" dirty="0" err="1">
                <a:latin typeface="Arial"/>
                <a:cs typeface="Arial"/>
              </a:rPr>
              <a:t>키를</a:t>
            </a:r>
            <a:r>
              <a:rPr sz="1200" spc="-25" dirty="0">
                <a:latin typeface="Arial"/>
                <a:cs typeface="Arial"/>
              </a:rPr>
              <a:t> 누르면 </a:t>
            </a:r>
            <a:r>
              <a:rPr sz="1200" spc="10" dirty="0">
                <a:latin typeface="Arial"/>
                <a:cs typeface="Arial"/>
              </a:rPr>
              <a:t>설정이 </a:t>
            </a:r>
            <a:r>
              <a:rPr sz="1200" spc="-5" dirty="0">
                <a:latin typeface="Arial"/>
                <a:cs typeface="Arial"/>
              </a:rPr>
              <a:t>완료됩니다.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764" y="5789421"/>
            <a:ext cx="4158615" cy="589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8-2 </a:t>
            </a:r>
            <a:r>
              <a:rPr sz="1400" spc="5" dirty="0">
                <a:latin typeface="Arial"/>
                <a:cs typeface="Arial"/>
              </a:rPr>
              <a:t>SVI </a:t>
            </a:r>
            <a:r>
              <a:rPr sz="1400" spc="-5" dirty="0">
                <a:latin typeface="Arial"/>
                <a:cs typeface="Arial"/>
              </a:rPr>
              <a:t>및 r </a:t>
            </a:r>
            <a:r>
              <a:rPr sz="1400" spc="-25" dirty="0">
                <a:latin typeface="Arial"/>
                <a:cs typeface="Arial"/>
              </a:rPr>
              <a:t>값 </a:t>
            </a:r>
            <a:r>
              <a:rPr sz="1400" spc="-10" dirty="0">
                <a:latin typeface="Arial"/>
                <a:cs typeface="Arial"/>
              </a:rPr>
              <a:t>표시하기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55"/>
              </a:spcBef>
            </a:pPr>
            <a:r>
              <a:rPr sz="1200" spc="-10" dirty="0">
                <a:latin typeface="Arial"/>
                <a:cs typeface="Arial"/>
              </a:rPr>
              <a:t>SVI </a:t>
            </a:r>
            <a:r>
              <a:rPr sz="1200" dirty="0">
                <a:latin typeface="Arial"/>
                <a:cs typeface="Arial"/>
              </a:rPr>
              <a:t>및 r </a:t>
            </a:r>
            <a:r>
              <a:rPr sz="1200" spc="-5" dirty="0">
                <a:latin typeface="Arial"/>
                <a:cs typeface="Arial"/>
              </a:rPr>
              <a:t>값은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모드에서 </a:t>
            </a:r>
            <a:r>
              <a:rPr sz="1200" spc="-5" dirty="0">
                <a:latin typeface="Arial"/>
                <a:cs typeface="Arial"/>
              </a:rPr>
              <a:t>표시됩니다</a:t>
            </a:r>
            <a:r>
              <a:rPr sz="1200" spc="-10" dirty="0">
                <a:latin typeface="Arial"/>
                <a:cs typeface="Arial"/>
              </a:rPr>
              <a:t>.  측정을 </a:t>
            </a:r>
            <a:r>
              <a:rPr sz="1200" spc="-5" dirty="0">
                <a:latin typeface="Arial"/>
                <a:cs typeface="Arial"/>
              </a:rPr>
              <a:t>수행하기 전에 기기를 보정합니다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2394" y="6420357"/>
            <a:ext cx="34467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6180" algn="l"/>
                <a:tab pos="1896745" algn="l"/>
              </a:tabLst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모드 </a:t>
            </a:r>
            <a:r>
              <a:rPr sz="1200" spc="-10" dirty="0">
                <a:latin typeface="Arial"/>
                <a:cs typeface="Arial"/>
              </a:rPr>
              <a:t>키를 </a:t>
            </a:r>
            <a:r>
              <a:rPr sz="1200" dirty="0">
                <a:latin typeface="Arial"/>
                <a:cs typeface="Arial"/>
              </a:rPr>
              <a:t>누르면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35867" y="6409561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8679" y="6677151"/>
            <a:ext cx="344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spc="20" dirty="0">
                <a:latin typeface="Arial"/>
                <a:cs typeface="Arial"/>
              </a:rPr>
              <a:t>별표</a:t>
            </a:r>
            <a:r>
              <a:rPr sz="1200" dirty="0">
                <a:latin typeface="Arial"/>
                <a:cs typeface="Arial"/>
              </a:rPr>
              <a:t>) 커서를 이동합니다.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19477" y="6948042"/>
            <a:ext cx="2361056" cy="204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latin typeface="Arial"/>
                <a:cs typeface="Arial"/>
              </a:rPr>
              <a:t>MLSS를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2394" y="7203148"/>
            <a:ext cx="3446779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3995" marR="5080" indent="-20193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3) 센서를 탱크의 </a:t>
            </a:r>
            <a:r>
              <a:rPr sz="1200" spc="-5" dirty="0">
                <a:latin typeface="Arial"/>
                <a:cs typeface="Arial"/>
              </a:rPr>
              <a:t>원하는 깊이까지 </a:t>
            </a:r>
            <a:r>
              <a:rPr sz="1200" spc="240" dirty="0">
                <a:latin typeface="Arial"/>
                <a:cs typeface="Arial"/>
              </a:rPr>
              <a:t>내립니다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2394" y="7478443"/>
            <a:ext cx="34436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785" algn="l"/>
                <a:tab pos="167767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sz="1200" spc="-10" dirty="0">
                <a:latin typeface="Arial"/>
                <a:cs typeface="Arial"/>
              </a:rPr>
              <a:t>MEAS </a:t>
            </a:r>
            <a:r>
              <a:rPr sz="1200" dirty="0">
                <a:latin typeface="Arial"/>
                <a:cs typeface="Arial"/>
              </a:rPr>
              <a:t>키를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측정을 </a:t>
            </a:r>
            <a:r>
              <a:rPr sz="1200" dirty="0">
                <a:latin typeface="Arial"/>
                <a:cs typeface="Arial"/>
              </a:rPr>
              <a:t>시작합니다.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81858" y="7675718"/>
            <a:ext cx="3414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현재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농도를 표시</a:t>
            </a:r>
            <a:r>
              <a:rPr sz="120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64302" y="7906777"/>
            <a:ext cx="3449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6475" algn="l"/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5) ▲ 키를 </a:t>
            </a:r>
            <a:r>
              <a:rPr sz="1200" spc="-5" dirty="0">
                <a:latin typeface="Arial"/>
                <a:cs typeface="Arial"/>
              </a:rPr>
              <a:t>눌러 SV 값을 </a:t>
            </a:r>
            <a:r>
              <a:rPr sz="1200" dirty="0">
                <a:latin typeface="Arial"/>
                <a:cs typeface="Arial"/>
              </a:rPr>
              <a:t>표시한 다음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317952" y="8101084"/>
            <a:ext cx="286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200" dirty="0">
                <a:latin typeface="Arial"/>
                <a:cs typeface="Arial"/>
              </a:rPr>
              <a:t>SVI </a:t>
            </a:r>
            <a:r>
              <a:rPr sz="1200" dirty="0">
                <a:latin typeface="Arial"/>
                <a:cs typeface="Arial"/>
              </a:rPr>
              <a:t>를 입력한 다음 r </a:t>
            </a:r>
            <a:r>
              <a:rPr sz="1200" spc="-5" dirty="0">
                <a:latin typeface="Arial"/>
                <a:cs typeface="Arial"/>
              </a:rPr>
              <a:t>값을 입력합니다.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3173" y="8325949"/>
            <a:ext cx="3247390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  <a:tabLst>
                <a:tab pos="2088514" algn="l"/>
                <a:tab pos="2396490" algn="l"/>
              </a:tabLst>
            </a:pPr>
            <a:r>
              <a:rPr sz="1200" spc="-5" dirty="0">
                <a:latin typeface="Arial"/>
                <a:cs typeface="Arial"/>
              </a:rPr>
              <a:t>이를 표시한 후 </a:t>
            </a:r>
            <a:r>
              <a:rPr sz="1200" dirty="0">
                <a:latin typeface="Arial"/>
                <a:cs typeface="Arial"/>
              </a:rPr>
              <a:t>▲ 키를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측정 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화면으로</a:t>
            </a:r>
            <a:r>
              <a:rPr sz="1200" spc="-10" dirty="0">
                <a:latin typeface="Arial"/>
                <a:cs typeface="Arial"/>
              </a:rPr>
              <a:t> 돌아갑니다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6764" y="9127997"/>
            <a:ext cx="145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측정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화면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10432" y="9457131"/>
            <a:ext cx="678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ook Antiqua"/>
                <a:cs typeface="Book Antiqua"/>
              </a:rPr>
              <a:t>SVI 값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21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57" y="2901312"/>
            <a:ext cx="2124371" cy="2753109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50" y="6502217"/>
            <a:ext cx="2076740" cy="2095792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0" y="1384300"/>
            <a:ext cx="809738" cy="238158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796" y="3181875"/>
            <a:ext cx="381053" cy="219106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865" y="2632598"/>
            <a:ext cx="419158" cy="20005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251" y="3150979"/>
            <a:ext cx="381053" cy="228632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25" y="3794045"/>
            <a:ext cx="419158" cy="200053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801" y="4421376"/>
            <a:ext cx="504895" cy="238158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4486" y="6408401"/>
            <a:ext cx="800212" cy="247685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2504" y="6771258"/>
            <a:ext cx="390580" cy="21910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6359" y="7378124"/>
            <a:ext cx="676369" cy="238158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6293" y="7855626"/>
            <a:ext cx="381053" cy="21910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7346" y="8208135"/>
            <a:ext cx="381053" cy="219106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723" y="3539160"/>
            <a:ext cx="381053" cy="22863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510" y="3999453"/>
            <a:ext cx="381053" cy="228632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367" y="4205391"/>
            <a:ext cx="381053" cy="228632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0125" y="6711936"/>
            <a:ext cx="390580" cy="21910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527172"/>
            <a:ext cx="5781040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61009" marR="5080" indent="-448945">
              <a:lnSpc>
                <a:spcPts val="1370"/>
              </a:lnSpc>
              <a:spcBef>
                <a:spcPts val="200"/>
              </a:spcBef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5" dirty="0">
                <a:latin typeface="Arial"/>
                <a:cs typeface="Arial"/>
              </a:rPr>
              <a:t>센서의 </a:t>
            </a:r>
            <a:r>
              <a:rPr sz="1200" b="1" dirty="0">
                <a:latin typeface="Arial"/>
                <a:cs typeface="Arial"/>
              </a:rPr>
              <a:t>광수용체가 </a:t>
            </a:r>
            <a:r>
              <a:rPr sz="1200" b="1" spc="-5" dirty="0">
                <a:latin typeface="Arial"/>
                <a:cs typeface="Arial"/>
              </a:rPr>
              <a:t>더러워지면 </a:t>
            </a:r>
            <a:r>
              <a:rPr sz="1200" b="1" dirty="0">
                <a:latin typeface="Arial"/>
                <a:cs typeface="Arial"/>
              </a:rPr>
              <a:t>측정이 </a:t>
            </a:r>
            <a:r>
              <a:rPr sz="1200" b="1" spc="-5" dirty="0">
                <a:latin typeface="Arial"/>
                <a:cs typeface="Arial"/>
              </a:rPr>
              <a:t>올바르게 </a:t>
            </a:r>
            <a:r>
              <a:rPr sz="1200" b="1" spc="-10" dirty="0">
                <a:latin typeface="Arial"/>
                <a:cs typeface="Arial"/>
              </a:rPr>
              <a:t>수행되지 </a:t>
            </a:r>
            <a:r>
              <a:rPr sz="1200" b="1" spc="-5" dirty="0">
                <a:latin typeface="Arial"/>
                <a:cs typeface="Arial"/>
              </a:rPr>
              <a:t>않을 수 있습니다. 사용 </a:t>
            </a:r>
            <a:r>
              <a:rPr sz="1200" b="1" dirty="0">
                <a:latin typeface="Arial"/>
                <a:cs typeface="Arial"/>
              </a:rPr>
              <a:t>후에는 </a:t>
            </a:r>
            <a:r>
              <a:rPr sz="1200" b="1" spc="-5" dirty="0">
                <a:latin typeface="Arial"/>
                <a:cs typeface="Arial"/>
              </a:rPr>
              <a:t>센서를 깨끗이 </a:t>
            </a:r>
            <a:r>
              <a:rPr sz="1200" b="1" spc="-15" dirty="0">
                <a:latin typeface="Arial"/>
                <a:cs typeface="Arial"/>
              </a:rPr>
              <a:t>세척하세요</a:t>
            </a:r>
            <a:r>
              <a:rPr sz="1200" b="1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22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34" y="1003300"/>
            <a:ext cx="3448531" cy="12193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1473"/>
            <a:ext cx="5784215" cy="3586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rial"/>
              <a:buAutoNum type="arabicPlain" startAt="9"/>
              <a:tabLst>
                <a:tab pos="393700" algn="l"/>
                <a:tab pos="394335" algn="l"/>
              </a:tabLst>
            </a:pPr>
            <a:r>
              <a:rPr sz="1800" dirty="0">
                <a:latin typeface="Arial"/>
                <a:cs typeface="Arial"/>
              </a:rPr>
              <a:t>저장 및 </a:t>
            </a:r>
            <a:r>
              <a:rPr sz="1800" spc="-5" dirty="0">
                <a:latin typeface="Arial"/>
                <a:cs typeface="Arial"/>
              </a:rPr>
              <a:t>유지 관리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lain" startAt="9"/>
            </a:pPr>
            <a:endParaRPr sz="2250">
              <a:latin typeface="Arial"/>
              <a:cs typeface="Arial"/>
            </a:endParaRPr>
          </a:p>
          <a:p>
            <a:pPr marL="393700" lvl="1" indent="-381635" algn="just">
              <a:lnSpc>
                <a:spcPts val="1650"/>
              </a:lnSpc>
              <a:buFont typeface="Arial"/>
              <a:buAutoNum type="arabicPlain"/>
              <a:tabLst>
                <a:tab pos="394335" algn="l"/>
              </a:tabLst>
            </a:pPr>
            <a:r>
              <a:rPr sz="1400" spc="-10" dirty="0">
                <a:latin typeface="Arial"/>
                <a:cs typeface="Arial"/>
              </a:rPr>
              <a:t>계량기 </a:t>
            </a:r>
            <a:r>
              <a:rPr sz="1400" spc="-5" dirty="0">
                <a:latin typeface="Arial"/>
                <a:cs typeface="Arial"/>
              </a:rPr>
              <a:t>보관 및 유지보수</a:t>
            </a:r>
            <a:endParaRPr sz="1400">
              <a:latin typeface="Arial"/>
              <a:cs typeface="Arial"/>
            </a:endParaRPr>
          </a:p>
          <a:p>
            <a:pPr marL="12700" marR="11430" algn="just">
              <a:lnSpc>
                <a:spcPct val="9560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부드러운 마른 천으로</a:t>
            </a:r>
            <a:r>
              <a:rPr sz="1200" spc="-5" dirty="0">
                <a:latin typeface="Arial"/>
                <a:cs typeface="Arial"/>
              </a:rPr>
              <a:t> 기기 외부를 </a:t>
            </a:r>
            <a:r>
              <a:rPr sz="1200" dirty="0">
                <a:latin typeface="Arial"/>
                <a:cs typeface="Arial"/>
              </a:rPr>
              <a:t>닦으세요. </a:t>
            </a:r>
            <a:r>
              <a:rPr sz="1200" spc="-5" dirty="0">
                <a:latin typeface="Arial"/>
                <a:cs typeface="Arial"/>
              </a:rPr>
              <a:t>더러워진 </a:t>
            </a:r>
            <a:r>
              <a:rPr sz="1200" dirty="0">
                <a:latin typeface="Arial"/>
                <a:cs typeface="Arial"/>
              </a:rPr>
              <a:t>경우 </a:t>
            </a:r>
            <a:r>
              <a:rPr sz="1200" spc="-10" dirty="0">
                <a:latin typeface="Arial"/>
                <a:cs typeface="Arial"/>
              </a:rPr>
              <a:t>젖은 </a:t>
            </a:r>
            <a:r>
              <a:rPr sz="1200" dirty="0">
                <a:latin typeface="Arial"/>
                <a:cs typeface="Arial"/>
              </a:rPr>
              <a:t>천을 </a:t>
            </a:r>
            <a:r>
              <a:rPr sz="1200" spc="-5" dirty="0">
                <a:latin typeface="Arial"/>
                <a:cs typeface="Arial"/>
              </a:rPr>
              <a:t>꼭 짜서 </a:t>
            </a:r>
            <a:r>
              <a:rPr sz="1200" spc="-15" dirty="0">
                <a:latin typeface="Arial"/>
                <a:cs typeface="Arial"/>
              </a:rPr>
              <a:t>닦아내세요</a:t>
            </a:r>
            <a:r>
              <a:rPr sz="1200" dirty="0">
                <a:latin typeface="Arial"/>
                <a:cs typeface="Arial"/>
              </a:rPr>
              <a:t>. (</a:t>
            </a:r>
            <a:r>
              <a:rPr sz="1200" spc="-5" dirty="0">
                <a:latin typeface="Arial"/>
                <a:cs typeface="Arial"/>
              </a:rPr>
              <a:t>알코올과 </a:t>
            </a:r>
            <a:r>
              <a:rPr sz="1200" dirty="0">
                <a:latin typeface="Arial"/>
                <a:cs typeface="Arial"/>
              </a:rPr>
              <a:t>같은 용액은 표면을 손상시킬 수 있으므로 사용하지 마세요.) </a:t>
            </a:r>
            <a:r>
              <a:rPr sz="1200" spc="-10" dirty="0">
                <a:latin typeface="Arial"/>
                <a:cs typeface="Arial"/>
              </a:rPr>
              <a:t>젖은 </a:t>
            </a:r>
            <a:r>
              <a:rPr sz="1200" dirty="0">
                <a:latin typeface="Arial"/>
                <a:cs typeface="Arial"/>
              </a:rPr>
              <a:t>천으로</a:t>
            </a:r>
            <a:r>
              <a:rPr sz="1200" spc="-5" dirty="0">
                <a:latin typeface="Arial"/>
                <a:cs typeface="Arial"/>
              </a:rPr>
              <a:t> 닦을 </a:t>
            </a:r>
            <a:r>
              <a:rPr sz="1200" spc="10" dirty="0">
                <a:latin typeface="Arial"/>
                <a:cs typeface="Arial"/>
              </a:rPr>
              <a:t>때는 </a:t>
            </a:r>
            <a:r>
              <a:rPr sz="1200" dirty="0">
                <a:latin typeface="Arial"/>
                <a:cs typeface="Arial"/>
              </a:rPr>
              <a:t>본체</a:t>
            </a:r>
            <a:r>
              <a:rPr sz="1200" spc="-5" dirty="0">
                <a:latin typeface="Arial"/>
                <a:cs typeface="Arial"/>
              </a:rPr>
              <a:t>(특히 </a:t>
            </a:r>
            <a:r>
              <a:rPr sz="1200" dirty="0">
                <a:latin typeface="Arial"/>
                <a:cs typeface="Arial"/>
              </a:rPr>
              <a:t>센서 </a:t>
            </a:r>
            <a:r>
              <a:rPr sz="1200" spc="-5" dirty="0">
                <a:latin typeface="Arial"/>
                <a:cs typeface="Arial"/>
              </a:rPr>
              <a:t>커넥터)가 </a:t>
            </a:r>
            <a:r>
              <a:rPr sz="1200" spc="-10" dirty="0">
                <a:latin typeface="Arial"/>
                <a:cs typeface="Arial"/>
              </a:rPr>
              <a:t>젖지 </a:t>
            </a:r>
            <a:r>
              <a:rPr sz="1200" dirty="0">
                <a:latin typeface="Arial"/>
                <a:cs typeface="Arial"/>
              </a:rPr>
              <a:t>않도록 </a:t>
            </a:r>
            <a:r>
              <a:rPr sz="1200" spc="-5" dirty="0">
                <a:latin typeface="Arial"/>
                <a:cs typeface="Arial"/>
              </a:rPr>
              <a:t>주의하세요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latin typeface="Arial"/>
                <a:cs typeface="Arial"/>
              </a:rPr>
              <a:t>디스플레이 </a:t>
            </a:r>
            <a:r>
              <a:rPr sz="1200" spc="10" dirty="0">
                <a:latin typeface="Arial"/>
                <a:cs typeface="Arial"/>
              </a:rPr>
              <a:t>창이 </a:t>
            </a:r>
            <a:r>
              <a:rPr sz="1200" spc="-5" dirty="0">
                <a:latin typeface="Arial"/>
                <a:cs typeface="Arial"/>
              </a:rPr>
              <a:t>긁힐 </a:t>
            </a:r>
            <a:r>
              <a:rPr sz="1200" spc="-15" dirty="0">
                <a:latin typeface="Arial"/>
                <a:cs typeface="Arial"/>
              </a:rPr>
              <a:t>수 </a:t>
            </a:r>
            <a:r>
              <a:rPr sz="1200" spc="-10" dirty="0">
                <a:latin typeface="Arial"/>
                <a:cs typeface="Arial"/>
              </a:rPr>
              <a:t>있으므로 </a:t>
            </a:r>
            <a:r>
              <a:rPr sz="1200" dirty="0">
                <a:latin typeface="Arial"/>
                <a:cs typeface="Arial"/>
              </a:rPr>
              <a:t>거칠게 </a:t>
            </a:r>
            <a:r>
              <a:rPr sz="1200" spc="-5" dirty="0">
                <a:latin typeface="Arial"/>
                <a:cs typeface="Arial"/>
              </a:rPr>
              <a:t>문지르지 마세요.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393700" lvl="1" indent="-381635">
              <a:lnSpc>
                <a:spcPts val="1650"/>
              </a:lnSpc>
              <a:buFont typeface="Arial"/>
              <a:buAutoNum type="arabicPlain" startAt="2"/>
              <a:tabLst>
                <a:tab pos="393700" algn="l"/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센서 보관 및 유지 관리</a:t>
            </a:r>
            <a:endParaRPr sz="1400">
              <a:latin typeface="Arial"/>
              <a:cs typeface="Arial"/>
            </a:endParaRPr>
          </a:p>
          <a:p>
            <a:pPr marL="12700" marR="6985">
              <a:lnSpc>
                <a:spcPts val="1390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사용 </a:t>
            </a:r>
            <a:r>
              <a:rPr sz="1200" spc="-5" dirty="0">
                <a:latin typeface="Arial"/>
                <a:cs typeface="Arial"/>
              </a:rPr>
              <a:t>후에는 동봉된 </a:t>
            </a:r>
            <a:r>
              <a:rPr sz="1200" dirty="0">
                <a:latin typeface="Arial"/>
                <a:cs typeface="Arial"/>
              </a:rPr>
              <a:t>브러시를 </a:t>
            </a:r>
            <a:r>
              <a:rPr sz="1200" spc="-5" dirty="0">
                <a:latin typeface="Arial"/>
                <a:cs typeface="Arial"/>
              </a:rPr>
              <a:t>사용하여 센서를 </a:t>
            </a:r>
            <a:r>
              <a:rPr sz="1200" spc="-10" dirty="0">
                <a:latin typeface="Arial"/>
                <a:cs typeface="Arial"/>
              </a:rPr>
              <a:t>세척하세요</a:t>
            </a:r>
            <a:r>
              <a:rPr sz="1200" dirty="0">
                <a:latin typeface="Arial"/>
                <a:cs typeface="Arial"/>
              </a:rPr>
              <a:t>. 센서의 </a:t>
            </a:r>
            <a:r>
              <a:rPr sz="1200" spc="-5" dirty="0">
                <a:latin typeface="Arial"/>
                <a:cs typeface="Arial"/>
              </a:rPr>
              <a:t>측정 창이 손상되지 </a:t>
            </a:r>
            <a:r>
              <a:rPr sz="1200" dirty="0">
                <a:latin typeface="Arial"/>
                <a:cs typeface="Arial"/>
              </a:rPr>
              <a:t>않아야 </a:t>
            </a:r>
            <a:r>
              <a:rPr sz="1200" spc="-5" dirty="0">
                <a:latin typeface="Arial"/>
                <a:cs typeface="Arial"/>
              </a:rPr>
              <a:t>합니다.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참고: 센서는 </a:t>
            </a:r>
            <a:r>
              <a:rPr sz="1200" b="1" spc="-5" dirty="0">
                <a:latin typeface="Arial"/>
                <a:cs typeface="Arial"/>
              </a:rPr>
              <a:t>정밀 </a:t>
            </a:r>
            <a:r>
              <a:rPr sz="1200" b="1" dirty="0">
                <a:latin typeface="Arial"/>
                <a:cs typeface="Arial"/>
              </a:rPr>
              <a:t>광학 기기이므로 충격이 </a:t>
            </a:r>
            <a:r>
              <a:rPr sz="1200" b="1" spc="-10" dirty="0">
                <a:latin typeface="Arial"/>
                <a:cs typeface="Arial"/>
              </a:rPr>
              <a:t>가해지지 않도록 </a:t>
            </a:r>
            <a:r>
              <a:rPr sz="1200" b="1" spc="-5" dirty="0">
                <a:latin typeface="Arial"/>
                <a:cs typeface="Arial"/>
              </a:rPr>
              <a:t>주의하세요</a:t>
            </a:r>
            <a:r>
              <a:rPr sz="1200" b="1" spc="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61009">
              <a:lnSpc>
                <a:spcPts val="1415"/>
              </a:lnSpc>
            </a:pPr>
            <a:r>
              <a:rPr sz="1200" b="1" dirty="0">
                <a:latin typeface="Arial"/>
                <a:cs typeface="Arial"/>
              </a:rPr>
              <a:t>한 </a:t>
            </a:r>
            <a:r>
              <a:rPr sz="1200" b="1" spc="-5" dirty="0">
                <a:latin typeface="Arial"/>
                <a:cs typeface="Arial"/>
              </a:rPr>
              <a:t>방울만 떨어뜨리면 됩니다.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393700" lvl="1" indent="-381635" algn="just">
              <a:lnSpc>
                <a:spcPts val="1650"/>
              </a:lnSpc>
              <a:buFont typeface="Arial"/>
              <a:buAutoNum type="arabicPlain" startAt="3"/>
              <a:tabLst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배터리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Arial"/>
                <a:cs typeface="Arial"/>
              </a:rPr>
              <a:t>전압이 </a:t>
            </a:r>
            <a:r>
              <a:rPr sz="1200" spc="5" dirty="0">
                <a:latin typeface="Arial"/>
                <a:cs typeface="Arial"/>
              </a:rPr>
              <a:t>부족하면</a:t>
            </a:r>
            <a:r>
              <a:rPr sz="1200" dirty="0">
                <a:latin typeface="Arial"/>
                <a:cs typeface="Arial"/>
              </a:rPr>
              <a:t>(4.6V </a:t>
            </a:r>
            <a:r>
              <a:rPr sz="1200" spc="-5" dirty="0">
                <a:latin typeface="Arial"/>
                <a:cs typeface="Arial"/>
              </a:rPr>
              <a:t>이하</a:t>
            </a:r>
            <a:r>
              <a:rPr sz="1200" dirty="0">
                <a:latin typeface="Arial"/>
                <a:cs typeface="Arial"/>
              </a:rPr>
              <a:t>) 디스플레이에 </a:t>
            </a:r>
            <a:r>
              <a:rPr sz="1200" spc="-5" dirty="0">
                <a:latin typeface="Arial"/>
                <a:cs typeface="Arial"/>
              </a:rPr>
              <a:t>"</a:t>
            </a:r>
            <a:r>
              <a:rPr sz="1200" dirty="0">
                <a:latin typeface="Arial"/>
                <a:cs typeface="Arial"/>
              </a:rPr>
              <a:t>배터리 </a:t>
            </a:r>
            <a:r>
              <a:rPr sz="1200" spc="-5" dirty="0">
                <a:latin typeface="Arial"/>
                <a:cs typeface="Arial"/>
              </a:rPr>
              <a:t>부족</a:t>
            </a:r>
            <a:r>
              <a:rPr sz="1200" dirty="0">
                <a:latin typeface="Arial"/>
                <a:cs typeface="Arial"/>
              </a:rPr>
              <a:t>"이라고 표시되고 </a:t>
            </a:r>
            <a:r>
              <a:rPr sz="1200" spc="-5" dirty="0">
                <a:latin typeface="Arial"/>
                <a:cs typeface="Arial"/>
              </a:rPr>
              <a:t>깜박입니다.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5313679"/>
            <a:ext cx="4382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여전히 낮은 </a:t>
            </a:r>
            <a:r>
              <a:rPr sz="1200" dirty="0">
                <a:latin typeface="Arial"/>
                <a:cs typeface="Arial"/>
              </a:rPr>
              <a:t>전압</a:t>
            </a:r>
            <a:r>
              <a:rPr sz="1200" spc="-5" dirty="0">
                <a:latin typeface="Arial"/>
                <a:cs typeface="Arial"/>
              </a:rPr>
              <a:t>(4.</a:t>
            </a:r>
            <a:r>
              <a:rPr sz="1200" dirty="0">
                <a:latin typeface="Arial"/>
                <a:cs typeface="Arial"/>
              </a:rPr>
              <a:t>2V </a:t>
            </a:r>
            <a:r>
              <a:rPr sz="1200" spc="-5" dirty="0">
                <a:latin typeface="Arial"/>
                <a:cs typeface="Arial"/>
              </a:rPr>
              <a:t>이하)으로 </a:t>
            </a:r>
            <a:r>
              <a:rPr sz="1200" dirty="0">
                <a:latin typeface="Arial"/>
                <a:cs typeface="Arial"/>
              </a:rPr>
              <a:t>작동하면 "</a:t>
            </a:r>
            <a:r>
              <a:rPr sz="1200" spc="-5" dirty="0">
                <a:latin typeface="Arial"/>
                <a:cs typeface="Arial"/>
              </a:rPr>
              <a:t>배터리 </a:t>
            </a:r>
            <a:r>
              <a:rPr sz="1200" dirty="0">
                <a:latin typeface="Arial"/>
                <a:cs typeface="Arial"/>
              </a:rPr>
              <a:t>없음</a:t>
            </a:r>
            <a:r>
              <a:rPr sz="1200" spc="-5" dirty="0">
                <a:latin typeface="Arial"/>
                <a:cs typeface="Arial"/>
              </a:rPr>
              <a:t>"이 깜박입니다.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6374637"/>
            <a:ext cx="451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디스플레이에 메시지가 </a:t>
            </a:r>
            <a:r>
              <a:rPr sz="1200" dirty="0">
                <a:latin typeface="Arial"/>
                <a:cs typeface="Arial"/>
              </a:rPr>
              <a:t>표시되면 배터리를 </a:t>
            </a:r>
            <a:r>
              <a:rPr sz="1200" spc="-5" dirty="0">
                <a:latin typeface="Arial"/>
                <a:cs typeface="Arial"/>
              </a:rPr>
              <a:t>교체해야 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64" y="4619858"/>
            <a:ext cx="2133898" cy="67636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64" y="5654712"/>
            <a:ext cx="2095792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80822"/>
            <a:ext cx="2201545" cy="6731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10"/>
              <a:tabLst>
                <a:tab pos="394335" algn="l"/>
              </a:tabLst>
            </a:pPr>
            <a:r>
              <a:rPr sz="1800" spc="-5" dirty="0">
                <a:latin typeface="Arial"/>
                <a:cs typeface="Arial"/>
              </a:rPr>
              <a:t>데이터 스토리지</a:t>
            </a:r>
            <a:endParaRPr sz="1800">
              <a:latin typeface="Arial"/>
              <a:cs typeface="Arial"/>
            </a:endParaRPr>
          </a:p>
          <a:p>
            <a:pPr marL="393700" lvl="1" indent="-381635">
              <a:lnSpc>
                <a:spcPct val="100000"/>
              </a:lnSpc>
              <a:spcBef>
                <a:spcPts val="545"/>
              </a:spcBef>
              <a:buFont typeface="Arial"/>
              <a:buAutoNum type="arabicPlain"/>
              <a:tabLst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측정 기록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7313" y="1529362"/>
            <a:ext cx="469900" cy="16827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325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207" y="1487775"/>
            <a:ext cx="5778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6040" algn="l"/>
              </a:tabLst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농도 </a:t>
            </a:r>
            <a:r>
              <a:rPr sz="1200" spc="-10" dirty="0">
                <a:latin typeface="Arial"/>
                <a:cs typeface="Arial"/>
              </a:rPr>
              <a:t>측정의 </a:t>
            </a:r>
            <a:r>
              <a:rPr sz="1200" spc="-5" dirty="0">
                <a:latin typeface="Arial"/>
                <a:cs typeface="Arial"/>
              </a:rPr>
              <a:t>판독값이 다음과 </a:t>
            </a:r>
            <a:r>
              <a:rPr sz="1200" spc="10" dirty="0">
                <a:latin typeface="Arial"/>
                <a:cs typeface="Arial"/>
              </a:rPr>
              <a:t>같은 </a:t>
            </a:r>
            <a:r>
              <a:rPr sz="1200" spc="-5" dirty="0" err="1">
                <a:latin typeface="Arial"/>
                <a:cs typeface="Arial"/>
              </a:rPr>
              <a:t>동안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누릅니다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6764" y="1713897"/>
            <a:ext cx="5784215" cy="14662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55"/>
              </a:spcBef>
            </a:pPr>
            <a:r>
              <a:rPr sz="1200" dirty="0">
                <a:latin typeface="Arial"/>
                <a:cs typeface="Arial"/>
              </a:rPr>
              <a:t>가 </a:t>
            </a:r>
            <a:r>
              <a:rPr sz="1200" spc="-15" dirty="0">
                <a:latin typeface="Arial"/>
                <a:cs typeface="Arial"/>
              </a:rPr>
              <a:t>표시되어 </a:t>
            </a:r>
            <a:r>
              <a:rPr sz="1200" dirty="0">
                <a:latin typeface="Arial"/>
                <a:cs typeface="Arial"/>
              </a:rPr>
              <a:t>해당 </a:t>
            </a:r>
            <a:r>
              <a:rPr sz="1200" spc="-5" dirty="0">
                <a:latin typeface="Arial"/>
                <a:cs typeface="Arial"/>
              </a:rPr>
              <a:t>수치를 </a:t>
            </a:r>
            <a:r>
              <a:rPr sz="1200" spc="-25" dirty="0">
                <a:latin typeface="Arial"/>
                <a:cs typeface="Arial"/>
              </a:rPr>
              <a:t>메모리에 </a:t>
            </a:r>
            <a:r>
              <a:rPr sz="1200" spc="-5" dirty="0">
                <a:latin typeface="Arial"/>
                <a:cs typeface="Arial"/>
              </a:rPr>
              <a:t>저장합니다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SZ </a:t>
            </a:r>
            <a:r>
              <a:rPr sz="1200" spc="-10" dirty="0">
                <a:latin typeface="Arial"/>
                <a:cs typeface="Arial"/>
              </a:rPr>
              <a:t>측정에서는 </a:t>
            </a:r>
            <a:r>
              <a:rPr sz="1200" spc="10" dirty="0">
                <a:latin typeface="Arial"/>
                <a:cs typeface="Arial"/>
              </a:rPr>
              <a:t>인터페이스가 </a:t>
            </a:r>
            <a:r>
              <a:rPr sz="1200" spc="-5" dirty="0">
                <a:latin typeface="Arial"/>
                <a:cs typeface="Arial"/>
              </a:rPr>
              <a:t>감지되면 신호음이 </a:t>
            </a:r>
            <a:r>
              <a:rPr sz="1200" dirty="0">
                <a:latin typeface="Arial"/>
                <a:cs typeface="Arial"/>
              </a:rPr>
              <a:t>울리고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10" dirty="0">
                <a:latin typeface="Arial"/>
                <a:cs typeface="Arial"/>
              </a:rPr>
              <a:t>판독값이 </a:t>
            </a:r>
            <a:r>
              <a:rPr sz="1200" spc="-10" dirty="0">
                <a:latin typeface="Arial"/>
                <a:cs typeface="Arial"/>
              </a:rPr>
              <a:t>자동으로 </a:t>
            </a:r>
            <a:r>
              <a:rPr sz="1200" spc="-5" dirty="0">
                <a:latin typeface="Arial"/>
                <a:cs typeface="Arial"/>
              </a:rPr>
              <a:t>저장됩니다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공장 </a:t>
            </a:r>
            <a:r>
              <a:rPr sz="1200" spc="-5" dirty="0">
                <a:latin typeface="Arial"/>
                <a:cs typeface="Arial"/>
              </a:rPr>
              <a:t>설정에서는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판독값이 </a:t>
            </a:r>
            <a:r>
              <a:rPr sz="1200" spc="-5" dirty="0">
                <a:latin typeface="Arial"/>
                <a:cs typeface="Arial"/>
              </a:rPr>
              <a:t>1번부터 자동으로 저장됩니다</a:t>
            </a:r>
            <a:r>
              <a:rPr sz="1200" dirty="0">
                <a:latin typeface="Arial"/>
                <a:cs typeface="Arial"/>
              </a:rPr>
              <a:t>. 1. </a:t>
            </a:r>
            <a:r>
              <a:rPr sz="1200" spc="-325" dirty="0">
                <a:latin typeface="Arial"/>
                <a:cs typeface="Arial"/>
              </a:rPr>
              <a:t>999번을 </a:t>
            </a:r>
            <a:r>
              <a:rPr sz="1200" spc="-5" dirty="0">
                <a:latin typeface="Arial"/>
                <a:cs typeface="Arial"/>
              </a:rPr>
              <a:t>통해 </a:t>
            </a:r>
            <a:r>
              <a:rPr sz="1200" dirty="0">
                <a:latin typeface="Arial"/>
                <a:cs typeface="Arial"/>
              </a:rPr>
              <a:t>판독값이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기록되면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판독값이 1번부터 </a:t>
            </a:r>
            <a:r>
              <a:rPr sz="1200" spc="-5" dirty="0">
                <a:latin typeface="Arial"/>
                <a:cs typeface="Arial"/>
              </a:rPr>
              <a:t>업데이트됩니다</a:t>
            </a:r>
            <a:r>
              <a:rPr sz="1200" dirty="0">
                <a:latin typeface="Arial"/>
                <a:cs typeface="Arial"/>
              </a:rPr>
              <a:t>. 1. </a:t>
            </a:r>
            <a:r>
              <a:rPr sz="1200" spc="-5" dirty="0">
                <a:latin typeface="Arial"/>
                <a:cs typeface="Arial"/>
              </a:rPr>
              <a:t>이 샘플 번호는 </a:t>
            </a:r>
            <a:r>
              <a:rPr sz="1200" spc="-15" dirty="0">
                <a:latin typeface="Arial"/>
                <a:cs typeface="Arial"/>
              </a:rPr>
              <a:t>사용자가 </a:t>
            </a:r>
            <a:r>
              <a:rPr sz="1200" dirty="0">
                <a:latin typeface="Arial"/>
                <a:cs typeface="Arial"/>
              </a:rPr>
              <a:t>정의할 </a:t>
            </a:r>
            <a:r>
              <a:rPr sz="1200" spc="5" dirty="0">
                <a:latin typeface="Arial"/>
                <a:cs typeface="Arial"/>
              </a:rPr>
              <a:t>수도</a:t>
            </a:r>
            <a:r>
              <a:rPr sz="1200" spc="-15" dirty="0">
                <a:latin typeface="Arial"/>
                <a:cs typeface="Arial"/>
              </a:rPr>
              <a:t> 있습니다. </a:t>
            </a:r>
            <a:r>
              <a:rPr sz="1200" spc="-1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절차는 </a:t>
            </a:r>
            <a:r>
              <a:rPr sz="1200" dirty="0">
                <a:latin typeface="Arial"/>
                <a:cs typeface="Arial"/>
              </a:rPr>
              <a:t>27~28페이지 </a:t>
            </a:r>
            <a:r>
              <a:rPr sz="1200" spc="-10" dirty="0">
                <a:latin typeface="Arial"/>
                <a:cs typeface="Arial"/>
              </a:rPr>
              <a:t>참조</a:t>
            </a:r>
            <a:r>
              <a:rPr sz="1200" spc="-5" dirty="0">
                <a:latin typeface="Arial"/>
                <a:cs typeface="Arial"/>
              </a:rPr>
              <a:t>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10-2 데이터 검색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764" y="3027044"/>
            <a:ext cx="899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932" y="3055539"/>
            <a:ext cx="61277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6739" y="3025900"/>
            <a:ext cx="386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화면을 </a:t>
            </a:r>
            <a:r>
              <a:rPr sz="1200" spc="-10" dirty="0">
                <a:latin typeface="Arial"/>
                <a:cs typeface="Arial"/>
              </a:rPr>
              <a:t>불러옵니다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382" y="3278630"/>
            <a:ext cx="5772150" cy="3854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4470" marR="5080" indent="-192405">
              <a:lnSpc>
                <a:spcPts val="1400"/>
              </a:lnSpc>
              <a:spcBef>
                <a:spcPts val="180"/>
              </a:spcBef>
              <a:tabLst>
                <a:tab pos="1244600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사용하여 *(별표) 커서를 </a:t>
            </a:r>
            <a:r>
              <a:rPr sz="1200" spc="-10" dirty="0">
                <a:latin typeface="Arial"/>
                <a:cs typeface="Arial"/>
              </a:rPr>
              <a:t>이동하고 </a:t>
            </a:r>
            <a:r>
              <a:rPr sz="1200" spc="-5" dirty="0">
                <a:latin typeface="Arial"/>
                <a:cs typeface="Arial"/>
              </a:rPr>
              <a:t>검색하려는 </a:t>
            </a:r>
            <a:r>
              <a:rPr sz="1200" dirty="0">
                <a:latin typeface="Arial"/>
                <a:cs typeface="Arial"/>
              </a:rPr>
              <a:t>데이터의 </a:t>
            </a:r>
            <a:r>
              <a:rPr sz="1200" spc="-10" dirty="0">
                <a:latin typeface="Arial"/>
                <a:cs typeface="Arial"/>
              </a:rPr>
              <a:t>측정 모드를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2673" y="3675473"/>
            <a:ext cx="30797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6764" y="3650670"/>
            <a:ext cx="5504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820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가장 </a:t>
            </a:r>
            <a:r>
              <a:rPr sz="1200" dirty="0">
                <a:latin typeface="Arial"/>
                <a:cs typeface="Arial"/>
              </a:rPr>
              <a:t>최근 </a:t>
            </a:r>
            <a:r>
              <a:rPr sz="1200" spc="-20" dirty="0">
                <a:latin typeface="Arial"/>
                <a:cs typeface="Arial"/>
              </a:rPr>
              <a:t>수치부터 </a:t>
            </a:r>
            <a:r>
              <a:rPr sz="1200" spc="-5" dirty="0">
                <a:latin typeface="Arial"/>
                <a:cs typeface="Arial"/>
              </a:rPr>
              <a:t>데이터를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764" y="4054601"/>
            <a:ext cx="3776345" cy="793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3700" lvl="1" indent="-381635">
              <a:lnSpc>
                <a:spcPts val="1650"/>
              </a:lnSpc>
              <a:spcBef>
                <a:spcPts val="90"/>
              </a:spcBef>
              <a:buFont typeface="Arial"/>
              <a:buAutoNum type="arabicPlain" startAt="3"/>
              <a:tabLst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데이터 </a:t>
            </a:r>
            <a:r>
              <a:rPr sz="1400" spc="-10" dirty="0">
                <a:latin typeface="Arial"/>
                <a:cs typeface="Arial"/>
              </a:rPr>
              <a:t>삭제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특정 데이터는 </a:t>
            </a:r>
            <a:r>
              <a:rPr sz="1200" spc="-10" dirty="0">
                <a:latin typeface="Arial"/>
                <a:cs typeface="Arial"/>
              </a:rPr>
              <a:t>임의로 </a:t>
            </a:r>
            <a:r>
              <a:rPr sz="1200" dirty="0">
                <a:latin typeface="Arial"/>
                <a:cs typeface="Arial"/>
              </a:rPr>
              <a:t>삭제할 </a:t>
            </a:r>
            <a:r>
              <a:rPr sz="1200" spc="-5" dirty="0">
                <a:latin typeface="Arial"/>
                <a:cs typeface="Arial"/>
              </a:rPr>
              <a:t>수 없습니다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  <a:p>
            <a:pPr marL="622300" lvl="2" indent="-610235">
              <a:lnSpc>
                <a:spcPct val="100000"/>
              </a:lnSpc>
              <a:buFont typeface="Arial"/>
              <a:buAutoNum type="arabicPlain"/>
              <a:tabLst>
                <a:tab pos="622935" algn="l"/>
              </a:tabLst>
            </a:pP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농도 판독값 </a:t>
            </a:r>
            <a:r>
              <a:rPr sz="1400" spc="-10" dirty="0">
                <a:latin typeface="Arial"/>
                <a:cs typeface="Arial"/>
              </a:rPr>
              <a:t>삭제하기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2463" y="4974516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9305" y="4931108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0630" y="4931108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7822" y="5188305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48100" y="5457383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커서를 </a:t>
            </a:r>
            <a:r>
              <a:rPr sz="1200" spc="-10" dirty="0" err="1">
                <a:latin typeface="Arial"/>
                <a:cs typeface="Arial"/>
              </a:rPr>
              <a:t>클릭하고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7566" y="5668589"/>
            <a:ext cx="35687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47728" y="5677755"/>
            <a:ext cx="3423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2090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MLSS를 </a:t>
            </a:r>
            <a:r>
              <a:rPr sz="1200" dirty="0">
                <a:latin typeface="Arial"/>
                <a:cs typeface="Arial"/>
              </a:rPr>
              <a:t>불러옵니다.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93440" y="5868669"/>
            <a:ext cx="2268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정의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47728" y="6097207"/>
            <a:ext cx="2877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93440" y="6295389"/>
            <a:ext cx="215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샘플 </a:t>
            </a:r>
            <a:r>
              <a:rPr sz="1200" spc="-10" dirty="0">
                <a:latin typeface="Arial"/>
                <a:cs typeface="Arial"/>
              </a:rPr>
              <a:t>번호를 </a:t>
            </a:r>
            <a:r>
              <a:rPr sz="1200" spc="-5" dirty="0">
                <a:latin typeface="Arial"/>
                <a:cs typeface="Arial"/>
              </a:rPr>
              <a:t>0으로 설정합니다.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7456" y="6473759"/>
            <a:ext cx="3209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1200" dirty="0">
                <a:latin typeface="Arial"/>
                <a:cs typeface="Arial"/>
              </a:rPr>
              <a:t>키를 사용하여 커서를 이동하고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87456" y="6642100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692150" algn="l"/>
              </a:tabLst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6777" y="6899275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5) </a:t>
            </a:r>
            <a:r>
              <a:rPr sz="1200" spc="-10" dirty="0">
                <a:latin typeface="Arial"/>
                <a:cs typeface="Arial"/>
              </a:rPr>
              <a:t>SET </a:t>
            </a: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측정값 </a:t>
            </a:r>
            <a:r>
              <a:rPr sz="1200" spc="-5" dirty="0">
                <a:latin typeface="Arial"/>
                <a:cs typeface="Arial"/>
              </a:rPr>
              <a:t>삭제 화면이 </a:t>
            </a:r>
            <a:r>
              <a:rPr sz="1200" spc="-10" dirty="0">
                <a:latin typeface="Arial"/>
                <a:cs typeface="Arial"/>
              </a:rPr>
              <a:t>나타나고 데이터가 </a:t>
            </a:r>
            <a:r>
              <a:rPr sz="1200" spc="-5" dirty="0">
                <a:latin typeface="Arial"/>
                <a:cs typeface="Arial"/>
              </a:rPr>
              <a:t>삭제됩니다.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24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6" y="4971800"/>
            <a:ext cx="2076740" cy="2667372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0" y="3025744"/>
            <a:ext cx="695422" cy="209579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33" y="3268726"/>
            <a:ext cx="381053" cy="228632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876" y="3732021"/>
            <a:ext cx="390580" cy="219106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349" y="4850487"/>
            <a:ext cx="771633" cy="23815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997" y="5200117"/>
            <a:ext cx="400106" cy="266737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531" y="5545813"/>
            <a:ext cx="447737" cy="24768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125" y="5839439"/>
            <a:ext cx="400106" cy="26673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346" y="6158799"/>
            <a:ext cx="400106" cy="26673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150" y="6398605"/>
            <a:ext cx="447737" cy="24768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63" y="5211990"/>
            <a:ext cx="381053" cy="22863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800" y="6089198"/>
            <a:ext cx="381053" cy="22863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047" y="6494236"/>
            <a:ext cx="381053" cy="22863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876" y="6694504"/>
            <a:ext cx="390580" cy="2191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06484"/>
            <a:ext cx="46843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10-3-2 </a:t>
            </a:r>
            <a:r>
              <a:rPr sz="1400" spc="-10" dirty="0">
                <a:latin typeface="Arial"/>
                <a:cs typeface="Arial"/>
              </a:rPr>
              <a:t>JIS </a:t>
            </a:r>
            <a:r>
              <a:rPr sz="1400" spc="-5" dirty="0">
                <a:latin typeface="Arial"/>
                <a:cs typeface="Arial"/>
              </a:rPr>
              <a:t>농도 측정 </a:t>
            </a:r>
            <a:r>
              <a:rPr sz="1400" spc="-10" dirty="0">
                <a:latin typeface="Arial"/>
                <a:cs typeface="Arial"/>
              </a:rPr>
              <a:t>판독값 삭제하기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764" y="4219193"/>
            <a:ext cx="34969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10-3-3 </a:t>
            </a:r>
            <a:r>
              <a:rPr sz="1400" spc="5" dirty="0">
                <a:latin typeface="Arial"/>
                <a:cs typeface="Arial"/>
              </a:rPr>
              <a:t>SZ </a:t>
            </a:r>
            <a:r>
              <a:rPr sz="1400" spc="-5" dirty="0">
                <a:latin typeface="Arial"/>
                <a:cs typeface="Arial"/>
              </a:rPr>
              <a:t>측정 </a:t>
            </a:r>
            <a:r>
              <a:rPr sz="1400" spc="-10" dirty="0">
                <a:latin typeface="Arial"/>
                <a:cs typeface="Arial"/>
              </a:rPr>
              <a:t>판독값 삭제하기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88450" y="4572189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89371" y="5314723"/>
            <a:ext cx="3422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8105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</a:rPr>
              <a:t>키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5" dirty="0">
                <a:latin typeface="Arial"/>
                <a:cs typeface="Arial"/>
              </a:rPr>
              <a:t>눌러 SZ </a:t>
            </a:r>
            <a:r>
              <a:rPr sz="1200" spc="-10" dirty="0">
                <a:latin typeface="Arial"/>
                <a:cs typeface="Arial"/>
              </a:rPr>
              <a:t>샘플을 불러옵니다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93440" y="5478525"/>
            <a:ext cx="1736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정의 </a:t>
            </a:r>
            <a:r>
              <a:rPr sz="1200" spc="-5" dirty="0">
                <a:latin typeface="Arial"/>
                <a:cs typeface="Arial"/>
              </a:rPr>
              <a:t>화면으로 이동합니다.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5220" y="5915953"/>
            <a:ext cx="2877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4639" y="6122549"/>
            <a:ext cx="215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샘플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번호를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0으로 설정합니다.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29084" y="6337300"/>
            <a:ext cx="3209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1200" dirty="0">
                <a:latin typeface="Arial"/>
                <a:cs typeface="Arial"/>
              </a:rPr>
              <a:t>키를 사용하여 커서를 이동하고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29084" y="6578983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692150" algn="l"/>
              </a:tabLst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8418" y="6820666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5) </a:t>
            </a:r>
            <a:r>
              <a:rPr sz="1200" spc="-10" dirty="0">
                <a:latin typeface="Arial"/>
                <a:cs typeface="Arial"/>
              </a:rPr>
              <a:t>SET </a:t>
            </a: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측정값 </a:t>
            </a:r>
            <a:r>
              <a:rPr sz="1200" spc="-5" dirty="0">
                <a:latin typeface="Arial"/>
                <a:cs typeface="Arial"/>
              </a:rPr>
              <a:t>삭제 화면이 </a:t>
            </a:r>
            <a:r>
              <a:rPr sz="1200" spc="-10" dirty="0">
                <a:latin typeface="Arial"/>
                <a:cs typeface="Arial"/>
              </a:rPr>
              <a:t>나타나고 데이터가 </a:t>
            </a:r>
            <a:r>
              <a:rPr sz="1200" spc="-5" dirty="0">
                <a:latin typeface="Arial"/>
                <a:cs typeface="Arial"/>
              </a:rPr>
              <a:t>삭제됩니다.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6764" y="7704201"/>
            <a:ext cx="5776595" cy="1111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10-4 </a:t>
            </a:r>
            <a:r>
              <a:rPr sz="1400" spc="-10" dirty="0">
                <a:latin typeface="Arial"/>
                <a:cs typeface="Arial"/>
              </a:rPr>
              <a:t>USB에 </a:t>
            </a:r>
            <a:r>
              <a:rPr sz="1400" spc="-5" dirty="0">
                <a:latin typeface="Arial"/>
                <a:cs typeface="Arial"/>
              </a:rPr>
              <a:t>측정 데이터 저장하기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55"/>
              </a:spcBef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농도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데이터, JIS </a:t>
            </a:r>
            <a:r>
              <a:rPr sz="1200" spc="-5" dirty="0">
                <a:latin typeface="Arial"/>
                <a:cs typeface="Arial"/>
              </a:rPr>
              <a:t>변환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데이터에 의한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농도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데이터, </a:t>
            </a:r>
            <a:r>
              <a:rPr sz="1200" spc="-5" dirty="0">
                <a:latin typeface="Arial"/>
                <a:cs typeface="Arial"/>
              </a:rPr>
              <a:t>SZ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데이터는 </a:t>
            </a:r>
            <a:r>
              <a:rPr sz="1200" spc="-10" dirty="0">
                <a:latin typeface="Arial"/>
                <a:cs typeface="Arial"/>
              </a:rPr>
              <a:t>USB에 </a:t>
            </a:r>
            <a:r>
              <a:rPr sz="1200" spc="-5" dirty="0">
                <a:latin typeface="Arial"/>
                <a:cs typeface="Arial"/>
              </a:rPr>
              <a:t>저장할 </a:t>
        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5" dirty="0">
                <a:latin typeface="Arial"/>
                <a:cs typeface="Arial"/>
              </a:rPr>
              <a:t>USB에 </a:t>
            </a:r>
            <a:r>
              <a:rPr sz="1200" b="1" spc="-10" dirty="0">
                <a:latin typeface="Arial"/>
                <a:cs typeface="Arial"/>
              </a:rPr>
              <a:t>저장하는 </a:t>
            </a:r>
            <a:r>
              <a:rPr sz="1200" b="1" spc="-5" dirty="0">
                <a:latin typeface="Arial"/>
                <a:cs typeface="Arial"/>
              </a:rPr>
              <a:t>데는 USB 용량에 따라 다소 </a:t>
            </a:r>
            <a:r>
              <a:rPr sz="1200" b="1" spc="-10" dirty="0">
                <a:latin typeface="Arial"/>
                <a:cs typeface="Arial"/>
              </a:rPr>
              <a:t>시간이 </a:t>
            </a:r>
            <a:r>
              <a:rPr sz="1200" b="1" dirty="0">
                <a:latin typeface="Arial"/>
                <a:cs typeface="Arial"/>
              </a:rPr>
              <a:t>걸릴 </a:t>
            </a:r>
            <a:r>
              <a:rPr sz="1200" b="1" spc="-5" dirty="0">
                <a:latin typeface="Arial"/>
                <a:cs typeface="Arial"/>
              </a:rPr>
              <a:t>수 있습니다.</a:t>
            </a:r>
            <a:endParaRPr sz="1200" dirty="0">
              <a:latin typeface="Arial"/>
              <a:cs typeface="Arial"/>
            </a:endParaRPr>
          </a:p>
          <a:p>
            <a:pPr marL="463550" marR="1927860">
              <a:lnSpc>
                <a:spcPts val="1370"/>
              </a:lnSpc>
              <a:spcBef>
                <a:spcPts val="80"/>
              </a:spcBef>
            </a:pPr>
            <a:r>
              <a:rPr sz="1200" b="1" spc="-5" dirty="0">
                <a:latin typeface="Arial"/>
                <a:cs typeface="Arial"/>
              </a:rPr>
              <a:t>메모리 장치와 </a:t>
            </a:r>
            <a:r>
              <a:rPr sz="1200" b="1" spc="-10" dirty="0">
                <a:latin typeface="Arial"/>
                <a:cs typeface="Arial"/>
              </a:rPr>
              <a:t>저장된 </a:t>
            </a:r>
            <a:r>
              <a:rPr sz="1200" b="1" spc="-5" dirty="0">
                <a:latin typeface="Arial"/>
                <a:cs typeface="Arial"/>
              </a:rPr>
              <a:t>데이터의 </a:t>
            </a:r>
            <a:r>
              <a:rPr sz="1200" b="1" spc="-10" dirty="0">
                <a:latin typeface="Arial"/>
                <a:cs typeface="Arial"/>
              </a:rPr>
              <a:t>양에 </a:t>
            </a:r>
            <a:r>
              <a:rPr sz="1200" b="1" spc="-5" dirty="0">
                <a:latin typeface="Arial"/>
                <a:cs typeface="Arial"/>
              </a:rPr>
              <a:t>따라 다릅니다</a:t>
            </a:r>
            <a:r>
              <a:rPr sz="1200" b="1" spc="-10" dirty="0">
                <a:latin typeface="Arial"/>
                <a:cs typeface="Arial"/>
              </a:rPr>
              <a:t>.  </a:t>
            </a:r>
            <a:r>
              <a:rPr sz="1200" b="1" spc="-5" dirty="0">
                <a:latin typeface="Arial"/>
                <a:cs typeface="Arial"/>
              </a:rPr>
              <a:t>USB는 다음 미디어를 지원합니다.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65825"/>
              </p:ext>
            </p:extLst>
          </p:nvPr>
        </p:nvGraphicFramePr>
        <p:xfrm>
          <a:off x="1290955" y="8890635"/>
          <a:ext cx="5422900" cy="87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127000">
                        <a:lnSpc>
                          <a:spcPts val="125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메모리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125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2.0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또는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12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512MB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- 64GB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 marR="119380">
                        <a:lnSpc>
                          <a:spcPts val="137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그러나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용량이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경우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초기화하는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데 시간이 오래 </a:t>
                      </a:r>
                      <a:r>
                        <a:rPr sz="1200" b="1" spc="290" dirty="0">
                          <a:latin typeface="Arial"/>
                          <a:cs typeface="Arial"/>
                        </a:rPr>
                        <a:t>걸립니다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126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가능하면 몇 GB의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USB를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사용하세요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25</a:t>
            </a: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9" y="1238254"/>
            <a:ext cx="2105319" cy="2667372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25" y="4670934"/>
            <a:ext cx="2095792" cy="2676899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50" y="1112646"/>
            <a:ext cx="762106" cy="209579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50" y="1416359"/>
            <a:ext cx="381053" cy="228632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613" y="1750411"/>
            <a:ext cx="371527" cy="209579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823" y="2345054"/>
            <a:ext cx="381053" cy="228632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734" y="2692575"/>
            <a:ext cx="371527" cy="209579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296" y="4615418"/>
            <a:ext cx="762106" cy="209579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970" y="4930417"/>
            <a:ext cx="381053" cy="228632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970" y="5247686"/>
            <a:ext cx="371527" cy="209579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444" y="5557582"/>
            <a:ext cx="381053" cy="228632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617" y="5848641"/>
            <a:ext cx="381053" cy="228632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059" y="6138608"/>
            <a:ext cx="371527" cy="209579"/>
          </a:xfrm>
          <a:prstGeom prst="rect">
            <a:avLst/>
          </a:prstGeom>
        </p:spPr>
      </p:pic>
      <p:sp>
        <p:nvSpPr>
          <p:cNvPr id="66" name="object 14"/>
          <p:cNvSpPr txBox="1"/>
          <p:nvPr/>
        </p:nvSpPr>
        <p:spPr>
          <a:xfrm>
            <a:off x="3379935" y="1247939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7" name="object 15"/>
          <p:cNvSpPr txBox="1"/>
          <p:nvPr/>
        </p:nvSpPr>
        <p:spPr>
          <a:xfrm>
            <a:off x="3176777" y="1204531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17"/>
          <p:cNvSpPr txBox="1"/>
          <p:nvPr/>
        </p:nvSpPr>
        <p:spPr>
          <a:xfrm>
            <a:off x="3185294" y="1461728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69" name="object 19"/>
          <p:cNvSpPr txBox="1"/>
          <p:nvPr/>
        </p:nvSpPr>
        <p:spPr>
          <a:xfrm>
            <a:off x="3375572" y="1730806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커서를 </a:t>
            </a:r>
            <a:r>
              <a:rPr sz="1200" spc="-10" dirty="0" err="1">
                <a:latin typeface="Arial"/>
                <a:cs typeface="Arial"/>
              </a:rPr>
              <a:t>클릭하고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935" y="1485413"/>
            <a:ext cx="381053" cy="228632"/>
          </a:xfrm>
          <a:prstGeom prst="rect">
            <a:avLst/>
          </a:prstGeom>
        </p:spPr>
      </p:pic>
      <p:sp>
        <p:nvSpPr>
          <p:cNvPr id="81" name="object 22"/>
          <p:cNvSpPr txBox="1"/>
          <p:nvPr/>
        </p:nvSpPr>
        <p:spPr>
          <a:xfrm>
            <a:off x="4878446" y="1209589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2" name="object 14"/>
          <p:cNvSpPr txBox="1"/>
          <p:nvPr/>
        </p:nvSpPr>
        <p:spPr>
          <a:xfrm>
            <a:off x="3379935" y="4601961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3" name="object 15"/>
          <p:cNvSpPr txBox="1"/>
          <p:nvPr/>
        </p:nvSpPr>
        <p:spPr>
          <a:xfrm>
            <a:off x="3176777" y="4558553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17"/>
          <p:cNvSpPr txBox="1"/>
          <p:nvPr/>
        </p:nvSpPr>
        <p:spPr>
          <a:xfrm>
            <a:off x="3185294" y="4815750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91" name="object 19"/>
          <p:cNvSpPr txBox="1"/>
          <p:nvPr/>
        </p:nvSpPr>
        <p:spPr>
          <a:xfrm>
            <a:off x="3375572" y="5084828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커서를 </a:t>
            </a:r>
            <a:r>
              <a:rPr sz="1200" spc="-10" dirty="0" err="1">
                <a:latin typeface="Arial"/>
                <a:cs typeface="Arial"/>
              </a:rPr>
              <a:t>클릭하고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935" y="4839435"/>
            <a:ext cx="381053" cy="228632"/>
          </a:xfrm>
          <a:prstGeom prst="rect">
            <a:avLst/>
          </a:prstGeom>
        </p:spPr>
      </p:pic>
      <p:sp>
        <p:nvSpPr>
          <p:cNvPr id="101" name="object 22"/>
          <p:cNvSpPr txBox="1"/>
          <p:nvPr/>
        </p:nvSpPr>
        <p:spPr>
          <a:xfrm>
            <a:off x="4887784" y="4561322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697" y="5278504"/>
            <a:ext cx="371527" cy="209579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721" y="5880100"/>
            <a:ext cx="381053" cy="228632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050" y="6337300"/>
            <a:ext cx="381053" cy="228632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050" y="6584921"/>
            <a:ext cx="371527" cy="209579"/>
          </a:xfrm>
          <a:prstGeom prst="rect">
            <a:avLst/>
          </a:prstGeom>
        </p:spPr>
      </p:pic>
      <p:sp>
        <p:nvSpPr>
          <p:cNvPr id="106" name="object 27"/>
          <p:cNvSpPr txBox="1"/>
          <p:nvPr/>
        </p:nvSpPr>
        <p:spPr>
          <a:xfrm>
            <a:off x="3195220" y="2023745"/>
            <a:ext cx="3422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8105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</a:rPr>
              <a:t>키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5" dirty="0">
                <a:latin typeface="Arial"/>
                <a:cs typeface="Arial"/>
              </a:rPr>
              <a:t>눌러 SZ </a:t>
            </a:r>
            <a:r>
              <a:rPr sz="1200" spc="-10" dirty="0">
                <a:latin typeface="Arial"/>
                <a:cs typeface="Arial"/>
              </a:rPr>
              <a:t>샘플을 불러옵니다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07" name="object 28"/>
          <p:cNvSpPr txBox="1"/>
          <p:nvPr/>
        </p:nvSpPr>
        <p:spPr>
          <a:xfrm>
            <a:off x="3399289" y="2187547"/>
            <a:ext cx="1736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정의 </a:t>
            </a:r>
            <a:r>
              <a:rPr sz="1200" spc="-5" dirty="0">
                <a:latin typeface="Arial"/>
                <a:cs typeface="Arial"/>
              </a:rPr>
              <a:t>화면으로 이동합니다.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29"/>
          <p:cNvSpPr txBox="1"/>
          <p:nvPr/>
        </p:nvSpPr>
        <p:spPr>
          <a:xfrm>
            <a:off x="3201069" y="2624975"/>
            <a:ext cx="2877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9" name="object 31"/>
          <p:cNvSpPr txBox="1"/>
          <p:nvPr/>
        </p:nvSpPr>
        <p:spPr>
          <a:xfrm>
            <a:off x="3340488" y="2831571"/>
            <a:ext cx="215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샘플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번호를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0으로 설정합니다.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0" name="object 34"/>
          <p:cNvSpPr txBox="1"/>
          <p:nvPr/>
        </p:nvSpPr>
        <p:spPr>
          <a:xfrm>
            <a:off x="3734933" y="3288005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692150" algn="l"/>
              </a:tabLst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1" name="object 35"/>
          <p:cNvSpPr txBox="1"/>
          <p:nvPr/>
        </p:nvSpPr>
        <p:spPr>
          <a:xfrm>
            <a:off x="3194267" y="3529688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5) </a:t>
            </a:r>
            <a:r>
              <a:rPr sz="1200" spc="-10" dirty="0">
                <a:latin typeface="Arial"/>
                <a:cs typeface="Arial"/>
              </a:rPr>
              <a:t>SET </a:t>
            </a:r>
            <a:r>
              <a:rPr sz="1200" spc="-25" dirty="0">
                <a:latin typeface="Arial"/>
                <a:cs typeface="Arial"/>
              </a:rPr>
              <a:t>키를 </a:t>
            </a:r>
            <a:r>
              <a:rPr sz="1200" dirty="0">
                <a:latin typeface="Arial"/>
                <a:cs typeface="Arial"/>
              </a:rPr>
              <a:t>누릅니다</a:t>
            </a:r>
            <a:r>
              <a:rPr sz="1200" spc="-25" dirty="0">
                <a:latin typeface="Arial"/>
                <a:cs typeface="Arial"/>
              </a:rPr>
              <a:t>.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측정값 </a:t>
            </a:r>
            <a:r>
              <a:rPr sz="1200" spc="-5" dirty="0">
                <a:latin typeface="Arial"/>
                <a:cs typeface="Arial"/>
              </a:rPr>
              <a:t>삭제 화면이 </a:t>
            </a:r>
            <a:r>
              <a:rPr sz="1200" spc="-10" dirty="0">
                <a:latin typeface="Arial"/>
                <a:cs typeface="Arial"/>
              </a:rPr>
              <a:t>나타나고 데이터가 </a:t>
            </a:r>
            <a:r>
              <a:rPr sz="1200" spc="-5" dirty="0">
                <a:latin typeface="Arial"/>
                <a:cs typeface="Arial"/>
              </a:rPr>
              <a:t>삭제됩니다.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2" name="그림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546" y="1987526"/>
            <a:ext cx="371527" cy="209579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570" y="2589122"/>
            <a:ext cx="381053" cy="228632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99" y="3046322"/>
            <a:ext cx="381053" cy="228632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899" y="3293943"/>
            <a:ext cx="371527" cy="209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700271" y="9959465"/>
            <a:ext cx="173990" cy="208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dirty="0">
                <a:latin typeface="Century"/>
                <a:cs typeface="Century"/>
              </a:rPr>
              <a:t>3</a:t>
            </a:fld>
            <a:endParaRPr sz="1200">
              <a:latin typeface="Century"/>
              <a:cs typeface="Century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목차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9286" y="1637243"/>
            <a:ext cx="5775960" cy="5270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dist">
              <a:lnSpc>
                <a:spcPts val="1420"/>
              </a:lnSpc>
              <a:spcBef>
                <a:spcPts val="100"/>
              </a:spcBef>
              <a:tabLst>
                <a:tab pos="304800" algn="l"/>
              </a:tabLst>
            </a:pPr>
            <a:r>
              <a:rPr sz="1200" dirty="0">
                <a:latin typeface="Arial"/>
                <a:cs typeface="Arial"/>
                <a:hlinkClick r:id="rId2" action="ppaction://hlinksldjump"/>
              </a:rPr>
              <a:t>1 측정 원리.................................................................................... 1</a:t>
            </a:r>
            <a:endParaRPr lang="en-US" sz="1200" dirty="0">
              <a:latin typeface="Arial"/>
              <a:cs typeface="Arial"/>
            </a:endParaRPr>
          </a:p>
          <a:p>
            <a:pPr marR="5080" algn="dist">
              <a:lnSpc>
                <a:spcPts val="1420"/>
              </a:lnSpc>
              <a:spcBef>
                <a:spcPts val="100"/>
              </a:spcBef>
              <a:tabLst>
                <a:tab pos="304800" algn="l"/>
              </a:tabLst>
            </a:pP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sz="1200" dirty="0">
                <a:latin typeface="Arial"/>
                <a:cs typeface="Arial"/>
                <a:hlinkClick r:id="rId3" action="ppaction://hlinksldjump"/>
              </a:rPr>
              <a:t>2 </a:t>
            </a:r>
            <a:r>
              <a:rPr sz="1200" spc="-5" dirty="0">
                <a:latin typeface="Arial"/>
                <a:cs typeface="Arial"/>
                <a:hlinkClick r:id="rId3" action="ppaction://hlinksldjump"/>
              </a:rPr>
              <a:t>사양 </a:t>
            </a:r>
            <a:r>
              <a:rPr sz="1200" dirty="0">
                <a:latin typeface="Arial"/>
                <a:cs typeface="Arial"/>
                <a:hlinkClick r:id="rId3" action="ppaction://hlinksldjump"/>
              </a:rPr>
              <a:t>및 </a:t>
            </a:r>
            <a:r>
              <a:rPr sz="1200" spc="-5" dirty="0">
                <a:latin typeface="Arial"/>
                <a:cs typeface="Arial"/>
                <a:hlinkClick r:id="rId3" action="ppaction://hlinksldjump"/>
              </a:rPr>
              <a:t>기능 </a:t>
            </a:r>
            <a:r>
              <a:rPr sz="1200" dirty="0">
                <a:latin typeface="Arial"/>
                <a:cs typeface="Arial"/>
                <a:hlinkClick r:id="rId3" action="ppaction://hlinksldjump"/>
              </a:rPr>
              <a:t>................................................................................ 2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z="1200" spc="5" dirty="0">
                <a:latin typeface="Arial"/>
                <a:cs typeface="Arial"/>
                <a:hlinkClick r:id="rId3" action="ppaction://hlinksldjump"/>
              </a:rPr>
              <a:t>2-1 </a:t>
            </a:r>
            <a:r>
              <a:rPr sz="1200" dirty="0">
                <a:latin typeface="Arial"/>
                <a:cs typeface="Arial"/>
                <a:hlinkClick r:id="rId3" action="ppaction://hlinksldjump"/>
              </a:rPr>
              <a:t>사양 ........................................................................................ 2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z="1200" spc="5" dirty="0">
                <a:latin typeface="Arial"/>
                <a:cs typeface="Arial"/>
                <a:hlinkClick r:id="rId4" action="ppaction://hlinksldjump"/>
              </a:rPr>
              <a:t>2-2 </a:t>
            </a:r>
            <a:r>
              <a:rPr sz="1200" dirty="0">
                <a:latin typeface="Arial"/>
                <a:cs typeface="Arial"/>
                <a:hlinkClick r:id="rId4" action="ppaction://hlinksldjump"/>
              </a:rPr>
              <a:t>특징 ................................................................................................ 4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endParaRPr lang="en-US" sz="1200" dirty="0">
              <a:latin typeface="Arial"/>
              <a:cs typeface="Arial"/>
              <a:hlinkClick r:id="rId5" action="ppaction://hlinksldjump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sz="1200" dirty="0">
                <a:latin typeface="Arial"/>
                <a:cs typeface="Arial"/>
                <a:hlinkClick r:id="rId5" action="ppaction://hlinksldjump"/>
              </a:rPr>
              <a:t>3 구성 ....................................................................................................... 5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endParaRPr lang="en-US" sz="1200" dirty="0">
              <a:latin typeface="Arial"/>
              <a:cs typeface="Arial"/>
              <a:hlinkClick r:id="rId6" action="ppaction://hlinksldjump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sz="1200" dirty="0">
                <a:latin typeface="Arial"/>
                <a:cs typeface="Arial"/>
                <a:hlinkClick r:id="rId6" action="ppaction://hlinksldjump"/>
              </a:rPr>
              <a:t>4 </a:t>
            </a:r>
            <a:r>
              <a:rPr sz="1200" spc="-5" dirty="0">
                <a:latin typeface="Arial"/>
                <a:cs typeface="Arial"/>
                <a:hlinkClick r:id="rId6" action="ppaction://hlinksldjump"/>
              </a:rPr>
              <a:t>구성 요소의 </a:t>
            </a:r>
            <a:r>
              <a:rPr sz="1200" dirty="0">
                <a:latin typeface="Arial"/>
                <a:cs typeface="Arial"/>
                <a:hlinkClick r:id="rId6" action="ppaction://hlinksldjump"/>
              </a:rPr>
              <a:t>이름과 </a:t>
            </a:r>
            <a:r>
              <a:rPr sz="1200" spc="-5" dirty="0">
                <a:latin typeface="Arial"/>
                <a:cs typeface="Arial"/>
                <a:hlinkClick r:id="rId6" action="ppaction://hlinksldjump"/>
              </a:rPr>
              <a:t>기능 </a:t>
            </a:r>
            <a:r>
              <a:rPr sz="1200" dirty="0">
                <a:latin typeface="Arial"/>
                <a:cs typeface="Arial"/>
                <a:hlinkClick r:id="rId6" action="ppaction://hlinksldjump"/>
              </a:rPr>
              <a:t>................................................................ 6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z="1200" dirty="0">
                <a:latin typeface="Arial"/>
                <a:cs typeface="Arial"/>
                <a:hlinkClick r:id="rId6" action="ppaction://hlinksldjump"/>
              </a:rPr>
              <a:t>4-1 외관.................................................................................................. 6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z="1200" spc="5" dirty="0">
                <a:latin typeface="Arial"/>
                <a:cs typeface="Arial"/>
                <a:hlinkClick r:id="rId6" action="ppaction://hlinksldjump"/>
              </a:rPr>
              <a:t>4-2 </a:t>
            </a:r>
            <a:r>
              <a:rPr sz="1200" dirty="0">
                <a:latin typeface="Arial"/>
                <a:cs typeface="Arial"/>
                <a:hlinkClick r:id="rId6" action="ppaction://hlinksldjump"/>
              </a:rPr>
              <a:t>본체 ............................................................................................... 6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z="1200" dirty="0">
                <a:latin typeface="Arial"/>
                <a:cs typeface="Arial"/>
                <a:hlinkClick r:id="rId7" action="ppaction://hlinksldjump"/>
              </a:rPr>
              <a:t>4-3 </a:t>
            </a:r>
            <a:r>
              <a:rPr sz="1200" spc="-5" dirty="0">
                <a:latin typeface="Arial"/>
                <a:cs typeface="Arial"/>
                <a:hlinkClick r:id="rId7" action="ppaction://hlinksldjump"/>
              </a:rPr>
              <a:t>센서 유닛(ML-55 </a:t>
            </a:r>
            <a:r>
              <a:rPr sz="1200" dirty="0">
                <a:latin typeface="Arial"/>
                <a:cs typeface="Arial"/>
                <a:hlinkClick r:id="rId7" action="ppaction://hlinksldjump"/>
              </a:rPr>
              <a:t>센서).................................................................. 8</a:t>
            </a:r>
            <a:endParaRPr lang="en-US"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sz="1200" dirty="0">
                <a:latin typeface="Arial"/>
                <a:cs typeface="Arial"/>
                <a:hlinkClick r:id="rId8" action="ppaction://hlinksldjump"/>
              </a:rPr>
              <a:t>5 준비.......................................................................................................... 9</a:t>
            </a:r>
            <a:endParaRPr sz="1200" dirty="0">
              <a:latin typeface="Arial"/>
              <a:cs typeface="Arial"/>
            </a:endParaRPr>
          </a:p>
          <a:p>
            <a:pPr marR="5080" algn="dist">
              <a:lnSpc>
                <a:spcPts val="1405"/>
              </a:lnSpc>
              <a:tabLst>
                <a:tab pos="456565" algn="l"/>
              </a:tabLst>
            </a:pPr>
            <a:r>
              <a:rPr sz="1200" spc="5" dirty="0">
                <a:latin typeface="Arial"/>
                <a:cs typeface="Arial"/>
                <a:hlinkClick r:id="rId8" action="ppaction://hlinksldjump"/>
              </a:rPr>
              <a:t>5-1 </a:t>
            </a:r>
            <a:r>
              <a:rPr sz="1200" dirty="0">
                <a:latin typeface="Arial"/>
                <a:cs typeface="Arial"/>
                <a:hlinkClick r:id="rId8" action="ppaction://hlinksldjump"/>
              </a:rPr>
              <a:t>설정..................................................................................................... 9</a:t>
            </a:r>
            <a:endParaRPr 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  <a:spcBef>
                <a:spcPts val="100"/>
              </a:spcBef>
            </a:pP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5-1-1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본체와 센서 </a:t>
            </a:r>
            <a:r>
              <a:rPr lang="ko-KR" altLang="en-US" sz="1200" spc="-25" dirty="0">
                <a:latin typeface="Arial"/>
                <a:cs typeface="Arial"/>
                <a:hlinkClick r:id="rId8" action="ppaction://hlinksldjump"/>
              </a:rPr>
              <a:t>유닛을 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연결합니다</a:t>
            </a: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. ...................................... 9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5-1-2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센서를 제거하려면 </a:t>
            </a: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....................................................................... 9</a:t>
            </a:r>
            <a:endParaRPr lang="en-US" altLang="ko-KR" sz="1200" dirty="0">
              <a:latin typeface="Arial"/>
              <a:cs typeface="Arial"/>
            </a:endParaRPr>
          </a:p>
          <a:p>
            <a:pPr marR="5080" algn="dist">
              <a:lnSpc>
                <a:spcPts val="1405"/>
              </a:lnSpc>
              <a:spcBef>
                <a:spcPts val="100"/>
              </a:spcBef>
            </a:pPr>
            <a:r>
              <a:rPr lang="en-US" altLang="ko-KR" sz="1200" spc="5" dirty="0">
                <a:latin typeface="Arial"/>
                <a:cs typeface="Arial"/>
                <a:hlinkClick r:id="rId8" action="ppaction://hlinksldjump"/>
              </a:rPr>
              <a:t>5-2 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측정 모드 선택 </a:t>
            </a: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.......................................................... 9</a:t>
            </a:r>
            <a:endParaRPr lang="ko-KR" altLang="en-US" sz="1200" dirty="0">
              <a:latin typeface="Arial"/>
              <a:cs typeface="Arial"/>
            </a:endParaRPr>
          </a:p>
          <a:p>
            <a:pPr marR="16510" algn="dist">
              <a:lnSpc>
                <a:spcPts val="1380"/>
              </a:lnSpc>
              <a:tabLst>
                <a:tab pos="304800" algn="l"/>
              </a:tabLst>
            </a:pPr>
            <a:endParaRPr lang="en-US" altLang="ko-KR" sz="1200" dirty="0">
              <a:latin typeface="Arial"/>
              <a:cs typeface="Arial"/>
              <a:hlinkClick r:id="rId9" action="ppaction://hlinksldjump"/>
            </a:endParaRPr>
          </a:p>
          <a:p>
            <a:pPr marR="16510" algn="dist">
              <a:lnSpc>
                <a:spcPts val="1380"/>
              </a:lnSpc>
              <a:tabLst>
                <a:tab pos="304800" algn="l"/>
              </a:tabLst>
            </a:pPr>
            <a:r>
              <a:rPr lang="en-US" altLang="ko-KR" sz="1200" dirty="0">
                <a:latin typeface="Arial"/>
                <a:cs typeface="Arial"/>
                <a:hlinkClick r:id="rId9" action="ppaction://hlinksldjump"/>
              </a:rPr>
              <a:t>6 </a:t>
            </a:r>
            <a:r>
              <a:rPr lang="en-US" altLang="ko-KR" sz="1200" spc="-10" dirty="0">
                <a:latin typeface="Arial"/>
                <a:cs typeface="Arial"/>
                <a:hlinkClick r:id="rId9" action="ppaction://hlinksldjump"/>
              </a:rPr>
              <a:t>MLSS </a:t>
            </a:r>
            <a:r>
              <a:rPr lang="ko-KR" altLang="en-US" sz="1200" dirty="0">
                <a:latin typeface="Arial"/>
                <a:cs typeface="Arial"/>
                <a:hlinkClick r:id="rId9" action="ppaction://hlinksldjump"/>
              </a:rPr>
              <a:t>농도 </a:t>
            </a:r>
            <a:r>
              <a:rPr lang="ko-KR" altLang="en-US" sz="1200" spc="-5" dirty="0">
                <a:latin typeface="Arial"/>
                <a:cs typeface="Arial"/>
                <a:hlinkClick r:id="rId9" action="ppaction://hlinksldjump"/>
              </a:rPr>
              <a:t>측정</a:t>
            </a:r>
            <a:r>
              <a:rPr lang="en-US" altLang="ko-KR" sz="1200" spc="-5" dirty="0">
                <a:latin typeface="Arial"/>
                <a:cs typeface="Arial"/>
                <a:hlinkClick r:id="rId9" action="ppaction://hlinksldjump"/>
              </a:rPr>
              <a:t>....................................................................11</a:t>
            </a:r>
            <a:endParaRPr lang="ko-KR" altLang="en-US" sz="1200" dirty="0">
              <a:latin typeface="Arial"/>
              <a:cs typeface="Arial"/>
            </a:endParaRPr>
          </a:p>
          <a:p>
            <a:pPr marR="16510" algn="dist">
              <a:lnSpc>
                <a:spcPts val="1415"/>
              </a:lnSpc>
              <a:tabLst>
                <a:tab pos="456565" algn="l"/>
              </a:tabLst>
            </a:pPr>
            <a:r>
              <a:rPr lang="en-US" altLang="ko-KR" sz="1200" dirty="0">
                <a:latin typeface="Arial"/>
                <a:cs typeface="Arial"/>
                <a:hlinkClick r:id="rId9" action="ppaction://hlinksldjump"/>
              </a:rPr>
              <a:t>6-1 </a:t>
            </a:r>
            <a:r>
              <a:rPr lang="ko-KR" altLang="en-US" sz="1200" spc="-5" dirty="0">
                <a:latin typeface="Arial"/>
                <a:cs typeface="Arial"/>
                <a:hlinkClick r:id="rId9" action="ppaction://hlinksldjump"/>
              </a:rPr>
              <a:t>캘리브레이션 </a:t>
            </a:r>
            <a:r>
              <a:rPr lang="en-US" altLang="ko-KR" sz="1200" spc="-5" dirty="0">
                <a:latin typeface="Arial"/>
                <a:cs typeface="Arial"/>
                <a:hlinkClick r:id="rId9" action="ppaction://hlinksldjump"/>
              </a:rPr>
              <a:t>............................................................................................11</a:t>
            </a:r>
            <a:endParaRPr lang="en-US" altLang="ko-KR" sz="1200" spc="-5" dirty="0">
              <a:latin typeface="Arial"/>
              <a:cs typeface="Arial"/>
            </a:endParaRPr>
          </a:p>
          <a:p>
            <a:pPr marL="12700" algn="dist">
              <a:lnSpc>
                <a:spcPts val="1415"/>
              </a:lnSpc>
              <a:spcBef>
                <a:spcPts val="100"/>
              </a:spcBef>
            </a:pPr>
            <a:r>
              <a:rPr lang="en-US" altLang="ko-KR" sz="1200" dirty="0">
                <a:latin typeface="Arial"/>
                <a:cs typeface="Arial"/>
                <a:hlinkClick r:id="rId9" action="ppaction://hlinksldjump"/>
              </a:rPr>
              <a:t>6-1-1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  <a:hlinkClick r:id="rId9" action="ppaction://hlinksldjump"/>
              </a:rPr>
              <a:t>제로 </a:t>
            </a:r>
            <a:r>
              <a:rPr lang="ko-KR" altLang="en-US" sz="1200" spc="-5" dirty="0">
                <a:latin typeface="Arial"/>
                <a:cs typeface="Arial"/>
                <a:hlinkClick r:id="rId9" action="ppaction://hlinksldjump"/>
              </a:rPr>
              <a:t>캘리브레이션 </a:t>
            </a:r>
            <a:r>
              <a:rPr lang="en-US" altLang="ko-KR" sz="1200" spc="-5" dirty="0">
                <a:latin typeface="Arial"/>
                <a:cs typeface="Arial"/>
                <a:hlinkClick r:id="rId9" action="ppaction://hlinksldjump"/>
              </a:rPr>
              <a:t>............................................................................11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380"/>
              </a:lnSpc>
            </a:pP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6-1-2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MLSS </a:t>
            </a:r>
            <a:r>
              <a:rPr lang="ko-KR" altLang="en-US" sz="1200" dirty="0">
                <a:latin typeface="Arial"/>
                <a:cs typeface="Arial"/>
                <a:hlinkClick r:id="rId10" action="ppaction://hlinksldjump"/>
              </a:rPr>
              <a:t>측정을 위한 </a:t>
            </a:r>
            <a:r>
              <a:rPr lang="ko-KR" altLang="en-US" sz="1200" dirty="0" err="1">
                <a:latin typeface="Arial"/>
                <a:cs typeface="Arial"/>
                <a:hlinkClick r:id="rId10" action="ppaction://hlinksldjump"/>
              </a:rPr>
              <a:t>스팬</a:t>
            </a:r>
            <a:r>
              <a:rPr lang="ko-KR" altLang="en-US" sz="1200" dirty="0">
                <a:latin typeface="Arial"/>
                <a:cs typeface="Arial"/>
                <a:hlinkClick r:id="rId10" action="ppaction://hlinksldjump"/>
              </a:rPr>
              <a:t> 교정 </a:t>
            </a: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.................................... 12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r>
              <a:rPr lang="en-US" altLang="ko-KR" sz="1200" dirty="0">
                <a:latin typeface="Arial"/>
                <a:cs typeface="Arial"/>
                <a:hlinkClick r:id="rId11" action="ppaction://hlinksldjump"/>
              </a:rPr>
              <a:t>6-1-3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ko-KR" altLang="en-US" sz="1200" dirty="0">
                <a:latin typeface="Arial"/>
                <a:cs typeface="Arial"/>
                <a:hlinkClick r:id="rId11" action="ppaction://hlinksldjump"/>
              </a:rPr>
              <a:t>광학 시스템 캘리브레이션 </a:t>
            </a:r>
            <a:r>
              <a:rPr lang="en-US" altLang="ko-KR" sz="1200" dirty="0">
                <a:latin typeface="Arial"/>
                <a:cs typeface="Arial"/>
                <a:hlinkClick r:id="rId11" action="ppaction://hlinksldjump"/>
              </a:rPr>
              <a:t>............................................................ 14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endParaRPr lang="ko-KR" altLang="en-US" sz="1200" dirty="0">
              <a:latin typeface="Arial"/>
              <a:cs typeface="Arial"/>
            </a:endParaRPr>
          </a:p>
          <a:p>
            <a:pPr marR="16510" algn="dist">
              <a:lnSpc>
                <a:spcPts val="1415"/>
              </a:lnSpc>
              <a:tabLst>
                <a:tab pos="456565" algn="l"/>
              </a:tabLst>
            </a:pPr>
            <a:endParaRPr lang="en-US" altLang="ko-KR" sz="1200" dirty="0">
              <a:latin typeface="Arial"/>
              <a:cs typeface="Arial"/>
            </a:endParaRPr>
          </a:p>
          <a:p>
            <a:pPr marR="16510" algn="dist">
              <a:lnSpc>
                <a:spcPts val="1415"/>
              </a:lnSpc>
              <a:tabLst>
                <a:tab pos="456565" algn="l"/>
              </a:tabLst>
            </a:pP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881254" y="6108700"/>
            <a:ext cx="5776595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dist">
              <a:lnSpc>
                <a:spcPts val="1415"/>
              </a:lnSpc>
              <a:spcBef>
                <a:spcPts val="100"/>
              </a:spcBef>
              <a:tabLst>
                <a:tab pos="304800" algn="l"/>
              </a:tabLst>
            </a:pPr>
            <a:r>
              <a:rPr dirty="0">
                <a:hlinkClick r:id="rId12" action="ppaction://hlinksldjump"/>
              </a:rPr>
              <a:t>7 </a:t>
            </a:r>
            <a:r>
              <a:rPr spc="-5" dirty="0">
                <a:hlinkClick r:id="rId12" action="ppaction://hlinksldjump"/>
              </a:rPr>
              <a:t>SZ(슬러지 구역) 측정 </a:t>
            </a:r>
            <a:r>
              <a:rPr dirty="0">
                <a:hlinkClick r:id="rId12" action="ppaction://hlinksldjump"/>
              </a:rPr>
              <a:t>....................................................................... 19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2" action="ppaction://hlinksldjump"/>
              </a:rPr>
              <a:t>7-1 </a:t>
            </a:r>
            <a:r>
              <a:rPr dirty="0">
                <a:hlinkClick r:id="rId12" action="ppaction://hlinksldjump"/>
              </a:rPr>
              <a:t>SZ 레벨 정의하기 .......................................................................... 19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2" action="ppaction://hlinksldjump"/>
              </a:rPr>
              <a:t>7-2 </a:t>
            </a:r>
            <a:r>
              <a:rPr dirty="0">
                <a:hlinkClick r:id="rId12" action="ppaction://hlinksldjump"/>
              </a:rPr>
              <a:t>SZ 측정................................................................................. 19</a:t>
            </a: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endParaRPr lang="en-US" dirty="0">
              <a:hlinkClick r:id="rId13" action="ppaction://hlinksldjump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dirty="0">
                <a:hlinkClick r:id="rId13" action="ppaction://hlinksldjump"/>
              </a:rPr>
              <a:t>8 </a:t>
            </a:r>
            <a:r>
              <a:rPr spc="-10" dirty="0">
                <a:hlinkClick r:id="rId13" action="ppaction://hlinksldjump"/>
              </a:rPr>
              <a:t>SVI </a:t>
            </a:r>
            <a:r>
              <a:rPr dirty="0">
                <a:hlinkClick r:id="rId13" action="ppaction://hlinksldjump"/>
              </a:rPr>
              <a:t>및 r............................................................................................... 21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3" action="ppaction://hlinksldjump"/>
              </a:rPr>
              <a:t>8-1 </a:t>
            </a:r>
            <a:r>
              <a:rPr dirty="0">
                <a:hlinkClick r:id="rId13" action="ppaction://hlinksldjump"/>
              </a:rPr>
              <a:t>SV 가치 정의.............................................................................. 21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3" action="ppaction://hlinksldjump"/>
              </a:rPr>
              <a:t>8-2 </a:t>
            </a:r>
            <a:r>
              <a:rPr spc="-10" dirty="0">
                <a:hlinkClick r:id="rId13" action="ppaction://hlinksldjump"/>
              </a:rPr>
              <a:t>SVI </a:t>
            </a:r>
            <a:r>
              <a:rPr dirty="0">
                <a:hlinkClick r:id="rId13" action="ppaction://hlinksldjump"/>
              </a:rPr>
              <a:t>및 r 값 표시 ................................................................ 21</a:t>
            </a: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endParaRPr lang="en-US" dirty="0">
              <a:hlinkClick r:id="rId14" action="ppaction://hlinksldjump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dirty="0">
                <a:hlinkClick r:id="rId14" action="ppaction://hlinksldjump"/>
              </a:rPr>
              <a:t>9 보관 </a:t>
            </a:r>
            <a:r>
              <a:rPr spc="-5" dirty="0">
                <a:hlinkClick r:id="rId14" action="ppaction://hlinksldjump"/>
              </a:rPr>
              <a:t>및 유지보수 </a:t>
            </a:r>
            <a:r>
              <a:rPr dirty="0">
                <a:hlinkClick r:id="rId14" action="ppaction://hlinksldjump"/>
              </a:rPr>
              <a:t>................................................................................. 23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4" action="ppaction://hlinksldjump"/>
              </a:rPr>
              <a:t>9-1 </a:t>
            </a:r>
            <a:r>
              <a:rPr dirty="0">
                <a:hlinkClick r:id="rId14" action="ppaction://hlinksldjump"/>
              </a:rPr>
              <a:t>계량기 보관 및 유지보수 ......................................................... 23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dirty="0">
                <a:hlinkClick r:id="rId14" action="ppaction://hlinksldjump"/>
              </a:rPr>
              <a:t>9-2 </a:t>
            </a:r>
            <a:r>
              <a:rPr spc="-5" dirty="0">
                <a:hlinkClick r:id="rId14" action="ppaction://hlinksldjump"/>
              </a:rPr>
              <a:t>센서 보관 </a:t>
            </a:r>
            <a:r>
              <a:rPr dirty="0">
                <a:hlinkClick r:id="rId14" action="ppaction://hlinksldjump"/>
              </a:rPr>
              <a:t>및 유지보수....................................................... 23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4" action="ppaction://hlinksldjump"/>
              </a:rPr>
              <a:t>9-3 </a:t>
            </a:r>
            <a:r>
              <a:rPr dirty="0">
                <a:hlinkClick r:id="rId14" action="ppaction://hlinksldjump"/>
              </a:rPr>
              <a:t>배터리................................................................................................. 23</a:t>
            </a: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endParaRPr lang="en-US" dirty="0">
              <a:hlinkClick r:id="rId15" action="ppaction://hlinksldjump"/>
            </a:endParaRPr>
          </a:p>
          <a:p>
            <a:pPr marR="5080" algn="dist">
              <a:lnSpc>
                <a:spcPts val="1380"/>
              </a:lnSpc>
              <a:tabLst>
                <a:tab pos="304800" algn="l"/>
              </a:tabLst>
            </a:pPr>
            <a:r>
              <a:rPr dirty="0">
                <a:hlinkClick r:id="rId15" action="ppaction://hlinksldjump"/>
              </a:rPr>
              <a:t>10 데이터 </a:t>
            </a:r>
            <a:r>
              <a:rPr dirty="0" err="1">
                <a:hlinkClick r:id="rId15" action="ppaction://hlinksldjump"/>
              </a:rPr>
              <a:t>스토리지</a:t>
            </a:r>
            <a:r>
              <a:rPr dirty="0">
                <a:hlinkClick r:id="rId15" action="ppaction://hlinksldjump"/>
              </a:rPr>
              <a:t> ................................................................................................ 24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spc="5" dirty="0">
                <a:hlinkClick r:id="rId15" action="ppaction://hlinksldjump"/>
              </a:rPr>
              <a:t>10-1 </a:t>
            </a:r>
            <a:r>
              <a:rPr dirty="0">
                <a:hlinkClick r:id="rId15" action="ppaction://hlinksldjump"/>
              </a:rPr>
              <a:t>측정 기록 ........................................................................ 24</a:t>
            </a:r>
          </a:p>
          <a:p>
            <a:pPr marR="5080" algn="dist">
              <a:lnSpc>
                <a:spcPts val="1380"/>
              </a:lnSpc>
              <a:tabLst>
                <a:tab pos="456565" algn="l"/>
              </a:tabLst>
            </a:pPr>
            <a:r>
              <a:rPr dirty="0">
                <a:hlinkClick r:id="rId15" action="ppaction://hlinksldjump"/>
              </a:rPr>
              <a:t>10-2 </a:t>
            </a:r>
            <a:r>
              <a:rPr spc="-5" dirty="0">
                <a:hlinkClick r:id="rId15" action="ppaction://hlinksldjump"/>
              </a:rPr>
              <a:t>데이터 검색 </a:t>
            </a:r>
            <a:r>
              <a:rPr dirty="0">
                <a:hlinkClick r:id="rId15" action="ppaction://hlinksldjump"/>
              </a:rPr>
              <a:t>................................................................................... 24</a:t>
            </a:r>
          </a:p>
          <a:p>
            <a:pPr marR="5080" algn="dist">
              <a:lnSpc>
                <a:spcPts val="1415"/>
              </a:lnSpc>
              <a:tabLst>
                <a:tab pos="456565" algn="l"/>
              </a:tabLst>
            </a:pPr>
            <a:r>
              <a:rPr dirty="0">
                <a:hlinkClick r:id="rId15" action="ppaction://hlinksldjump"/>
              </a:rPr>
              <a:t>10-3 </a:t>
            </a:r>
            <a:r>
              <a:rPr spc="-5" dirty="0">
                <a:hlinkClick r:id="rId15" action="ppaction://hlinksldjump"/>
              </a:rPr>
              <a:t>데이터 삭제 </a:t>
            </a:r>
            <a:r>
              <a:rPr dirty="0">
                <a:hlinkClick r:id="rId15" action="ppaction://hlinksldjump"/>
              </a:rPr>
              <a:t>...................................................................................... 24</a:t>
            </a: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AA64FEB9-7EC0-7376-67CE-4E8FE22A49B7}"/>
              </a:ext>
            </a:extLst>
          </p:cNvPr>
          <p:cNvSpPr txBox="1">
            <a:spLocks/>
          </p:cNvSpPr>
          <p:nvPr/>
        </p:nvSpPr>
        <p:spPr>
          <a:xfrm>
            <a:off x="863857" y="9163930"/>
            <a:ext cx="57765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algn="dist">
              <a:lnSpc>
                <a:spcPts val="1415"/>
              </a:lnSpc>
              <a:spcBef>
                <a:spcPts val="100"/>
              </a:spcBef>
            </a:pPr>
            <a:r>
              <a:rPr lang="en-US" altLang="ko-KR" sz="1200" dirty="0">
                <a:latin typeface="Arial"/>
                <a:cs typeface="Arial"/>
                <a:hlinkClick r:id="rId15" action="ppaction://hlinksldjump"/>
              </a:rPr>
              <a:t>10-3-1</a:t>
            </a:r>
            <a:r>
              <a:rPr lang="ko-KR" altLang="en-US" sz="1200" spc="-10" dirty="0">
                <a:latin typeface="Arial"/>
                <a:cs typeface="Arial"/>
                <a:hlinkClick r:id="rId15" action="ppaction://hlinksldjump"/>
              </a:rPr>
              <a:t> </a:t>
            </a:r>
            <a:r>
              <a:rPr lang="en-US" altLang="ko-KR" sz="1200" spc="-10" dirty="0">
                <a:latin typeface="Arial"/>
                <a:cs typeface="Arial"/>
                <a:hlinkClick r:id="rId15" action="ppaction://hlinksldjump"/>
              </a:rPr>
              <a:t>MLSS </a:t>
            </a:r>
            <a:r>
              <a:rPr lang="ko-KR" altLang="en-US" sz="1200" spc="-5" dirty="0">
                <a:latin typeface="Arial"/>
                <a:cs typeface="Arial"/>
                <a:hlinkClick r:id="rId15" action="ppaction://hlinksldjump"/>
              </a:rPr>
              <a:t>농도 </a:t>
            </a:r>
            <a:r>
              <a:rPr lang="ko-KR" altLang="en-US" sz="1200" dirty="0" err="1">
                <a:latin typeface="Arial"/>
                <a:cs typeface="Arial"/>
                <a:hlinkClick r:id="rId15" action="ppaction://hlinksldjump"/>
              </a:rPr>
              <a:t>판독값</a:t>
            </a:r>
            <a:r>
              <a:rPr lang="ko-KR" altLang="en-US" sz="1200" dirty="0">
                <a:latin typeface="Arial"/>
                <a:cs typeface="Arial"/>
                <a:hlinkClick r:id="rId15" action="ppaction://hlinksldjump"/>
              </a:rPr>
              <a:t> 삭제하기</a:t>
            </a:r>
            <a:r>
              <a:rPr lang="en-US" altLang="ko-KR" sz="1200" dirty="0">
                <a:latin typeface="Arial"/>
                <a:cs typeface="Arial"/>
                <a:hlinkClick r:id="rId15" action="ppaction://hlinksldjump"/>
              </a:rPr>
              <a:t>...................................... 24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380"/>
              </a:lnSpc>
            </a:pPr>
            <a:r>
              <a:rPr lang="en-US" altLang="ko-KR" sz="1200" dirty="0">
                <a:latin typeface="Arial"/>
                <a:cs typeface="Arial"/>
                <a:hlinkClick r:id="rId16" action="ppaction://hlinksldjump"/>
              </a:rPr>
              <a:t>10-3-2</a:t>
            </a:r>
            <a:r>
              <a:rPr lang="ko-KR" altLang="en-US" sz="1200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lang="en-US" altLang="ko-KR" sz="1200" dirty="0">
                <a:latin typeface="Arial"/>
                <a:cs typeface="Arial"/>
                <a:hlinkClick r:id="rId16" action="ppaction://hlinksldjump"/>
              </a:rPr>
              <a:t>JIS </a:t>
            </a:r>
            <a:r>
              <a:rPr lang="ko-KR" altLang="en-US" sz="1200" spc="-5" dirty="0">
                <a:latin typeface="Arial"/>
                <a:cs typeface="Arial"/>
                <a:hlinkClick r:id="rId16" action="ppaction://hlinksldjump"/>
              </a:rPr>
              <a:t>농도 </a:t>
            </a:r>
            <a:r>
              <a:rPr lang="ko-KR" altLang="en-US" sz="1200" spc="-10" dirty="0">
                <a:latin typeface="Arial"/>
                <a:cs typeface="Arial"/>
                <a:hlinkClick r:id="rId16" action="ppaction://hlinksldjump"/>
              </a:rPr>
              <a:t>측정값 </a:t>
            </a:r>
            <a:r>
              <a:rPr lang="ko-KR" altLang="en-US" sz="1200" spc="-5" dirty="0">
                <a:latin typeface="Arial"/>
                <a:cs typeface="Arial"/>
                <a:hlinkClick r:id="rId16" action="ppaction://hlinksldjump"/>
              </a:rPr>
              <a:t>삭제하기 </a:t>
            </a:r>
            <a:r>
              <a:rPr lang="en-US" altLang="ko-KR" sz="1200" dirty="0">
                <a:latin typeface="Arial"/>
                <a:cs typeface="Arial"/>
                <a:hlinkClick r:id="rId16" action="ppaction://hlinksldjump"/>
              </a:rPr>
              <a:t>................... 25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r>
              <a:rPr lang="en-US" altLang="ko-KR" sz="1200" dirty="0">
                <a:latin typeface="Arial"/>
                <a:cs typeface="Arial"/>
                <a:hlinkClick r:id="rId16" action="ppaction://hlinksldjump"/>
              </a:rPr>
              <a:t>10-3-3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en-US" altLang="ko-KR" sz="1200" spc="-5" dirty="0">
                <a:latin typeface="Arial"/>
                <a:cs typeface="Arial"/>
                <a:hlinkClick r:id="rId16" action="ppaction://hlinksldjump"/>
              </a:rPr>
              <a:t>SZ </a:t>
            </a:r>
            <a:r>
              <a:rPr lang="ko-KR" altLang="en-US" sz="1200" spc="-5" dirty="0">
                <a:latin typeface="Arial"/>
                <a:cs typeface="Arial"/>
                <a:hlinkClick r:id="rId16" action="ppaction://hlinksldjump"/>
              </a:rPr>
              <a:t>측정값 삭제하기 </a:t>
            </a:r>
            <a:r>
              <a:rPr lang="en-US" altLang="ko-KR" sz="1200" dirty="0">
                <a:latin typeface="Arial"/>
                <a:cs typeface="Arial"/>
                <a:hlinkClick r:id="rId16" action="ppaction://hlinksldjump"/>
              </a:rPr>
              <a:t>........................................... 25</a:t>
            </a:r>
            <a:endParaRPr lang="en-US" altLang="ko-K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1473"/>
            <a:ext cx="5775325" cy="13976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61009" marR="5080" indent="2540">
              <a:lnSpc>
                <a:spcPts val="1390"/>
              </a:lnSpc>
              <a:spcBef>
                <a:spcPts val="185"/>
              </a:spcBef>
            </a:pPr>
            <a:r>
              <a:rPr sz="1200" b="1" spc="-5" dirty="0">
                <a:latin typeface="Arial"/>
                <a:cs typeface="Arial"/>
              </a:rPr>
              <a:t>사용하기 전에 </a:t>
            </a:r>
            <a:r>
              <a:rPr sz="1200" b="1" dirty="0">
                <a:latin typeface="Arial"/>
                <a:cs typeface="Arial"/>
              </a:rPr>
              <a:t>컴퓨터나 기타 </a:t>
            </a:r>
            <a:r>
              <a:rPr sz="1200" b="1" spc="-5" dirty="0">
                <a:latin typeface="Arial"/>
                <a:cs typeface="Arial"/>
              </a:rPr>
              <a:t>장치에서 </a:t>
            </a:r>
            <a:r>
              <a:rPr sz="1200" b="1" spc="-10" dirty="0">
                <a:latin typeface="Arial"/>
                <a:cs typeface="Arial"/>
              </a:rPr>
              <a:t>미디어를 </a:t>
            </a:r>
            <a:r>
              <a:rPr sz="1200" b="1" spc="-35" dirty="0">
                <a:latin typeface="Arial"/>
                <a:cs typeface="Arial"/>
              </a:rPr>
              <a:t>FAT16 </a:t>
            </a:r>
            <a:r>
              <a:rPr sz="1200" b="1" dirty="0">
                <a:latin typeface="Arial"/>
                <a:cs typeface="Arial"/>
              </a:rPr>
              <a:t>또는 </a:t>
            </a:r>
            <a:r>
              <a:rPr sz="1200" b="1" spc="-40" dirty="0">
                <a:latin typeface="Arial"/>
                <a:cs typeface="Arial"/>
              </a:rPr>
              <a:t>FAT32 </a:t>
            </a:r>
            <a:r>
              <a:rPr sz="1200" b="1" spc="-5" dirty="0">
                <a:latin typeface="Arial"/>
                <a:cs typeface="Arial"/>
              </a:rPr>
              <a:t>포맷(빠른 포맷이 아닌)</a:t>
            </a:r>
            <a:r>
              <a:rPr sz="1200" b="1" dirty="0">
                <a:latin typeface="Arial"/>
                <a:cs typeface="Arial"/>
              </a:rPr>
              <a:t>으로 </a:t>
            </a:r>
            <a:r>
              <a:rPr sz="1200" b="1" spc="-5" dirty="0">
                <a:latin typeface="Arial"/>
                <a:cs typeface="Arial"/>
              </a:rPr>
              <a:t>포맷해야 합니다.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10-4-1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농도</a:t>
            </a:r>
            <a:endParaRPr sz="1400" dirty="0">
              <a:latin typeface="Arial"/>
              <a:cs typeface="Arial"/>
            </a:endParaRPr>
          </a:p>
          <a:p>
            <a:pPr marL="12700" marR="2404745">
              <a:lnSpc>
                <a:spcPts val="1370"/>
              </a:lnSpc>
              <a:spcBef>
                <a:spcPts val="855"/>
              </a:spcBef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10" dirty="0">
                <a:latin typeface="Arial"/>
                <a:cs typeface="Arial"/>
              </a:rPr>
              <a:t>USB에 </a:t>
            </a:r>
            <a:r>
              <a:rPr sz="1200" spc="-5" dirty="0">
                <a:latin typeface="Arial"/>
                <a:cs typeface="Arial"/>
              </a:rPr>
              <a:t>저장할 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기본값: 001 - 001</a:t>
            </a:r>
          </a:p>
          <a:p>
            <a:pPr marL="12700">
              <a:lnSpc>
                <a:spcPts val="135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001 - 999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11315" y="3085445"/>
            <a:ext cx="307975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72224" y="3073938"/>
            <a:ext cx="3423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  </a:t>
            </a:r>
            <a:r>
              <a:rPr lang="ko-KR" altLang="en-US" sz="1200" dirty="0">
                <a:latin typeface="Arial"/>
                <a:cs typeface="Arial"/>
              </a:rPr>
              <a:t>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USB MLSS를 </a:t>
            </a:r>
            <a:r>
              <a:rPr sz="1200" spc="-10" dirty="0">
                <a:latin typeface="Arial"/>
                <a:cs typeface="Arial"/>
              </a:rPr>
              <a:t>불러옵니다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93440" y="3261740"/>
            <a:ext cx="279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샘플 번호 저장 </a:t>
            </a:r>
            <a:r>
              <a:rPr sz="1200" dirty="0">
                <a:latin typeface="Arial"/>
                <a:cs typeface="Arial"/>
              </a:rPr>
              <a:t>범위 </a:t>
            </a:r>
            <a:r>
              <a:rPr sz="1200" spc="-5" dirty="0">
                <a:latin typeface="Arial"/>
                <a:cs typeface="Arial"/>
              </a:rPr>
              <a:t>설정 화면.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3707" y="3472810"/>
            <a:ext cx="2877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5" dirty="0">
                <a:latin typeface="Arial"/>
                <a:cs typeface="Arial"/>
              </a:rPr>
              <a:t>커서를 </a:t>
            </a:r>
            <a:r>
              <a:rPr sz="1200" dirty="0">
                <a:latin typeface="Arial"/>
                <a:cs typeface="Arial"/>
              </a:rPr>
              <a:t>표시합니다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3440" y="3688841"/>
            <a:ext cx="296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샘플 </a:t>
            </a:r>
            <a:r>
              <a:rPr sz="1200" spc="-15" dirty="0">
                <a:latin typeface="Arial"/>
                <a:cs typeface="Arial"/>
              </a:rPr>
              <a:t>번호의 </a:t>
            </a:r>
            <a:r>
              <a:rPr sz="1200" dirty="0">
                <a:latin typeface="Arial"/>
                <a:cs typeface="Arial"/>
              </a:rPr>
              <a:t>저장 범위를 설정합니다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6274" y="3934016"/>
            <a:ext cx="3209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1200" dirty="0">
                <a:latin typeface="Arial"/>
                <a:cs typeface="Arial"/>
              </a:rPr>
              <a:t>키를 사용하여 커서를 이동하고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4480" y="4122293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  <a:tab pos="692150" algn="l"/>
              </a:tabLst>
            </a:pPr>
            <a:r>
              <a:rPr sz="1200" dirty="0">
                <a:latin typeface="Arial"/>
                <a:cs typeface="Arial"/>
              </a:rPr>
              <a:t>키를 눌러 </a:t>
            </a:r>
            <a:r>
              <a:rPr sz="1200" spc="-5" dirty="0">
                <a:latin typeface="Arial"/>
                <a:cs typeface="Arial"/>
              </a:rPr>
              <a:t>값을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6898" y="4367994"/>
            <a:ext cx="34251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295" algn="l"/>
              </a:tabLst>
            </a:pPr>
            <a:r>
              <a:rPr sz="1200" dirty="0">
                <a:latin typeface="Arial"/>
                <a:cs typeface="Arial"/>
              </a:rPr>
              <a:t>5)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 MLSS </a:t>
            </a:r>
            <a:r>
              <a:rPr lang="ko-KR" altLang="en-US" sz="1200" dirty="0"/>
              <a:t>샘플 번호의 저장 범위가 설정 되었습니다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764" y="5399023"/>
            <a:ext cx="2633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데이터를 </a:t>
            </a:r>
            <a:r>
              <a:rPr sz="1200" spc="-5" dirty="0">
                <a:latin typeface="Arial"/>
                <a:cs typeface="Arial"/>
              </a:rPr>
              <a:t>USB에 저장하기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3138" y="6039734"/>
            <a:ext cx="3198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7) </a:t>
            </a:r>
            <a:r>
              <a:rPr lang="en-US" sz="1200" dirty="0">
                <a:latin typeface="Arial"/>
                <a:cs typeface="Arial"/>
              </a:rPr>
              <a:t>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*(별표)를 </a:t>
            </a:r>
            <a:r>
              <a:rPr lang="ko-KR" altLang="en-US" sz="1200" dirty="0">
                <a:latin typeface="Arial"/>
                <a:cs typeface="Arial"/>
              </a:rPr>
              <a:t>선택하고 커서를 </a:t>
            </a:r>
            <a:r>
              <a:rPr sz="1200" spc="-10" dirty="0" err="1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64644" y="6238950"/>
            <a:ext cx="28630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MLSS를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90943" y="6489700"/>
            <a:ext cx="3409580" cy="2032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9235" marR="5080" indent="-217170">
              <a:lnSpc>
                <a:spcPts val="1390"/>
              </a:lnSpc>
              <a:spcBef>
                <a:spcPts val="185"/>
              </a:spcBef>
              <a:buAutoNum type="arabicParenR" startAt="8"/>
              <a:tabLst>
                <a:tab pos="229870" algn="l"/>
              </a:tabLst>
            </a:pPr>
            <a:r>
              <a:rPr lang="en-US" altLang="ko-KR" sz="1200" dirty="0"/>
              <a:t>         </a:t>
            </a:r>
            <a:r>
              <a:rPr lang="ko-KR" altLang="en-US" sz="1200" dirty="0"/>
              <a:t>키를 눌러 가장 최신 데이터를 표시하세요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74728" y="6504725"/>
            <a:ext cx="30797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194793" y="6773995"/>
            <a:ext cx="3467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9) </a:t>
            </a:r>
            <a:r>
              <a:rPr lang="en-US" sz="1200" dirty="0"/>
              <a:t>        </a:t>
            </a:r>
            <a:r>
              <a:rPr lang="en-US" altLang="ko-KR" sz="1200" dirty="0"/>
              <a:t>  </a:t>
            </a:r>
            <a:r>
              <a:rPr lang="ko-KR" altLang="en-US" sz="1200" dirty="0"/>
              <a:t>키를 눌러 </a:t>
            </a:r>
            <a:r>
              <a:rPr lang="en-US" altLang="ko-KR" sz="1200" dirty="0"/>
              <a:t>USB </a:t>
            </a:r>
            <a:r>
              <a:rPr lang="ko-KR" altLang="en-US" sz="1200" dirty="0"/>
              <a:t>저장 확인을 표시합니다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저장할 샘플 번호를 확인합니다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번호가 틀리면 </a:t>
            </a:r>
            <a:r>
              <a:rPr lang="en-US" altLang="ko-KR" sz="1200" dirty="0"/>
              <a:t>(1)</a:t>
            </a:r>
            <a:r>
              <a:rPr lang="ko-KR" altLang="en-US" sz="1200" dirty="0"/>
              <a:t>로 돌아가십시오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58227" y="7188286"/>
            <a:ext cx="451484" cy="16827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0943" y="7459941"/>
            <a:ext cx="3424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1200" dirty="0">
                <a:latin typeface="Arial"/>
                <a:cs typeface="Arial"/>
              </a:rPr>
              <a:t>10)</a:t>
            </a:r>
            <a:r>
              <a:rPr lang="ko-KR" altLang="en-US" sz="1200" dirty="0"/>
              <a:t> 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누르세요</a:t>
            </a:r>
            <a:r>
              <a:rPr lang="en-US" altLang="ko-KR" sz="1200" dirty="0"/>
              <a:t>. JIS </a:t>
            </a:r>
            <a:r>
              <a:rPr lang="ko-KR" altLang="en-US" sz="1200" dirty="0"/>
              <a:t>샘플을 </a:t>
            </a:r>
            <a:r>
              <a:rPr lang="en-US" altLang="ko-KR" sz="1200" dirty="0"/>
              <a:t>USB</a:t>
            </a:r>
            <a:r>
              <a:rPr lang="ko-KR" altLang="en-US" sz="1200" dirty="0"/>
              <a:t>에 저장하기 시작합니다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6662" y="7961221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spc="-35" dirty="0">
                <a:latin typeface="Arial"/>
                <a:cs typeface="Arial"/>
              </a:rPr>
              <a:t>11) </a:t>
            </a: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5" dirty="0">
                <a:latin typeface="Arial"/>
                <a:cs typeface="Arial"/>
              </a:rPr>
              <a:t>저장이 </a:t>
            </a:r>
            <a:r>
              <a:rPr sz="1200" spc="-5" dirty="0">
                <a:latin typeface="Arial"/>
                <a:cs typeface="Arial"/>
              </a:rPr>
              <a:t>완료되면 </a:t>
            </a:r>
            <a:r>
              <a:rPr sz="1200" dirty="0">
                <a:latin typeface="Arial"/>
                <a:cs typeface="Arial"/>
              </a:rPr>
              <a:t>저장된 파일의 이름과 </a:t>
            </a:r>
            <a:r>
              <a:rPr sz="1200" spc="-5" dirty="0">
                <a:latin typeface="Arial"/>
                <a:cs typeface="Arial"/>
              </a:rPr>
              <a:t>완료 메시지가 </a:t>
            </a:r>
            <a:r>
              <a:rPr sz="1200" dirty="0">
                <a:latin typeface="Arial"/>
                <a:cs typeface="Arial"/>
              </a:rPr>
              <a:t>표시됩니다.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26</a:t>
            </a: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15" y="2402619"/>
            <a:ext cx="2114845" cy="2686425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4" y="5786821"/>
            <a:ext cx="2057687" cy="3591426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0" y="5697405"/>
            <a:ext cx="752580" cy="228632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066" y="2641060"/>
            <a:ext cx="371527" cy="219106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145" y="6061550"/>
            <a:ext cx="371527" cy="219106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323" y="3261740"/>
            <a:ext cx="381053" cy="219106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323" y="3579288"/>
            <a:ext cx="381053" cy="21910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832" y="3883251"/>
            <a:ext cx="371527" cy="219106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013" y="4185172"/>
            <a:ext cx="562053" cy="228632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776" y="6311486"/>
            <a:ext cx="371527" cy="219106"/>
          </a:xfrm>
          <a:prstGeom prst="rect">
            <a:avLst/>
          </a:prstGeom>
        </p:spPr>
      </p:pic>
      <p:sp>
        <p:nvSpPr>
          <p:cNvPr id="66" name="object 14"/>
          <p:cNvSpPr txBox="1"/>
          <p:nvPr/>
        </p:nvSpPr>
        <p:spPr>
          <a:xfrm>
            <a:off x="3366865" y="2363742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7" name="object 15"/>
          <p:cNvSpPr txBox="1"/>
          <p:nvPr/>
        </p:nvSpPr>
        <p:spPr>
          <a:xfrm>
            <a:off x="3163707" y="2320334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17"/>
          <p:cNvSpPr txBox="1"/>
          <p:nvPr/>
        </p:nvSpPr>
        <p:spPr>
          <a:xfrm>
            <a:off x="3172224" y="2577531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69" name="object 19"/>
          <p:cNvSpPr txBox="1"/>
          <p:nvPr/>
        </p:nvSpPr>
        <p:spPr>
          <a:xfrm>
            <a:off x="3362502" y="2846609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6865" y="2601216"/>
            <a:ext cx="381053" cy="228632"/>
          </a:xfrm>
          <a:prstGeom prst="rect">
            <a:avLst/>
          </a:prstGeom>
        </p:spPr>
      </p:pic>
      <p:sp>
        <p:nvSpPr>
          <p:cNvPr id="71" name="object 22"/>
          <p:cNvSpPr txBox="1"/>
          <p:nvPr/>
        </p:nvSpPr>
        <p:spPr>
          <a:xfrm>
            <a:off x="4851130" y="2312070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391" y="3441700"/>
            <a:ext cx="381053" cy="219106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199" y="3923190"/>
            <a:ext cx="381053" cy="219106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953" y="4142295"/>
            <a:ext cx="371527" cy="219106"/>
          </a:xfrm>
          <a:prstGeom prst="rect">
            <a:avLst/>
          </a:prstGeom>
        </p:spPr>
      </p:pic>
      <p:sp>
        <p:nvSpPr>
          <p:cNvPr id="75" name="object 14"/>
          <p:cNvSpPr txBox="1"/>
          <p:nvPr/>
        </p:nvSpPr>
        <p:spPr>
          <a:xfrm>
            <a:off x="3366865" y="5837419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15"/>
          <p:cNvSpPr txBox="1"/>
          <p:nvPr/>
        </p:nvSpPr>
        <p:spPr>
          <a:xfrm>
            <a:off x="3173494" y="5780040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lang="en-US" sz="1200" dirty="0">
                <a:latin typeface="Arial"/>
                <a:cs typeface="Arial"/>
              </a:rPr>
              <a:t>6</a:t>
            </a:r>
            <a:r>
              <a:rPr sz="1200" dirty="0">
                <a:latin typeface="Arial"/>
                <a:cs typeface="Arial"/>
              </a:rPr>
              <a:t>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4905057" y="5773447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>
                <a:latin typeface="Arial"/>
                <a:cs typeface="Arial"/>
              </a:rPr>
              <a:t>선택 </a:t>
            </a:r>
            <a:r>
              <a:rPr sz="1200" spc="-5" dirty="0">
                <a:latin typeface="Arial"/>
                <a:cs typeface="Arial"/>
              </a:rPr>
              <a:t>화면.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390" y="6061550"/>
            <a:ext cx="381053" cy="219106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502" y="6751022"/>
            <a:ext cx="371527" cy="21910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63501"/>
            <a:ext cx="4858385" cy="9785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latin typeface="Arial"/>
                <a:cs typeface="Arial"/>
              </a:rPr>
              <a:t>10-4-2 </a:t>
            </a:r>
            <a:r>
              <a:rPr sz="1400" spc="-10" dirty="0">
                <a:latin typeface="Arial"/>
                <a:cs typeface="Arial"/>
              </a:rPr>
              <a:t>JIS </a:t>
            </a:r>
            <a:r>
              <a:rPr sz="1400" spc="-5" dirty="0">
                <a:latin typeface="Arial"/>
                <a:cs typeface="Arial"/>
              </a:rPr>
              <a:t>변환을 </a:t>
            </a:r>
            <a:r>
              <a:rPr sz="1400" dirty="0">
                <a:latin typeface="Arial"/>
                <a:cs typeface="Arial"/>
              </a:rPr>
              <a:t>통한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농도 측정</a:t>
            </a:r>
            <a:endParaRPr sz="1400" dirty="0">
              <a:latin typeface="Arial"/>
              <a:cs typeface="Arial"/>
            </a:endParaRPr>
          </a:p>
          <a:p>
            <a:pPr marL="12700" marR="1487805">
              <a:lnSpc>
                <a:spcPts val="1390"/>
              </a:lnSpc>
              <a:spcBef>
                <a:spcPts val="840"/>
              </a:spcBef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10" dirty="0">
                <a:latin typeface="Arial"/>
                <a:cs typeface="Arial"/>
              </a:rPr>
              <a:t>USB에 </a:t>
            </a:r>
            <a:r>
              <a:rPr sz="1200" spc="-5" dirty="0">
                <a:latin typeface="Arial"/>
                <a:cs typeface="Arial"/>
              </a:rPr>
              <a:t>저장할 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기본값: 001 - 001</a:t>
            </a:r>
          </a:p>
          <a:p>
            <a:pPr marL="12700">
              <a:lnSpc>
                <a:spcPts val="133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001 - 999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96431" y="2695063"/>
            <a:ext cx="31750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58030" y="2684589"/>
            <a:ext cx="3423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7475" algn="l"/>
              </a:tabLst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 </a:t>
            </a: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5" dirty="0">
                <a:latin typeface="Arial"/>
                <a:cs typeface="Arial"/>
              </a:rPr>
              <a:t>JIS를 </a:t>
            </a:r>
            <a:r>
              <a:rPr sz="1200" dirty="0">
                <a:latin typeface="Arial"/>
                <a:cs typeface="Arial"/>
              </a:rPr>
              <a:t>불러옵니다.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87065" y="2995012"/>
            <a:ext cx="28771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</a:t>
            </a:r>
            <a:r>
              <a:rPr lang="en-US" sz="1200" dirty="0">
                <a:latin typeface="Arial"/>
                <a:cs typeface="Arial"/>
              </a:rPr>
              <a:t>) </a:t>
            </a:r>
            <a:r>
              <a:rPr lang="en-US" sz="1200" dirty="0"/>
              <a:t>         </a:t>
            </a:r>
            <a:r>
              <a:rPr lang="en-US" altLang="ko-KR" sz="1200" dirty="0"/>
              <a:t>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샘플 번호의 저장 범위를 설정합니다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설정합니다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3645" y="3822271"/>
            <a:ext cx="34251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295" algn="l"/>
              </a:tabLst>
            </a:pPr>
            <a:r>
              <a:rPr sz="1200" dirty="0">
                <a:latin typeface="Arial"/>
                <a:cs typeface="Arial"/>
              </a:rPr>
              <a:t>5)</a:t>
            </a:r>
            <a:r>
              <a:rPr lang="ko-KR" altLang="en-US" sz="1200" dirty="0"/>
              <a:t>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 MLSS </a:t>
            </a:r>
            <a:r>
              <a:rPr lang="ko-KR" altLang="en-US" sz="1200" dirty="0"/>
              <a:t>샘플 번호의 저장 범위가 설정됩니다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764" y="4825999"/>
            <a:ext cx="2633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데이터를 </a:t>
            </a:r>
            <a:r>
              <a:rPr sz="1200" spc="-5" dirty="0">
                <a:latin typeface="Arial"/>
                <a:cs typeface="Arial"/>
              </a:rPr>
              <a:t>USB에 저장하기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2942" y="5224328"/>
            <a:ext cx="34226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355" algn="l"/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6) </a:t>
            </a:r>
            <a:r>
              <a:rPr lang="en-US" altLang="ko-KR" sz="1200" dirty="0"/>
              <a:t>MODE </a:t>
            </a:r>
            <a:r>
              <a:rPr lang="ko-KR" altLang="en-US" sz="1200" dirty="0"/>
              <a:t>키를 눌러 측정 모드 선택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3645" y="5650344"/>
            <a:ext cx="31965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7)</a:t>
            </a:r>
            <a:r>
              <a:rPr lang="ko-KR" altLang="en-US" sz="1200" dirty="0"/>
              <a:t> </a:t>
            </a:r>
            <a:r>
              <a:rPr lang="en-US" altLang="ko-KR" sz="1200" dirty="0"/>
              <a:t>           </a:t>
            </a:r>
            <a:r>
              <a:rPr lang="ko-KR" altLang="en-US" sz="1200" dirty="0"/>
              <a:t>키를 사용하여 * </a:t>
            </a:r>
            <a:r>
              <a:rPr lang="en-US" altLang="ko-KR" sz="1200" dirty="0"/>
              <a:t>(</a:t>
            </a:r>
            <a:r>
              <a:rPr lang="ko-KR" altLang="en-US" sz="1200" dirty="0"/>
              <a:t>별표</a:t>
            </a:r>
            <a:r>
              <a:rPr lang="en-US" altLang="ko-KR" sz="1200" dirty="0"/>
              <a:t>) </a:t>
            </a:r>
            <a:r>
              <a:rPr lang="ko-KR" altLang="en-US" sz="1200" dirty="0"/>
              <a:t>커서를 이동하고 </a:t>
            </a:r>
            <a:r>
              <a:rPr lang="en-US" altLang="ko-KR" sz="1200" dirty="0"/>
              <a:t>JIS </a:t>
            </a:r>
            <a:r>
              <a:rPr lang="ko-KR" altLang="en-US" sz="1200" dirty="0"/>
              <a:t>를 선택합니다</a:t>
            </a:r>
            <a:r>
              <a:rPr lang="en-US" altLang="ko-KR" sz="1200" dirty="0"/>
              <a:t>.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27</a:t>
            </a: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0" y="5697405"/>
            <a:ext cx="752580" cy="228632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18" y="3171932"/>
            <a:ext cx="371527" cy="219106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55" y="5584794"/>
            <a:ext cx="371527" cy="219106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23" y="3261740"/>
            <a:ext cx="381053" cy="219106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23" y="3579288"/>
            <a:ext cx="381053" cy="219106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832" y="3883251"/>
            <a:ext cx="371527" cy="219106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013" y="4185172"/>
            <a:ext cx="562053" cy="228632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76" y="6311486"/>
            <a:ext cx="371527" cy="21910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40" y="1835281"/>
            <a:ext cx="2105319" cy="2657846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148" y="5252719"/>
            <a:ext cx="2152950" cy="3334215"/>
          </a:xfrm>
          <a:prstGeom prst="rect">
            <a:avLst/>
          </a:prstGeom>
        </p:spPr>
      </p:pic>
      <p:sp>
        <p:nvSpPr>
          <p:cNvPr id="59" name="object 14"/>
          <p:cNvSpPr txBox="1"/>
          <p:nvPr/>
        </p:nvSpPr>
        <p:spPr>
          <a:xfrm>
            <a:off x="3361506" y="2001051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15"/>
          <p:cNvSpPr txBox="1"/>
          <p:nvPr/>
        </p:nvSpPr>
        <p:spPr>
          <a:xfrm>
            <a:off x="3158348" y="1957643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17"/>
          <p:cNvSpPr txBox="1"/>
          <p:nvPr/>
        </p:nvSpPr>
        <p:spPr>
          <a:xfrm>
            <a:off x="3166865" y="2214840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506" y="2238525"/>
            <a:ext cx="381053" cy="228632"/>
          </a:xfrm>
          <a:prstGeom prst="rect">
            <a:avLst/>
          </a:prstGeom>
        </p:spPr>
      </p:pic>
      <p:sp>
        <p:nvSpPr>
          <p:cNvPr id="65" name="object 22"/>
          <p:cNvSpPr txBox="1"/>
          <p:nvPr/>
        </p:nvSpPr>
        <p:spPr>
          <a:xfrm>
            <a:off x="4823743" y="1963013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19"/>
          <p:cNvSpPr txBox="1"/>
          <p:nvPr/>
        </p:nvSpPr>
        <p:spPr>
          <a:xfrm>
            <a:off x="3315956" y="2455878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커서를 </a:t>
            </a:r>
            <a:r>
              <a:rPr sz="1200" spc="-10" dirty="0" err="1">
                <a:latin typeface="Arial"/>
                <a:cs typeface="Arial"/>
              </a:rPr>
              <a:t>클릭하고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629" y="2993994"/>
            <a:ext cx="381053" cy="219106"/>
          </a:xfrm>
          <a:prstGeom prst="rect">
            <a:avLst/>
          </a:prstGeom>
        </p:spPr>
      </p:pic>
      <p:sp>
        <p:nvSpPr>
          <p:cNvPr id="70" name="object 28"/>
          <p:cNvSpPr txBox="1"/>
          <p:nvPr/>
        </p:nvSpPr>
        <p:spPr>
          <a:xfrm>
            <a:off x="3202942" y="6036964"/>
            <a:ext cx="3409580" cy="2032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9235" marR="5080" indent="-217170">
              <a:lnSpc>
                <a:spcPts val="1390"/>
              </a:lnSpc>
              <a:spcBef>
                <a:spcPts val="185"/>
              </a:spcBef>
              <a:buAutoNum type="arabicParenR" startAt="8"/>
              <a:tabLst>
                <a:tab pos="229870" algn="l"/>
              </a:tabLst>
            </a:pPr>
            <a:r>
              <a:rPr lang="en-US" altLang="ko-KR" sz="1200" dirty="0"/>
              <a:t>         </a:t>
            </a:r>
            <a:r>
              <a:rPr lang="ko-KR" altLang="en-US" sz="1200" dirty="0"/>
              <a:t>키를 눌러 가장 최신 데이터를 표시하세요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29"/>
          <p:cNvSpPr txBox="1"/>
          <p:nvPr/>
        </p:nvSpPr>
        <p:spPr>
          <a:xfrm>
            <a:off x="3373506" y="6050920"/>
            <a:ext cx="30797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74" name="object 33"/>
          <p:cNvSpPr txBox="1"/>
          <p:nvPr/>
        </p:nvSpPr>
        <p:spPr>
          <a:xfrm>
            <a:off x="3166865" y="6277432"/>
            <a:ext cx="3467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9) </a:t>
            </a:r>
            <a:r>
              <a:rPr lang="en-US" sz="1200" dirty="0"/>
              <a:t>        </a:t>
            </a:r>
            <a:r>
              <a:rPr lang="en-US" altLang="ko-KR" sz="1200" dirty="0"/>
              <a:t>  </a:t>
            </a:r>
            <a:r>
              <a:rPr lang="ko-KR" altLang="en-US" sz="1200" dirty="0"/>
              <a:t>키를 눌러 </a:t>
            </a:r>
            <a:r>
              <a:rPr lang="en-US" altLang="ko-KR" sz="1200" dirty="0"/>
              <a:t>USB </a:t>
            </a:r>
            <a:r>
              <a:rPr lang="ko-KR" altLang="en-US" sz="1200" dirty="0"/>
              <a:t>저장 확인을 표시합니다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저장할 샘플 번호를 확인합니다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번호가 틀리면 </a:t>
            </a:r>
            <a:r>
              <a:rPr lang="en-US" altLang="ko-KR" sz="1200" dirty="0"/>
              <a:t>(1)</a:t>
            </a:r>
            <a:r>
              <a:rPr lang="ko-KR" altLang="en-US" sz="1200" dirty="0"/>
              <a:t>로 돌아가십시오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4" y="6254459"/>
            <a:ext cx="371527" cy="219106"/>
          </a:xfrm>
          <a:prstGeom prst="rect">
            <a:avLst/>
          </a:prstGeom>
        </p:spPr>
      </p:pic>
      <p:sp>
        <p:nvSpPr>
          <p:cNvPr id="76" name="object 36"/>
          <p:cNvSpPr txBox="1"/>
          <p:nvPr/>
        </p:nvSpPr>
        <p:spPr>
          <a:xfrm>
            <a:off x="3166865" y="6937482"/>
            <a:ext cx="3424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1200" dirty="0">
                <a:latin typeface="Arial"/>
                <a:cs typeface="Arial"/>
              </a:rPr>
              <a:t>10)</a:t>
            </a:r>
            <a:r>
              <a:rPr lang="ko-KR" altLang="en-US" sz="1200" dirty="0"/>
              <a:t> 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누르세요</a:t>
            </a:r>
            <a:r>
              <a:rPr lang="en-US" altLang="ko-KR" sz="1200" dirty="0"/>
              <a:t>. JIS </a:t>
            </a:r>
            <a:r>
              <a:rPr lang="ko-KR" altLang="en-US" sz="1200" dirty="0"/>
              <a:t>샘플을 </a:t>
            </a:r>
            <a:r>
              <a:rPr lang="en-US" altLang="ko-KR" sz="1200" dirty="0"/>
              <a:t>USB</a:t>
            </a:r>
            <a:r>
              <a:rPr lang="ko-KR" altLang="en-US" sz="1200" dirty="0"/>
              <a:t>에 저장하기 시작합니다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38"/>
          <p:cNvSpPr txBox="1"/>
          <p:nvPr/>
        </p:nvSpPr>
        <p:spPr>
          <a:xfrm>
            <a:off x="3152584" y="7438762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spc="-35" dirty="0">
                <a:latin typeface="Arial"/>
                <a:cs typeface="Arial"/>
              </a:rPr>
              <a:t>11) </a:t>
            </a: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5" dirty="0">
                <a:latin typeface="Arial"/>
                <a:cs typeface="Arial"/>
              </a:rPr>
              <a:t>저장이 </a:t>
            </a:r>
            <a:r>
              <a:rPr sz="1200" spc="-5" dirty="0">
                <a:latin typeface="Arial"/>
                <a:cs typeface="Arial"/>
              </a:rPr>
              <a:t>완료되면 </a:t>
            </a:r>
            <a:r>
              <a:rPr sz="1200" dirty="0">
                <a:latin typeface="Arial"/>
                <a:cs typeface="Arial"/>
              </a:rPr>
              <a:t>저장된 파일의 이름과 </a:t>
            </a:r>
            <a:r>
              <a:rPr sz="1200" spc="-5" dirty="0">
                <a:latin typeface="Arial"/>
                <a:cs typeface="Arial"/>
              </a:rPr>
              <a:t>완료 메시지가 </a:t>
            </a:r>
            <a:r>
              <a:rPr sz="1200" dirty="0">
                <a:latin typeface="Arial"/>
                <a:cs typeface="Arial"/>
              </a:rPr>
              <a:t>표시됩니다.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63501"/>
            <a:ext cx="3375660" cy="9785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latin typeface="Arial"/>
                <a:cs typeface="Arial"/>
              </a:rPr>
              <a:t>10-4-3 SZ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840"/>
              </a:spcBef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10" dirty="0">
                <a:latin typeface="Arial"/>
                <a:cs typeface="Arial"/>
              </a:rPr>
              <a:t>USB에 </a:t>
            </a:r>
            <a:r>
              <a:rPr sz="1200" spc="-5" dirty="0">
                <a:latin typeface="Arial"/>
                <a:cs typeface="Arial"/>
              </a:rPr>
              <a:t>저장할 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기본값: 001 - 001</a:t>
            </a:r>
          </a:p>
          <a:p>
            <a:pPr marL="12700">
              <a:lnSpc>
                <a:spcPts val="133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001 - 999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97961" y="2549777"/>
            <a:ext cx="320040" cy="16764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5294" y="2546559"/>
            <a:ext cx="34239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lang="ko-KR" altLang="en-US" sz="1200" dirty="0"/>
              <a:t>키를 눌러 </a:t>
            </a:r>
            <a:r>
              <a:rPr lang="en-US" altLang="ko-KR" sz="1200" dirty="0"/>
              <a:t>USB SZ </a:t>
            </a:r>
            <a:r>
              <a:rPr lang="ko-KR" altLang="en-US" sz="1200" dirty="0"/>
              <a:t>샘플 번호 저장 범위 설정 화면을 표시합니다</a:t>
            </a:r>
            <a:r>
              <a:rPr lang="en-US" altLang="ko-KR" sz="1200" dirty="0"/>
              <a:t>.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8431" y="2976248"/>
            <a:ext cx="31834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spc="-15" dirty="0">
                <a:latin typeface="Arial"/>
                <a:cs typeface="Arial"/>
              </a:rPr>
              <a:t> </a:t>
            </a:r>
            <a:r>
              <a:rPr lang="en-US" sz="1200" dirty="0"/>
              <a:t>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샘플 번호의 저장 범위를 설정합니다</a:t>
            </a:r>
            <a:r>
              <a:rPr lang="en-US" altLang="ko-KR" sz="1200" dirty="0"/>
              <a:t>.             </a:t>
            </a:r>
            <a:r>
              <a:rPr lang="ko-KR" altLang="en-US" sz="1200" dirty="0"/>
              <a:t>키를 사용하여 커서를 이동하고 ▲ 키를 눌러 값을 설정합니다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5294" y="3764639"/>
            <a:ext cx="34251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98295" algn="l"/>
              </a:tabLst>
            </a:pPr>
            <a:r>
              <a:rPr sz="1200" dirty="0">
                <a:latin typeface="Arial"/>
                <a:cs typeface="Arial"/>
              </a:rPr>
              <a:t>5)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 MLSS </a:t>
            </a:r>
            <a:r>
              <a:rPr lang="ko-KR" altLang="en-US" sz="1200" dirty="0"/>
              <a:t>샘플 번호의 저장 범위가 설정됩니다</a:t>
            </a:r>
            <a:r>
              <a:rPr lang="en-US" altLang="ko-KR" sz="1200" dirty="0"/>
              <a:t>.</a:t>
            </a:r>
            <a:endParaRPr lang="en-US" altLang="ko-KR"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764" y="4822951"/>
            <a:ext cx="2633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데이터를 </a:t>
            </a:r>
            <a:r>
              <a:rPr sz="1200" spc="-5" dirty="0">
                <a:latin typeface="Arial"/>
                <a:cs typeface="Arial"/>
              </a:rPr>
              <a:t>USB에 저장하기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28</a:t>
            </a: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50" y="1898014"/>
            <a:ext cx="2086266" cy="2676899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39" y="5319225"/>
            <a:ext cx="2124371" cy="3324689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03" y="2936267"/>
            <a:ext cx="371527" cy="219106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382" y="3337940"/>
            <a:ext cx="562053" cy="228632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50" y="5697405"/>
            <a:ext cx="752580" cy="228632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145" y="6061550"/>
            <a:ext cx="371527" cy="219106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776" y="6311486"/>
            <a:ext cx="371527" cy="219106"/>
          </a:xfrm>
          <a:prstGeom prst="rect">
            <a:avLst/>
          </a:prstGeom>
        </p:spPr>
      </p:pic>
      <p:sp>
        <p:nvSpPr>
          <p:cNvPr id="56" name="object 14"/>
          <p:cNvSpPr txBox="1"/>
          <p:nvPr/>
        </p:nvSpPr>
        <p:spPr>
          <a:xfrm>
            <a:off x="3379935" y="1865881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7" name="object 15"/>
          <p:cNvSpPr txBox="1"/>
          <p:nvPr/>
        </p:nvSpPr>
        <p:spPr>
          <a:xfrm>
            <a:off x="3176777" y="1822473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185294" y="2079670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59" name="object 19"/>
          <p:cNvSpPr txBox="1"/>
          <p:nvPr/>
        </p:nvSpPr>
        <p:spPr>
          <a:xfrm>
            <a:off x="3375572" y="2348748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935" y="2103355"/>
            <a:ext cx="381053" cy="228632"/>
          </a:xfrm>
          <a:prstGeom prst="rect">
            <a:avLst/>
          </a:prstGeom>
        </p:spPr>
      </p:pic>
      <p:sp>
        <p:nvSpPr>
          <p:cNvPr id="73" name="object 22"/>
          <p:cNvSpPr txBox="1"/>
          <p:nvPr/>
        </p:nvSpPr>
        <p:spPr>
          <a:xfrm>
            <a:off x="4878070" y="1817002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229" y="3126910"/>
            <a:ext cx="371527" cy="219106"/>
          </a:xfrm>
          <a:prstGeom prst="rect">
            <a:avLst/>
          </a:prstGeom>
        </p:spPr>
      </p:pic>
      <p:sp>
        <p:nvSpPr>
          <p:cNvPr id="78" name="object 22"/>
          <p:cNvSpPr txBox="1"/>
          <p:nvPr/>
        </p:nvSpPr>
        <p:spPr>
          <a:xfrm>
            <a:off x="3275801" y="5284357"/>
            <a:ext cx="34226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355" algn="l"/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6) </a:t>
            </a:r>
            <a:r>
              <a:rPr lang="en-US" altLang="ko-KR" sz="1200" dirty="0"/>
              <a:t>MODE </a:t>
            </a:r>
            <a:r>
              <a:rPr lang="ko-KR" altLang="en-US" sz="1200" dirty="0"/>
              <a:t>키를 눌러 측정 모드 선택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25"/>
          <p:cNvSpPr txBox="1"/>
          <p:nvPr/>
        </p:nvSpPr>
        <p:spPr>
          <a:xfrm>
            <a:off x="3286504" y="5710373"/>
            <a:ext cx="31965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7)</a:t>
            </a:r>
            <a:r>
              <a:rPr lang="ko-KR" altLang="en-US" sz="1200" dirty="0"/>
              <a:t> </a:t>
            </a:r>
            <a:r>
              <a:rPr lang="en-US" altLang="ko-KR" sz="1200" dirty="0"/>
              <a:t>           </a:t>
            </a:r>
            <a:r>
              <a:rPr lang="ko-KR" altLang="en-US" sz="1200" dirty="0"/>
              <a:t>키를 사용하여 * </a:t>
            </a:r>
            <a:r>
              <a:rPr lang="en-US" altLang="ko-KR" sz="1200" dirty="0"/>
              <a:t>(</a:t>
            </a:r>
            <a:r>
              <a:rPr lang="ko-KR" altLang="en-US" sz="1200" dirty="0"/>
              <a:t>별표</a:t>
            </a:r>
            <a:r>
              <a:rPr lang="en-US" altLang="ko-KR" sz="1200" dirty="0"/>
              <a:t>) </a:t>
            </a:r>
            <a:r>
              <a:rPr lang="ko-KR" altLang="en-US" sz="1200" dirty="0"/>
              <a:t>커서를 이동하고 </a:t>
            </a:r>
            <a:r>
              <a:rPr lang="en-US" altLang="ko-KR" sz="1200" dirty="0"/>
              <a:t>SZ</a:t>
            </a:r>
            <a:r>
              <a:rPr lang="ko-KR" altLang="en-US" sz="1200" dirty="0"/>
              <a:t>를 선택합니다</a:t>
            </a:r>
            <a:r>
              <a:rPr lang="en-US" altLang="ko-KR" sz="1200" dirty="0"/>
              <a:t>.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014" y="5644823"/>
            <a:ext cx="371527" cy="219106"/>
          </a:xfrm>
          <a:prstGeom prst="rect">
            <a:avLst/>
          </a:prstGeom>
        </p:spPr>
      </p:pic>
      <p:sp>
        <p:nvSpPr>
          <p:cNvPr id="81" name="object 28"/>
          <p:cNvSpPr txBox="1"/>
          <p:nvPr/>
        </p:nvSpPr>
        <p:spPr>
          <a:xfrm>
            <a:off x="3275801" y="6096993"/>
            <a:ext cx="3409580" cy="2032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9235" marR="5080" indent="-217170">
              <a:lnSpc>
                <a:spcPts val="1390"/>
              </a:lnSpc>
              <a:spcBef>
                <a:spcPts val="185"/>
              </a:spcBef>
              <a:buAutoNum type="arabicParenR" startAt="8"/>
              <a:tabLst>
                <a:tab pos="229870" algn="l"/>
              </a:tabLst>
            </a:pPr>
            <a:r>
              <a:rPr lang="en-US" altLang="ko-KR" sz="1200" dirty="0"/>
              <a:t>         </a:t>
            </a:r>
            <a:r>
              <a:rPr lang="ko-KR" altLang="en-US" sz="1200" dirty="0"/>
              <a:t>키를 눌러 가장 최신 데이터를 표시하세요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2" name="object 29"/>
          <p:cNvSpPr txBox="1"/>
          <p:nvPr/>
        </p:nvSpPr>
        <p:spPr>
          <a:xfrm>
            <a:off x="3446365" y="6110949"/>
            <a:ext cx="307975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▲</a:t>
            </a:r>
          </a:p>
        </p:txBody>
      </p:sp>
      <p:sp>
        <p:nvSpPr>
          <p:cNvPr id="83" name="object 33"/>
          <p:cNvSpPr txBox="1"/>
          <p:nvPr/>
        </p:nvSpPr>
        <p:spPr>
          <a:xfrm>
            <a:off x="3239724" y="6380078"/>
            <a:ext cx="3467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9) </a:t>
            </a:r>
            <a:r>
              <a:rPr lang="en-US" sz="1200" dirty="0"/>
              <a:t>        </a:t>
            </a:r>
            <a:r>
              <a:rPr lang="en-US" altLang="ko-KR" sz="1200" dirty="0"/>
              <a:t>  </a:t>
            </a:r>
            <a:r>
              <a:rPr lang="ko-KR" altLang="en-US" sz="1200" dirty="0"/>
              <a:t>키를 눌러 </a:t>
            </a:r>
            <a:r>
              <a:rPr lang="en-US" altLang="ko-KR" sz="1200" dirty="0"/>
              <a:t>USB </a:t>
            </a:r>
            <a:r>
              <a:rPr lang="ko-KR" altLang="en-US" sz="1200" dirty="0"/>
              <a:t>저장 확인을 표시합니다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저장할 샘플 번호를 확인합니다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번호가 틀리면 </a:t>
            </a:r>
            <a:r>
              <a:rPr lang="en-US" altLang="ko-KR" sz="1200" dirty="0"/>
              <a:t>(1)</a:t>
            </a:r>
            <a:r>
              <a:rPr lang="ko-KR" altLang="en-US" sz="1200" dirty="0"/>
              <a:t>로 돌아가십시오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433" y="6314488"/>
            <a:ext cx="371527" cy="219106"/>
          </a:xfrm>
          <a:prstGeom prst="rect">
            <a:avLst/>
          </a:prstGeom>
        </p:spPr>
      </p:pic>
      <p:sp>
        <p:nvSpPr>
          <p:cNvPr id="85" name="object 36"/>
          <p:cNvSpPr txBox="1"/>
          <p:nvPr/>
        </p:nvSpPr>
        <p:spPr>
          <a:xfrm>
            <a:off x="3239724" y="6997511"/>
            <a:ext cx="3424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1200" dirty="0">
                <a:latin typeface="Arial"/>
                <a:cs typeface="Arial"/>
              </a:rPr>
              <a:t>10)</a:t>
            </a:r>
            <a:r>
              <a:rPr lang="ko-KR" altLang="en-US" sz="1200" dirty="0"/>
              <a:t> 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누르세요</a:t>
            </a:r>
            <a:r>
              <a:rPr lang="en-US" altLang="ko-KR" sz="1200" dirty="0"/>
              <a:t>. JIS </a:t>
            </a:r>
            <a:r>
              <a:rPr lang="ko-KR" altLang="en-US" sz="1200" dirty="0"/>
              <a:t>샘플을 </a:t>
            </a:r>
            <a:r>
              <a:rPr lang="en-US" altLang="ko-KR" sz="1200" dirty="0"/>
              <a:t>USB</a:t>
            </a:r>
            <a:r>
              <a:rPr lang="ko-KR" altLang="en-US" sz="1200" dirty="0"/>
              <a:t>에 저장하기 시작합니다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38"/>
          <p:cNvSpPr txBox="1"/>
          <p:nvPr/>
        </p:nvSpPr>
        <p:spPr>
          <a:xfrm>
            <a:off x="3225443" y="7498791"/>
            <a:ext cx="342392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9235" marR="5080" indent="-217170" algn="just">
              <a:lnSpc>
                <a:spcPct val="95800"/>
              </a:lnSpc>
              <a:spcBef>
                <a:spcPts val="160"/>
              </a:spcBef>
            </a:pPr>
            <a:r>
              <a:rPr sz="1200" spc="-35" dirty="0">
                <a:latin typeface="Arial"/>
                <a:cs typeface="Arial"/>
              </a:rPr>
              <a:t>11) </a:t>
            </a: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5" dirty="0">
                <a:latin typeface="Arial"/>
                <a:cs typeface="Arial"/>
              </a:rPr>
              <a:t>저장이 </a:t>
            </a:r>
            <a:r>
              <a:rPr sz="1200" spc="-5" dirty="0">
                <a:latin typeface="Arial"/>
                <a:cs typeface="Arial"/>
              </a:rPr>
              <a:t>완료되면 </a:t>
            </a:r>
            <a:r>
              <a:rPr sz="1200" dirty="0">
                <a:latin typeface="Arial"/>
                <a:cs typeface="Arial"/>
              </a:rPr>
              <a:t>저장된 파일의 이름과 </a:t>
            </a:r>
            <a:r>
              <a:rPr sz="1200" spc="-5" dirty="0">
                <a:latin typeface="Arial"/>
                <a:cs typeface="Arial"/>
              </a:rPr>
              <a:t>완료 메시지가 </a:t>
            </a:r>
            <a:r>
              <a:rPr sz="1200" dirty="0">
                <a:latin typeface="Arial"/>
                <a:cs typeface="Arial"/>
              </a:rPr>
              <a:t>표시됩니다.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763501"/>
            <a:ext cx="5781040" cy="15055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701040" algn="l"/>
              </a:tabLst>
            </a:pPr>
            <a:r>
              <a:rPr sz="1400" spc="-5" dirty="0">
                <a:latin typeface="Arial"/>
                <a:cs typeface="Arial"/>
              </a:rPr>
              <a:t>10-4-4 </a:t>
            </a:r>
            <a:r>
              <a:rPr sz="1400" dirty="0">
                <a:latin typeface="Arial"/>
                <a:cs typeface="Arial"/>
              </a:rPr>
              <a:t>USB에 </a:t>
            </a:r>
            <a:r>
              <a:rPr sz="1400" spc="-5" dirty="0">
                <a:latin typeface="Arial"/>
                <a:cs typeface="Arial"/>
              </a:rPr>
              <a:t>데이터 저장 </a:t>
            </a:r>
            <a:r>
              <a:rPr sz="1400" dirty="0">
                <a:latin typeface="Arial"/>
                <a:cs typeface="Arial"/>
              </a:rPr>
              <a:t>예시</a:t>
            </a:r>
            <a:endParaRPr sz="1400">
              <a:latin typeface="Arial"/>
              <a:cs typeface="Arial"/>
            </a:endParaRPr>
          </a:p>
          <a:p>
            <a:pPr marL="12700" marR="9525">
              <a:lnSpc>
                <a:spcPts val="1390"/>
              </a:lnSpc>
              <a:spcBef>
                <a:spcPts val="840"/>
              </a:spcBef>
            </a:pPr>
            <a:r>
              <a:rPr sz="1200" spc="-5" dirty="0">
                <a:latin typeface="Arial"/>
                <a:cs typeface="Arial"/>
              </a:rPr>
              <a:t>USB </a:t>
            </a:r>
            <a:r>
              <a:rPr sz="1200" spc="-10" dirty="0">
                <a:latin typeface="Arial"/>
                <a:cs typeface="Arial"/>
              </a:rPr>
              <a:t>메모리 </a:t>
            </a:r>
            <a:r>
              <a:rPr sz="1200" dirty="0">
                <a:latin typeface="Arial"/>
                <a:cs typeface="Arial"/>
              </a:rPr>
              <a:t>스틱에 저장하는 </a:t>
            </a:r>
            <a:r>
              <a:rPr sz="1200" spc="-5" dirty="0">
                <a:latin typeface="Arial"/>
                <a:cs typeface="Arial"/>
              </a:rPr>
              <a:t>예로 </a:t>
            </a:r>
            <a:r>
              <a:rPr sz="1200" spc="-15" dirty="0">
                <a:latin typeface="Arial"/>
                <a:cs typeface="Arial"/>
              </a:rPr>
              <a:t>컴퓨터에 </a:t>
            </a:r>
            <a:r>
              <a:rPr sz="1200" spc="-5" dirty="0">
                <a:latin typeface="Arial"/>
                <a:cs typeface="Arial"/>
              </a:rPr>
              <a:t>표시되는 </a:t>
            </a:r>
            <a:r>
              <a:rPr sz="1200" dirty="0">
                <a:latin typeface="Arial"/>
                <a:cs typeface="Arial"/>
              </a:rPr>
              <a:t>모습은 </a:t>
            </a:r>
            <a:r>
              <a:rPr sz="1200" spc="5" dirty="0">
                <a:latin typeface="Arial"/>
                <a:cs typeface="Arial"/>
              </a:rPr>
              <a:t>아래와 </a:t>
            </a:r>
            <a:r>
              <a:rPr sz="1200" spc="-10" dirty="0">
                <a:latin typeface="Arial"/>
                <a:cs typeface="Arial"/>
              </a:rPr>
              <a:t>같습니다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5" dirty="0">
                <a:latin typeface="Arial"/>
                <a:cs typeface="Arial"/>
              </a:rPr>
              <a:t>폴더 ML55 자동 </a:t>
            </a:r>
            <a:r>
              <a:rPr sz="1200" dirty="0">
                <a:latin typeface="Arial"/>
                <a:cs typeface="Arial"/>
              </a:rPr>
              <a:t>생성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55"/>
              </a:spcBef>
            </a:pPr>
            <a:r>
              <a:rPr sz="1200" spc="-10" dirty="0">
                <a:latin typeface="Arial"/>
                <a:cs typeface="Arial"/>
              </a:rPr>
              <a:t>USB에 처음 </a:t>
            </a:r>
            <a:r>
              <a:rPr sz="1200" spc="-5" dirty="0">
                <a:latin typeface="Arial"/>
                <a:cs typeface="Arial"/>
              </a:rPr>
              <a:t>저장하면 ML55 </a:t>
            </a:r>
            <a:r>
              <a:rPr sz="1200" dirty="0">
                <a:latin typeface="Arial"/>
                <a:cs typeface="Arial"/>
              </a:rPr>
              <a:t>폴더가 생성되고 이 </a:t>
            </a:r>
            <a:r>
              <a:rPr sz="1200" spc="-15" dirty="0">
                <a:latin typeface="Arial"/>
                <a:cs typeface="Arial"/>
              </a:rPr>
              <a:t>폴더에 </a:t>
            </a:r>
            <a:r>
              <a:rPr sz="1200" spc="-5" dirty="0">
                <a:latin typeface="Arial"/>
                <a:cs typeface="Arial"/>
              </a:rPr>
              <a:t>파일이 </a:t>
            </a:r>
            <a:r>
              <a:rPr sz="1200" dirty="0">
                <a:latin typeface="Arial"/>
                <a:cs typeface="Arial"/>
              </a:rPr>
              <a:t>만들어집니다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5200903"/>
            <a:ext cx="577723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-5" dirty="0">
                <a:latin typeface="Arial"/>
                <a:cs typeface="Arial"/>
              </a:rPr>
              <a:t>파일 만들기</a:t>
            </a:r>
            <a:endParaRPr sz="1200">
              <a:latin typeface="Arial"/>
              <a:cs typeface="Arial"/>
            </a:endParaRPr>
          </a:p>
          <a:p>
            <a:pPr marL="12700" marR="2243455">
              <a:lnSpc>
                <a:spcPts val="1370"/>
              </a:lnSpc>
              <a:spcBef>
                <a:spcPts val="80"/>
              </a:spcBef>
            </a:pPr>
            <a:r>
              <a:rPr sz="1200" spc="-5" dirty="0">
                <a:latin typeface="Arial"/>
                <a:cs typeface="Arial"/>
              </a:rPr>
              <a:t>파일 </a:t>
            </a:r>
            <a:r>
              <a:rPr sz="1200" spc="-10" dirty="0">
                <a:latin typeface="Arial"/>
                <a:cs typeface="Arial"/>
              </a:rPr>
              <a:t>이름은 </a:t>
            </a:r>
            <a:r>
              <a:rPr sz="1200" spc="-5" dirty="0">
                <a:latin typeface="Arial"/>
                <a:cs typeface="Arial"/>
              </a:rPr>
              <a:t>ML55000부터 </a:t>
            </a:r>
            <a:r>
              <a:rPr sz="1200" spc="-15" dirty="0">
                <a:latin typeface="Arial"/>
                <a:cs typeface="Arial"/>
              </a:rPr>
              <a:t>순서대로 </a:t>
            </a:r>
            <a:r>
              <a:rPr sz="1200" spc="-5" dirty="0">
                <a:latin typeface="Arial"/>
                <a:cs typeface="Arial"/>
              </a:rPr>
              <a:t>지정됩니다.  파일은 CSV 형식으로 저장됩니다.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MLSS, </a:t>
            </a:r>
            <a:r>
              <a:rPr sz="1200" spc="-5" dirty="0">
                <a:latin typeface="Arial"/>
                <a:cs typeface="Arial"/>
              </a:rPr>
              <a:t>JIS로 </a:t>
            </a:r>
            <a:r>
              <a:rPr sz="1200" dirty="0">
                <a:latin typeface="Arial"/>
                <a:cs typeface="Arial"/>
              </a:rPr>
              <a:t>변환된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및 </a:t>
            </a:r>
            <a:r>
              <a:rPr sz="1200" spc="-5" dirty="0">
                <a:latin typeface="Arial"/>
                <a:cs typeface="Arial"/>
              </a:rPr>
              <a:t>SZ 파일이 </a:t>
            </a:r>
            <a:r>
              <a:rPr sz="1200" spc="-10" dirty="0">
                <a:latin typeface="Arial"/>
                <a:cs typeface="Arial"/>
              </a:rPr>
              <a:t>각각 </a:t>
            </a:r>
            <a:r>
              <a:rPr sz="1200" spc="-5" dirty="0">
                <a:latin typeface="Arial"/>
                <a:cs typeface="Arial"/>
              </a:rPr>
              <a:t>생성됩니다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25"/>
              </a:spcBef>
            </a:pPr>
            <a:r>
              <a:rPr sz="1200" spc="-5" dirty="0">
                <a:latin typeface="Arial"/>
                <a:cs typeface="Arial"/>
              </a:rPr>
              <a:t>업데이트 </a:t>
            </a:r>
            <a:r>
              <a:rPr sz="1200" dirty="0">
                <a:latin typeface="Arial"/>
                <a:cs typeface="Arial"/>
              </a:rPr>
              <a:t>날짜와 </a:t>
            </a:r>
            <a:r>
              <a:rPr sz="1200" spc="-5" dirty="0">
                <a:latin typeface="Arial"/>
                <a:cs typeface="Arial"/>
              </a:rPr>
              <a:t>시간은 기기 내부에 </a:t>
            </a:r>
            <a:r>
              <a:rPr sz="1200" dirty="0">
                <a:latin typeface="Arial"/>
                <a:cs typeface="Arial"/>
              </a:rPr>
              <a:t>설정되어 있으므로 </a:t>
            </a:r>
            <a:r>
              <a:rPr sz="1200" spc="-5" dirty="0">
                <a:latin typeface="Arial"/>
                <a:cs typeface="Arial"/>
              </a:rPr>
              <a:t>매개변수를 통해 </a:t>
            </a:r>
            <a:r>
              <a:rPr sz="1200" spc="-15" dirty="0">
                <a:latin typeface="Arial"/>
                <a:cs typeface="Arial"/>
              </a:rPr>
              <a:t>시간 </a:t>
            </a:r>
            <a:r>
              <a:rPr sz="1200" dirty="0">
                <a:latin typeface="Arial"/>
                <a:cs typeface="Arial"/>
              </a:rPr>
              <a:t>설정을 확인하세요</a:t>
            </a:r>
            <a:r>
              <a:rPr sz="1200" spc="-5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파일 </a:t>
            </a:r>
            <a:r>
              <a:rPr sz="1200" spc="-10" dirty="0">
                <a:latin typeface="Arial"/>
                <a:cs typeface="Arial"/>
              </a:rPr>
              <a:t>수가 </a:t>
            </a:r>
            <a:r>
              <a:rPr sz="1200" spc="-5" dirty="0">
                <a:latin typeface="Arial"/>
                <a:cs typeface="Arial"/>
              </a:rPr>
              <a:t>ML55999에 도달하면 </a:t>
            </a:r>
            <a:r>
              <a:rPr sz="1200" spc="-15" dirty="0">
                <a:latin typeface="Arial"/>
                <a:cs typeface="Arial"/>
              </a:rPr>
              <a:t>필요한 </a:t>
            </a:r>
            <a:r>
              <a:rPr sz="1200" spc="-5" dirty="0">
                <a:latin typeface="Arial"/>
                <a:cs typeface="Arial"/>
              </a:rPr>
              <a:t>경우 </a:t>
            </a:r>
            <a:r>
              <a:rPr sz="1200" dirty="0">
                <a:latin typeface="Arial"/>
                <a:cs typeface="Arial"/>
              </a:rPr>
              <a:t>하드 디스크나 다른 </a:t>
            </a:r>
            <a:r>
              <a:rPr sz="1200" spc="-5" dirty="0">
                <a:latin typeface="Arial"/>
                <a:cs typeface="Arial"/>
              </a:rPr>
              <a:t>저장 </a:t>
            </a:r>
            <a:r>
              <a:rPr sz="1200" dirty="0">
                <a:latin typeface="Arial"/>
                <a:cs typeface="Arial"/>
              </a:rPr>
              <a:t>장치에 저장한 후 삭제하세요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390"/>
              </a:lnSpc>
            </a:pPr>
            <a:r>
              <a:rPr sz="1200" spc="-5" dirty="0">
                <a:latin typeface="Arial"/>
                <a:cs typeface="Arial"/>
              </a:rPr>
              <a:t>파일 </a:t>
            </a:r>
            <a:r>
              <a:rPr sz="1200" spc="-10" dirty="0">
                <a:latin typeface="Arial"/>
                <a:cs typeface="Arial"/>
              </a:rPr>
              <a:t>이름 </a:t>
            </a:r>
            <a:r>
              <a:rPr sz="1200" spc="-5" dirty="0">
                <a:latin typeface="Arial"/>
                <a:cs typeface="Arial"/>
              </a:rPr>
              <a:t>범위</a:t>
            </a:r>
            <a:r>
              <a:rPr sz="1200" spc="-1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ML55000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ML55999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9542474"/>
            <a:ext cx="1104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3) </a:t>
            </a:r>
            <a:r>
              <a:rPr sz="1200" spc="-5" dirty="0">
                <a:latin typeface="Arial"/>
                <a:cs typeface="Arial"/>
              </a:rPr>
              <a:t>파일 내용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2258567"/>
            <a:ext cx="4638675" cy="2790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430" y="6626605"/>
            <a:ext cx="4581525" cy="276123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5609589"/>
            <a:ext cx="578358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spc="-5" dirty="0">
                <a:latin typeface="Arial"/>
                <a:cs typeface="Arial"/>
              </a:rPr>
              <a:t>아래 이미지는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샘플을 </a:t>
            </a:r>
            <a:r>
              <a:rPr sz="1200" spc="-5" dirty="0">
                <a:latin typeface="Arial"/>
                <a:cs typeface="Arial"/>
              </a:rPr>
              <a:t>1번부터 5번까지 </a:t>
            </a:r>
            <a:r>
              <a:rPr sz="1200" dirty="0">
                <a:latin typeface="Arial"/>
                <a:cs typeface="Arial"/>
              </a:rPr>
              <a:t>JIS로 </a:t>
            </a:r>
            <a:r>
              <a:rPr sz="1200" spc="-5" dirty="0">
                <a:latin typeface="Arial"/>
                <a:cs typeface="Arial"/>
              </a:rPr>
              <a:t>변환하여 </a:t>
            </a:r>
            <a:r>
              <a:rPr sz="1200" dirty="0">
                <a:latin typeface="Arial"/>
                <a:cs typeface="Arial"/>
              </a:rPr>
              <a:t>저장하고 </a:t>
            </a:r>
            <a:r>
              <a:rPr sz="1200" spc="-5" dirty="0">
                <a:latin typeface="Arial"/>
                <a:cs typeface="Arial"/>
              </a:rPr>
              <a:t>Excel에서 파일을 연 </a:t>
            </a:r>
            <a:r>
              <a:rPr sz="1200" dirty="0">
                <a:latin typeface="Arial"/>
                <a:cs typeface="Arial"/>
              </a:rPr>
              <a:t>결과입니다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1569" y="1268094"/>
            <a:ext cx="5391150" cy="4281170"/>
            <a:chOff x="1131569" y="1268094"/>
            <a:chExt cx="5391150" cy="4281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569" y="1268094"/>
              <a:ext cx="5390754" cy="42810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784" y="2174112"/>
              <a:ext cx="230504" cy="342900"/>
            </a:xfrm>
            <a:custGeom>
              <a:avLst/>
              <a:gdLst/>
              <a:ahLst/>
              <a:cxnLst/>
              <a:rect l="l" t="t" r="r" b="b"/>
              <a:pathLst>
                <a:path w="230505" h="342900">
                  <a:moveTo>
                    <a:pt x="230505" y="3429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2810" y="1972182"/>
            <a:ext cx="75628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000" spc="130" dirty="0">
                <a:latin typeface="SimSun"/>
                <a:cs typeface="SimSun"/>
              </a:rPr>
              <a:t>탱크 </a:t>
            </a:r>
            <a:r>
              <a:rPr sz="1000" spc="240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75" y="1313814"/>
            <a:ext cx="1034415" cy="256540"/>
          </a:xfrm>
          <a:custGeom>
            <a:avLst/>
            <a:gdLst/>
            <a:ahLst/>
            <a:cxnLst/>
            <a:rect l="l" t="t" r="r" b="b"/>
            <a:pathLst>
              <a:path w="1034414" h="256540">
                <a:moveTo>
                  <a:pt x="1034414" y="0"/>
                </a:moveTo>
                <a:lnTo>
                  <a:pt x="0" y="0"/>
                </a:lnTo>
                <a:lnTo>
                  <a:pt x="0" y="256540"/>
                </a:lnTo>
                <a:lnTo>
                  <a:pt x="1034414" y="256540"/>
                </a:lnTo>
                <a:lnTo>
                  <a:pt x="10344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6764" y="874521"/>
            <a:ext cx="5782310" cy="6546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아래 </a:t>
            </a:r>
            <a:r>
              <a:rPr sz="1200" spc="-5" dirty="0">
                <a:latin typeface="Arial"/>
                <a:cs typeface="Arial"/>
              </a:rPr>
              <a:t>이미지는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샘플 1번부터 9번까지를 저장하고 </a:t>
            </a:r>
            <a:r>
              <a:rPr sz="1200" spc="-5" dirty="0">
                <a:latin typeface="Arial"/>
                <a:cs typeface="Arial"/>
              </a:rPr>
              <a:t>Excel에서 파일을 연 </a:t>
            </a:r>
            <a:r>
              <a:rPr sz="1200" dirty="0">
                <a:latin typeface="Arial"/>
                <a:cs typeface="Arial"/>
              </a:rPr>
              <a:t>결과입니다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10820">
              <a:lnSpc>
                <a:spcPct val="100000"/>
              </a:lnSpc>
              <a:spcBef>
                <a:spcPts val="885"/>
              </a:spcBef>
            </a:pPr>
            <a:r>
              <a:rPr sz="1000" spc="10" dirty="0">
                <a:latin typeface="SimSun"/>
                <a:cs typeface="SimSun"/>
              </a:rPr>
              <a:t>모델 </a:t>
            </a:r>
            <a:r>
              <a:rPr sz="1000" spc="195" dirty="0">
                <a:latin typeface="SimSun"/>
                <a:cs typeface="SimSun"/>
              </a:rPr>
              <a:t>이름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45920" y="1569719"/>
            <a:ext cx="850900" cy="897255"/>
            <a:chOff x="1645920" y="1569719"/>
            <a:chExt cx="850900" cy="897255"/>
          </a:xfrm>
        </p:grpSpPr>
        <p:sp>
          <p:nvSpPr>
            <p:cNvPr id="10" name="object 10"/>
            <p:cNvSpPr/>
            <p:nvPr/>
          </p:nvSpPr>
          <p:spPr>
            <a:xfrm>
              <a:off x="1649095" y="1572894"/>
              <a:ext cx="476884" cy="890905"/>
            </a:xfrm>
            <a:custGeom>
              <a:avLst/>
              <a:gdLst/>
              <a:ahLst/>
              <a:cxnLst/>
              <a:rect l="l" t="t" r="r" b="b"/>
              <a:pathLst>
                <a:path w="476885" h="890905">
                  <a:moveTo>
                    <a:pt x="0" y="890905"/>
                  </a:moveTo>
                  <a:lnTo>
                    <a:pt x="97790" y="0"/>
                  </a:lnTo>
                </a:path>
                <a:path w="476885" h="890905">
                  <a:moveTo>
                    <a:pt x="391794" y="848233"/>
                  </a:moveTo>
                  <a:lnTo>
                    <a:pt x="476885" y="4119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790" y="1573529"/>
              <a:ext cx="748030" cy="454025"/>
            </a:xfrm>
            <a:custGeom>
              <a:avLst/>
              <a:gdLst/>
              <a:ahLst/>
              <a:cxnLst/>
              <a:rect l="l" t="t" r="r" b="b"/>
              <a:pathLst>
                <a:path w="748030" h="454025">
                  <a:moveTo>
                    <a:pt x="748030" y="0"/>
                  </a:moveTo>
                  <a:lnTo>
                    <a:pt x="0" y="0"/>
                  </a:lnTo>
                  <a:lnTo>
                    <a:pt x="0" y="454025"/>
                  </a:lnTo>
                  <a:lnTo>
                    <a:pt x="748030" y="454025"/>
                  </a:lnTo>
                  <a:lnTo>
                    <a:pt x="74803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29180" y="1598498"/>
            <a:ext cx="558800" cy="35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000" spc="25" dirty="0">
                <a:latin typeface="SimSun"/>
                <a:cs typeface="SimSun"/>
              </a:rPr>
              <a:t>일련 </a:t>
            </a:r>
            <a:r>
              <a:rPr sz="1000" spc="70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0229" y="1572894"/>
            <a:ext cx="87947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000" spc="195" dirty="0">
                <a:latin typeface="SimSun"/>
                <a:cs typeface="SimSun"/>
              </a:rPr>
              <a:t>날짜 저장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75279" y="1475104"/>
            <a:ext cx="1943100" cy="1074420"/>
            <a:chOff x="2875279" y="1475104"/>
            <a:chExt cx="1943100" cy="1074420"/>
          </a:xfrm>
        </p:grpSpPr>
        <p:sp>
          <p:nvSpPr>
            <p:cNvPr id="15" name="object 15"/>
            <p:cNvSpPr/>
            <p:nvPr/>
          </p:nvSpPr>
          <p:spPr>
            <a:xfrm>
              <a:off x="2878454" y="1815337"/>
              <a:ext cx="885825" cy="730885"/>
            </a:xfrm>
            <a:custGeom>
              <a:avLst/>
              <a:gdLst/>
              <a:ahLst/>
              <a:cxnLst/>
              <a:rect l="l" t="t" r="r" b="b"/>
              <a:pathLst>
                <a:path w="885825" h="730885">
                  <a:moveTo>
                    <a:pt x="0" y="730885"/>
                  </a:moveTo>
                  <a:lnTo>
                    <a:pt x="333375" y="0"/>
                  </a:lnTo>
                </a:path>
                <a:path w="885825" h="730885">
                  <a:moveTo>
                    <a:pt x="885824" y="701675"/>
                  </a:moveTo>
                  <a:lnTo>
                    <a:pt x="885824" y="40068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13859" y="1475104"/>
              <a:ext cx="604520" cy="431800"/>
            </a:xfrm>
            <a:custGeom>
              <a:avLst/>
              <a:gdLst/>
              <a:ahLst/>
              <a:cxnLst/>
              <a:rect l="l" t="t" r="r" b="b"/>
              <a:pathLst>
                <a:path w="604520" h="431800">
                  <a:moveTo>
                    <a:pt x="60452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604520" y="43180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13859" y="1475104"/>
            <a:ext cx="604520" cy="4552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4615" marR="83185">
              <a:lnSpc>
                <a:spcPct val="108000"/>
              </a:lnSpc>
              <a:spcBef>
                <a:spcPts val="300"/>
              </a:spcBef>
            </a:pPr>
            <a:r>
              <a:rPr sz="1000" spc="204" dirty="0">
                <a:latin typeface="SimSun"/>
                <a:cs typeface="SimSun"/>
              </a:rPr>
              <a:t>수심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0384" y="2228722"/>
            <a:ext cx="1090295" cy="256540"/>
          </a:xfrm>
          <a:custGeom>
            <a:avLst/>
            <a:gdLst/>
            <a:ahLst/>
            <a:cxnLst/>
            <a:rect l="l" t="t" r="r" b="b"/>
            <a:pathLst>
              <a:path w="1090295" h="256539">
                <a:moveTo>
                  <a:pt x="1090294" y="0"/>
                </a:moveTo>
                <a:lnTo>
                  <a:pt x="0" y="0"/>
                </a:lnTo>
                <a:lnTo>
                  <a:pt x="0" y="256540"/>
                </a:lnTo>
                <a:lnTo>
                  <a:pt x="1090294" y="256540"/>
                </a:lnTo>
                <a:lnTo>
                  <a:pt x="10902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30014" y="2264790"/>
            <a:ext cx="9334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45" dirty="0">
                <a:latin typeface="SimSun"/>
                <a:cs typeface="SimSun"/>
              </a:rPr>
              <a:t>온도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3859" y="1885822"/>
            <a:ext cx="604520" cy="660400"/>
          </a:xfrm>
          <a:custGeom>
            <a:avLst/>
            <a:gdLst/>
            <a:ahLst/>
            <a:cxnLst/>
            <a:rect l="l" t="t" r="r" b="b"/>
            <a:pathLst>
              <a:path w="604520" h="660400">
                <a:moveTo>
                  <a:pt x="516889" y="622934"/>
                </a:moveTo>
                <a:lnTo>
                  <a:pt x="604519" y="519429"/>
                </a:lnTo>
              </a:path>
              <a:path w="604520" h="660400">
                <a:moveTo>
                  <a:pt x="0" y="660400"/>
                </a:moveTo>
                <a:lnTo>
                  <a:pt x="1511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11245" y="1930272"/>
            <a:ext cx="60261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635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65"/>
              </a:spcBef>
            </a:pPr>
            <a:r>
              <a:rPr sz="1000" spc="-250" dirty="0">
                <a:latin typeface="SimSun"/>
                <a:cs typeface="SimSun"/>
              </a:rPr>
              <a:t>ＭＬＳＳ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09800" y="1927097"/>
            <a:ext cx="3327400" cy="622300"/>
            <a:chOff x="2209800" y="1927097"/>
            <a:chExt cx="3327400" cy="622300"/>
          </a:xfrm>
        </p:grpSpPr>
        <p:sp>
          <p:nvSpPr>
            <p:cNvPr id="23" name="object 23"/>
            <p:cNvSpPr/>
            <p:nvPr/>
          </p:nvSpPr>
          <p:spPr>
            <a:xfrm>
              <a:off x="2273935" y="1930272"/>
              <a:ext cx="3260090" cy="615950"/>
            </a:xfrm>
            <a:custGeom>
              <a:avLst/>
              <a:gdLst/>
              <a:ahLst/>
              <a:cxnLst/>
              <a:rect l="l" t="t" r="r" b="b"/>
              <a:pathLst>
                <a:path w="3260090" h="615950">
                  <a:moveTo>
                    <a:pt x="3053715" y="615950"/>
                  </a:moveTo>
                  <a:lnTo>
                    <a:pt x="3260090" y="0"/>
                  </a:lnTo>
                </a:path>
                <a:path w="3260090" h="615950">
                  <a:moveTo>
                    <a:pt x="0" y="586739"/>
                  </a:moveTo>
                  <a:lnTo>
                    <a:pt x="296544" y="36131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09800" y="2054097"/>
              <a:ext cx="927735" cy="256540"/>
            </a:xfrm>
            <a:custGeom>
              <a:avLst/>
              <a:gdLst/>
              <a:ahLst/>
              <a:cxnLst/>
              <a:rect l="l" t="t" r="r" b="b"/>
              <a:pathLst>
                <a:path w="927735" h="256539">
                  <a:moveTo>
                    <a:pt x="927735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927735" y="256540"/>
                  </a:lnTo>
                  <a:lnTo>
                    <a:pt x="927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89429" y="2091054"/>
            <a:ext cx="7708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95" dirty="0">
                <a:latin typeface="SimSun"/>
                <a:cs typeface="SimSun"/>
              </a:rPr>
              <a:t>샘플 </a:t>
            </a:r>
            <a:r>
              <a:rPr sz="1000" spc="185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69229" y="1529714"/>
            <a:ext cx="1289685" cy="4216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8115" marR="79375" indent="-64135">
              <a:lnSpc>
                <a:spcPct val="108000"/>
              </a:lnSpc>
              <a:spcBef>
                <a:spcPts val="305"/>
              </a:spcBef>
            </a:pPr>
            <a:r>
              <a:rPr sz="1000" spc="145" dirty="0">
                <a:latin typeface="SimSun"/>
                <a:cs typeface="SimSun"/>
              </a:rPr>
              <a:t>전자 </a:t>
            </a:r>
            <a:r>
              <a:rPr sz="1000" spc="70" dirty="0">
                <a:latin typeface="SimSun"/>
                <a:cs typeface="SimSun"/>
              </a:rPr>
              <a:t>필터 </a:t>
            </a:r>
            <a:r>
              <a:rPr sz="1000" spc="55" dirty="0">
                <a:latin typeface="SimSun"/>
                <a:cs typeface="SimSun"/>
              </a:rPr>
              <a:t>설정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40379" y="1824862"/>
            <a:ext cx="171450" cy="721360"/>
          </a:xfrm>
          <a:custGeom>
            <a:avLst/>
            <a:gdLst/>
            <a:ahLst/>
            <a:cxnLst/>
            <a:rect l="l" t="t" r="r" b="b"/>
            <a:pathLst>
              <a:path w="171450" h="721360">
                <a:moveTo>
                  <a:pt x="0" y="721360"/>
                </a:moveTo>
                <a:lnTo>
                  <a:pt x="1714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72844" y="6190300"/>
            <a:ext cx="5705475" cy="2658745"/>
            <a:chOff x="1172844" y="6190300"/>
            <a:chExt cx="5705475" cy="2658745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844" y="6190300"/>
              <a:ext cx="5705465" cy="265844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71904" y="7067676"/>
              <a:ext cx="379730" cy="496570"/>
            </a:xfrm>
            <a:custGeom>
              <a:avLst/>
              <a:gdLst/>
              <a:ahLst/>
              <a:cxnLst/>
              <a:rect l="l" t="t" r="r" b="b"/>
              <a:pathLst>
                <a:path w="379730" h="496570">
                  <a:moveTo>
                    <a:pt x="379730" y="49657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00430" y="6820661"/>
            <a:ext cx="75628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7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15"/>
              </a:spcBef>
            </a:pPr>
            <a:r>
              <a:rPr sz="1000" spc="130" dirty="0">
                <a:latin typeface="SimSun"/>
                <a:cs typeface="SimSun"/>
              </a:rPr>
              <a:t>탱크 </a:t>
            </a:r>
            <a:r>
              <a:rPr sz="1000" spc="185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50010" y="6229476"/>
            <a:ext cx="1034415" cy="256540"/>
          </a:xfrm>
          <a:custGeom>
            <a:avLst/>
            <a:gdLst/>
            <a:ahLst/>
            <a:cxnLst/>
            <a:rect l="l" t="t" r="r" b="b"/>
            <a:pathLst>
              <a:path w="1034414" h="256539">
                <a:moveTo>
                  <a:pt x="1034415" y="0"/>
                </a:moveTo>
                <a:lnTo>
                  <a:pt x="0" y="0"/>
                </a:lnTo>
                <a:lnTo>
                  <a:pt x="0" y="256539"/>
                </a:lnTo>
                <a:lnTo>
                  <a:pt x="1034415" y="256539"/>
                </a:lnTo>
                <a:lnTo>
                  <a:pt x="10344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50010" y="6229476"/>
            <a:ext cx="103441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000" spc="10" dirty="0">
                <a:latin typeface="SimSun"/>
                <a:cs typeface="SimSun"/>
              </a:rPr>
              <a:t>모델 </a:t>
            </a:r>
            <a:r>
              <a:rPr sz="1000" spc="195" dirty="0">
                <a:latin typeface="SimSun"/>
                <a:cs typeface="SimSun"/>
              </a:rPr>
              <a:t>이름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57985" y="6517131"/>
            <a:ext cx="1341755" cy="931544"/>
            <a:chOff x="1657985" y="6517131"/>
            <a:chExt cx="1341755" cy="931544"/>
          </a:xfrm>
        </p:grpSpPr>
        <p:sp>
          <p:nvSpPr>
            <p:cNvPr id="35" name="object 35"/>
            <p:cNvSpPr/>
            <p:nvPr/>
          </p:nvSpPr>
          <p:spPr>
            <a:xfrm>
              <a:off x="1661160" y="6520306"/>
              <a:ext cx="456565" cy="925194"/>
            </a:xfrm>
            <a:custGeom>
              <a:avLst/>
              <a:gdLst/>
              <a:ahLst/>
              <a:cxnLst/>
              <a:rect l="l" t="t" r="r" b="b"/>
              <a:pathLst>
                <a:path w="456564" h="925195">
                  <a:moveTo>
                    <a:pt x="0" y="925194"/>
                  </a:moveTo>
                  <a:lnTo>
                    <a:pt x="38100" y="0"/>
                  </a:lnTo>
                </a:path>
                <a:path w="456564" h="925195">
                  <a:moveTo>
                    <a:pt x="456564" y="925194"/>
                  </a:moveTo>
                  <a:lnTo>
                    <a:pt x="456564" y="25272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42135" y="6520306"/>
              <a:ext cx="1157605" cy="256540"/>
            </a:xfrm>
            <a:custGeom>
              <a:avLst/>
              <a:gdLst/>
              <a:ahLst/>
              <a:cxnLst/>
              <a:rect l="l" t="t" r="r" b="b"/>
              <a:pathLst>
                <a:path w="1157605" h="256540">
                  <a:moveTo>
                    <a:pt x="1157605" y="0"/>
                  </a:moveTo>
                  <a:lnTo>
                    <a:pt x="0" y="0"/>
                  </a:lnTo>
                  <a:lnTo>
                    <a:pt x="0" y="256539"/>
                  </a:lnTo>
                  <a:lnTo>
                    <a:pt x="1157605" y="256539"/>
                  </a:lnTo>
                  <a:lnTo>
                    <a:pt x="11576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02435" y="6557898"/>
            <a:ext cx="12973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5"/>
              </a:spcBef>
            </a:pPr>
            <a:r>
              <a:rPr sz="1000" spc="-170" dirty="0">
                <a:latin typeface="SimSun"/>
                <a:cs typeface="SimSun"/>
              </a:rPr>
              <a:t>일련 </a:t>
            </a:r>
            <a:r>
              <a:rPr sz="1000" spc="70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23514" y="6377431"/>
            <a:ext cx="2505710" cy="1163320"/>
            <a:chOff x="2723514" y="6377431"/>
            <a:chExt cx="2505710" cy="1163320"/>
          </a:xfrm>
        </p:grpSpPr>
        <p:sp>
          <p:nvSpPr>
            <p:cNvPr id="39" name="object 39"/>
            <p:cNvSpPr/>
            <p:nvPr/>
          </p:nvSpPr>
          <p:spPr>
            <a:xfrm>
              <a:off x="3242309" y="6391401"/>
              <a:ext cx="879475" cy="256540"/>
            </a:xfrm>
            <a:custGeom>
              <a:avLst/>
              <a:gdLst/>
              <a:ahLst/>
              <a:cxnLst/>
              <a:rect l="l" t="t" r="r" b="b"/>
              <a:pathLst>
                <a:path w="879475" h="256540">
                  <a:moveTo>
                    <a:pt x="879475" y="0"/>
                  </a:moveTo>
                  <a:lnTo>
                    <a:pt x="0" y="0"/>
                  </a:lnTo>
                  <a:lnTo>
                    <a:pt x="0" y="256539"/>
                  </a:lnTo>
                  <a:lnTo>
                    <a:pt x="879475" y="256539"/>
                  </a:lnTo>
                  <a:lnTo>
                    <a:pt x="879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26689" y="6620636"/>
              <a:ext cx="763905" cy="916940"/>
            </a:xfrm>
            <a:custGeom>
              <a:avLst/>
              <a:gdLst/>
              <a:ahLst/>
              <a:cxnLst/>
              <a:rect l="l" t="t" r="r" b="b"/>
              <a:pathLst>
                <a:path w="763904" h="916940">
                  <a:moveTo>
                    <a:pt x="0" y="916940"/>
                  </a:moveTo>
                  <a:lnTo>
                    <a:pt x="763905" y="20320"/>
                  </a:lnTo>
                </a:path>
                <a:path w="763904" h="916940">
                  <a:moveTo>
                    <a:pt x="515620" y="883285"/>
                  </a:moveTo>
                  <a:lnTo>
                    <a:pt x="76390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75759" y="6377431"/>
              <a:ext cx="1053465" cy="256540"/>
            </a:xfrm>
            <a:custGeom>
              <a:avLst/>
              <a:gdLst/>
              <a:ahLst/>
              <a:cxnLst/>
              <a:rect l="l" t="t" r="r" b="b"/>
              <a:pathLst>
                <a:path w="1053464" h="256540">
                  <a:moveTo>
                    <a:pt x="1053464" y="0"/>
                  </a:moveTo>
                  <a:lnTo>
                    <a:pt x="0" y="0"/>
                  </a:lnTo>
                  <a:lnTo>
                    <a:pt x="0" y="256539"/>
                  </a:lnTo>
                  <a:lnTo>
                    <a:pt x="1053464" y="256539"/>
                  </a:lnTo>
                  <a:lnTo>
                    <a:pt x="10534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216910" y="6414261"/>
            <a:ext cx="20110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  <a:tabLst>
                <a:tab pos="1051560" algn="l"/>
              </a:tabLst>
            </a:pPr>
            <a:r>
              <a:rPr sz="1500" spc="322" baseline="-5555" dirty="0">
                <a:latin typeface="SimSun"/>
                <a:cs typeface="SimSun"/>
              </a:rPr>
              <a:t>S</a:t>
            </a:r>
            <a:r>
              <a:rPr sz="1500" spc="217" baseline="-5555" dirty="0">
                <a:latin typeface="SimSun"/>
                <a:cs typeface="SimSun"/>
              </a:rPr>
              <a:t>a</a:t>
            </a:r>
            <a:r>
              <a:rPr sz="1500" spc="104" baseline="-5555" dirty="0">
                <a:latin typeface="SimSun"/>
                <a:cs typeface="SimSun"/>
              </a:rPr>
              <a:t>v</a:t>
            </a:r>
            <a:r>
              <a:rPr sz="1500" spc="292" baseline="-5555" dirty="0">
                <a:latin typeface="SimSun"/>
                <a:cs typeface="SimSun"/>
              </a:rPr>
              <a:t>e</a:t>
            </a:r>
            <a:r>
              <a:rPr sz="1500" spc="-247" baseline="-5555" dirty="0">
                <a:latin typeface="SimSun"/>
                <a:cs typeface="SimSun"/>
              </a:rPr>
              <a:t> </a:t>
            </a:r>
            <a:r>
              <a:rPr sz="1500" spc="322" baseline="-5555" dirty="0">
                <a:latin typeface="SimSun"/>
                <a:cs typeface="SimSun"/>
              </a:rPr>
              <a:t>d</a:t>
            </a:r>
            <a:r>
              <a:rPr sz="1500" spc="217" baseline="-5555" dirty="0">
                <a:latin typeface="SimSun"/>
                <a:cs typeface="SimSun"/>
              </a:rPr>
              <a:t>a</a:t>
            </a:r>
            <a:r>
              <a:rPr sz="1500" spc="-75" baseline="-5555" dirty="0">
                <a:latin typeface="SimSun"/>
                <a:cs typeface="SimSun"/>
              </a:rPr>
              <a:t>t</a:t>
            </a:r>
            <a:r>
              <a:rPr sz="1500" spc="292" baseline="-5555" dirty="0">
                <a:latin typeface="SimSun"/>
                <a:cs typeface="SimSun"/>
              </a:rPr>
              <a:t>e</a:t>
            </a:r>
            <a:r>
              <a:rPr sz="1500" baseline="-5555" dirty="0">
                <a:latin typeface="SimSun"/>
                <a:cs typeface="SimSun"/>
              </a:rPr>
              <a:t>	</a:t>
            </a:r>
            <a:r>
              <a:rPr sz="1000" spc="204" dirty="0">
                <a:latin typeface="SimSun"/>
                <a:cs typeface="SimSun"/>
              </a:rPr>
              <a:t>수심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07204" y="6851141"/>
            <a:ext cx="1090295" cy="256540"/>
          </a:xfrm>
          <a:custGeom>
            <a:avLst/>
            <a:gdLst/>
            <a:ahLst/>
            <a:cxnLst/>
            <a:rect l="l" t="t" r="r" b="b"/>
            <a:pathLst>
              <a:path w="1090295" h="256540">
                <a:moveTo>
                  <a:pt x="1090295" y="0"/>
                </a:moveTo>
                <a:lnTo>
                  <a:pt x="0" y="0"/>
                </a:lnTo>
                <a:lnTo>
                  <a:pt x="0" y="256540"/>
                </a:lnTo>
                <a:lnTo>
                  <a:pt x="1090295" y="256540"/>
                </a:lnTo>
                <a:lnTo>
                  <a:pt x="109029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07204" y="6890130"/>
            <a:ext cx="10902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5"/>
              </a:spcBef>
            </a:pPr>
            <a:r>
              <a:rPr sz="1000" spc="145" dirty="0">
                <a:latin typeface="SimSun"/>
                <a:cs typeface="SimSun"/>
              </a:rPr>
              <a:t>온도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611245" y="6620636"/>
            <a:ext cx="857250" cy="916940"/>
          </a:xfrm>
          <a:custGeom>
            <a:avLst/>
            <a:gdLst/>
            <a:ahLst/>
            <a:cxnLst/>
            <a:rect l="l" t="t" r="r" b="b"/>
            <a:pathLst>
              <a:path w="857250" h="916940">
                <a:moveTo>
                  <a:pt x="510539" y="883285"/>
                </a:moveTo>
                <a:lnTo>
                  <a:pt x="857250" y="0"/>
                </a:lnTo>
              </a:path>
              <a:path w="857250" h="916940">
                <a:moveTo>
                  <a:pt x="0" y="916940"/>
                </a:moveTo>
                <a:lnTo>
                  <a:pt x="198119" y="39687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490595" y="6717156"/>
            <a:ext cx="775970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70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14"/>
              </a:spcBef>
            </a:pPr>
            <a:r>
              <a:rPr sz="1000" spc="-120" dirty="0">
                <a:latin typeface="SimSun"/>
                <a:cs typeface="SimSun"/>
              </a:rPr>
              <a:t>JISＭＬＳＳ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164714" y="7082916"/>
            <a:ext cx="2466340" cy="491490"/>
          </a:xfrm>
          <a:custGeom>
            <a:avLst/>
            <a:gdLst/>
            <a:ahLst/>
            <a:cxnLst/>
            <a:rect l="l" t="t" r="r" b="b"/>
            <a:pathLst>
              <a:path w="2466340" h="491490">
                <a:moveTo>
                  <a:pt x="2339340" y="421005"/>
                </a:moveTo>
                <a:lnTo>
                  <a:pt x="2466340" y="1270"/>
                </a:lnTo>
              </a:path>
              <a:path w="2466340" h="491490">
                <a:moveTo>
                  <a:pt x="0" y="491490"/>
                </a:moveTo>
                <a:lnTo>
                  <a:pt x="3905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221864" y="6839711"/>
            <a:ext cx="92773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000" spc="195" dirty="0">
                <a:latin typeface="SimSun"/>
                <a:cs typeface="SimSun"/>
              </a:rPr>
              <a:t>샘플 </a:t>
            </a:r>
            <a:r>
              <a:rPr sz="1000" spc="185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27650" y="6322821"/>
            <a:ext cx="1289685" cy="4216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57480" marR="80010" indent="-64769">
              <a:lnSpc>
                <a:spcPct val="110300"/>
              </a:lnSpc>
              <a:spcBef>
                <a:spcPts val="270"/>
              </a:spcBef>
            </a:pPr>
            <a:r>
              <a:rPr sz="1000" spc="145" dirty="0">
                <a:latin typeface="SimSun"/>
                <a:cs typeface="SimSun"/>
              </a:rPr>
              <a:t>전자 </a:t>
            </a:r>
            <a:r>
              <a:rPr sz="1000" spc="70" dirty="0">
                <a:latin typeface="SimSun"/>
                <a:cs typeface="SimSun"/>
              </a:rPr>
              <a:t>필터 </a:t>
            </a:r>
            <a:r>
              <a:rPr sz="1000" spc="55" dirty="0">
                <a:latin typeface="SimSun"/>
                <a:cs typeface="SimSun"/>
              </a:rPr>
              <a:t>설정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62525" y="6742556"/>
            <a:ext cx="2115185" cy="793115"/>
            <a:chOff x="4962525" y="6742556"/>
            <a:chExt cx="2115185" cy="793115"/>
          </a:xfrm>
        </p:grpSpPr>
        <p:sp>
          <p:nvSpPr>
            <p:cNvPr id="51" name="object 51"/>
            <p:cNvSpPr/>
            <p:nvPr/>
          </p:nvSpPr>
          <p:spPr>
            <a:xfrm>
              <a:off x="4965700" y="6745731"/>
              <a:ext cx="568325" cy="786765"/>
            </a:xfrm>
            <a:custGeom>
              <a:avLst/>
              <a:gdLst/>
              <a:ahLst/>
              <a:cxnLst/>
              <a:rect l="l" t="t" r="r" b="b"/>
              <a:pathLst>
                <a:path w="568325" h="786765">
                  <a:moveTo>
                    <a:pt x="0" y="786764"/>
                  </a:moveTo>
                  <a:lnTo>
                    <a:pt x="56832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84214" y="6858761"/>
              <a:ext cx="1293495" cy="276225"/>
            </a:xfrm>
            <a:custGeom>
              <a:avLst/>
              <a:gdLst/>
              <a:ahLst/>
              <a:cxnLst/>
              <a:rect l="l" t="t" r="r" b="b"/>
              <a:pathLst>
                <a:path w="1293495" h="276225">
                  <a:moveTo>
                    <a:pt x="1293494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293494" y="276225"/>
                  </a:lnTo>
                  <a:lnTo>
                    <a:pt x="12934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866257" y="6896227"/>
            <a:ext cx="11372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215" dirty="0">
                <a:latin typeface="SimSun"/>
                <a:cs typeface="SimSun"/>
              </a:rPr>
              <a:t>JIS </a:t>
            </a:r>
            <a:r>
              <a:rPr sz="1000" spc="90" dirty="0">
                <a:latin typeface="SimSun"/>
                <a:cs typeface="SimSun"/>
              </a:rPr>
              <a:t>계수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40679" y="7049896"/>
            <a:ext cx="735330" cy="448309"/>
          </a:xfrm>
          <a:custGeom>
            <a:avLst/>
            <a:gdLst/>
            <a:ahLst/>
            <a:cxnLst/>
            <a:rect l="l" t="t" r="r" b="b"/>
            <a:pathLst>
              <a:path w="735329" h="448309">
                <a:moveTo>
                  <a:pt x="361950" y="448309"/>
                </a:moveTo>
                <a:lnTo>
                  <a:pt x="735330" y="0"/>
                </a:lnTo>
              </a:path>
              <a:path w="735329" h="448309">
                <a:moveTo>
                  <a:pt x="0" y="448309"/>
                </a:moveTo>
                <a:lnTo>
                  <a:pt x="735330" y="571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4521"/>
            <a:ext cx="57721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"/>
                <a:cs typeface="Arial"/>
              </a:rPr>
              <a:t>아래 이미지는 1번부터 2번까지 SZ </a:t>
            </a:r>
            <a:r>
              <a:rPr sz="1200" spc="-10" dirty="0">
                <a:latin typeface="Arial"/>
                <a:cs typeface="Arial"/>
              </a:rPr>
              <a:t>샘플을 </a:t>
            </a:r>
            <a:r>
              <a:rPr sz="1200" dirty="0">
                <a:latin typeface="Arial"/>
                <a:cs typeface="Arial"/>
              </a:rPr>
              <a:t>저장하고 </a:t>
            </a:r>
            <a:r>
              <a:rPr sz="1200" spc="-5" dirty="0">
                <a:latin typeface="Arial"/>
                <a:cs typeface="Arial"/>
              </a:rPr>
              <a:t>Excel에서 파일을 </a:t>
            </a:r>
            <a:r>
              <a:rPr sz="1200" dirty="0">
                <a:latin typeface="Arial"/>
                <a:cs typeface="Arial"/>
              </a:rPr>
              <a:t>연 결과를 </a:t>
            </a:r>
            <a:r>
              <a:rPr sz="1200" spc="-5" dirty="0">
                <a:latin typeface="Arial"/>
                <a:cs typeface="Arial"/>
              </a:rPr>
              <a:t>보여줍니다.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9035" y="1250949"/>
            <a:ext cx="5731510" cy="3596004"/>
            <a:chOff x="1169035" y="1250949"/>
            <a:chExt cx="5731510" cy="3596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035" y="1250949"/>
              <a:ext cx="5731327" cy="35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35125" y="1727834"/>
              <a:ext cx="1034415" cy="256540"/>
            </a:xfrm>
            <a:custGeom>
              <a:avLst/>
              <a:gdLst/>
              <a:ahLst/>
              <a:cxnLst/>
              <a:rect l="l" t="t" r="r" b="b"/>
              <a:pathLst>
                <a:path w="1034414" h="256539">
                  <a:moveTo>
                    <a:pt x="1034414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1034414" y="256540"/>
                  </a:lnTo>
                  <a:lnTo>
                    <a:pt x="103441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3102" y="1764918"/>
            <a:ext cx="8788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latin typeface="SimSun"/>
                <a:cs typeface="SimSun"/>
              </a:rPr>
              <a:t>모델 </a:t>
            </a:r>
            <a:r>
              <a:rPr sz="1000" spc="195" dirty="0">
                <a:latin typeface="SimSun"/>
                <a:cs typeface="SimSun"/>
              </a:rPr>
              <a:t>이름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74825" y="2015489"/>
            <a:ext cx="1509395" cy="864235"/>
            <a:chOff x="1774825" y="2015489"/>
            <a:chExt cx="1509395" cy="864235"/>
          </a:xfrm>
        </p:grpSpPr>
        <p:sp>
          <p:nvSpPr>
            <p:cNvPr id="8" name="object 8"/>
            <p:cNvSpPr/>
            <p:nvPr/>
          </p:nvSpPr>
          <p:spPr>
            <a:xfrm>
              <a:off x="1778000" y="2018664"/>
              <a:ext cx="207645" cy="763270"/>
            </a:xfrm>
            <a:custGeom>
              <a:avLst/>
              <a:gdLst/>
              <a:ahLst/>
              <a:cxnLst/>
              <a:rect l="l" t="t" r="r" b="b"/>
              <a:pathLst>
                <a:path w="207644" h="763269">
                  <a:moveTo>
                    <a:pt x="0" y="763270"/>
                  </a:moveTo>
                  <a:lnTo>
                    <a:pt x="20764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79980" y="2275204"/>
              <a:ext cx="0" cy="595630"/>
            </a:xfrm>
            <a:custGeom>
              <a:avLst/>
              <a:gdLst/>
              <a:ahLst/>
              <a:cxnLst/>
              <a:rect l="l" t="t" r="r" b="b"/>
              <a:pathLst>
                <a:path h="595630">
                  <a:moveTo>
                    <a:pt x="0" y="0"/>
                  </a:moveTo>
                  <a:lnTo>
                    <a:pt x="0" y="595629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6615" y="2018664"/>
              <a:ext cx="1157605" cy="256540"/>
            </a:xfrm>
            <a:custGeom>
              <a:avLst/>
              <a:gdLst/>
              <a:ahLst/>
              <a:cxnLst/>
              <a:rect l="l" t="t" r="r" b="b"/>
              <a:pathLst>
                <a:path w="1157604" h="256539">
                  <a:moveTo>
                    <a:pt x="1157605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1157605" y="256540"/>
                  </a:lnTo>
                  <a:lnTo>
                    <a:pt x="115760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07132" y="2054478"/>
            <a:ext cx="10033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70" dirty="0">
                <a:latin typeface="SimSun"/>
                <a:cs typeface="SimSun"/>
              </a:rPr>
              <a:t>일련 </a:t>
            </a:r>
            <a:r>
              <a:rPr sz="1000" spc="70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6790" y="1885314"/>
            <a:ext cx="87947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14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5"/>
              </a:spcBef>
            </a:pPr>
            <a:r>
              <a:rPr sz="1000" spc="195" dirty="0">
                <a:latin typeface="SimSun"/>
                <a:cs typeface="SimSun"/>
              </a:rPr>
              <a:t>날짜 저장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72054" y="2195194"/>
            <a:ext cx="1500505" cy="925194"/>
          </a:xfrm>
          <a:custGeom>
            <a:avLst/>
            <a:gdLst/>
            <a:ahLst/>
            <a:cxnLst/>
            <a:rect l="l" t="t" r="r" b="b"/>
            <a:pathLst>
              <a:path w="1500504" h="925194">
                <a:moveTo>
                  <a:pt x="0" y="915670"/>
                </a:moveTo>
                <a:lnTo>
                  <a:pt x="1500505" y="0"/>
                </a:lnTo>
              </a:path>
              <a:path w="1500504" h="925194">
                <a:moveTo>
                  <a:pt x="713105" y="925195"/>
                </a:moveTo>
                <a:lnTo>
                  <a:pt x="1500505" y="952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98695" y="2252344"/>
            <a:ext cx="1053465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1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5"/>
              </a:spcBef>
            </a:pPr>
            <a:r>
              <a:rPr sz="1000" spc="204" dirty="0">
                <a:latin typeface="SimSun"/>
                <a:cs typeface="SimSun"/>
              </a:rPr>
              <a:t>수심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3204" y="2508884"/>
            <a:ext cx="1090295" cy="24320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000" spc="145" dirty="0">
                <a:latin typeface="SimSun"/>
                <a:cs typeface="SimSun"/>
              </a:rPr>
              <a:t>온도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79190" y="2538729"/>
            <a:ext cx="1178560" cy="572135"/>
          </a:xfrm>
          <a:custGeom>
            <a:avLst/>
            <a:gdLst/>
            <a:ahLst/>
            <a:cxnLst/>
            <a:rect l="l" t="t" r="r" b="b"/>
            <a:pathLst>
              <a:path w="1178560" h="572135">
                <a:moveTo>
                  <a:pt x="835025" y="572134"/>
                </a:moveTo>
                <a:lnTo>
                  <a:pt x="1178560" y="0"/>
                </a:lnTo>
              </a:path>
              <a:path w="1178560" h="572135">
                <a:moveTo>
                  <a:pt x="0" y="572134"/>
                </a:moveTo>
                <a:lnTo>
                  <a:pt x="541655" y="381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80840" y="2314574"/>
            <a:ext cx="368300" cy="256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572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60"/>
              </a:spcBef>
            </a:pPr>
            <a:r>
              <a:rPr sz="1000" spc="235" dirty="0">
                <a:latin typeface="SimSun"/>
                <a:cs typeface="SimSun"/>
              </a:rPr>
              <a:t>SZ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0430" y="2157094"/>
            <a:ext cx="4481195" cy="918844"/>
            <a:chOff x="900430" y="2157094"/>
            <a:chExt cx="4481195" cy="918844"/>
          </a:xfrm>
        </p:grpSpPr>
        <p:sp>
          <p:nvSpPr>
            <p:cNvPr id="19" name="object 19"/>
            <p:cNvSpPr/>
            <p:nvPr/>
          </p:nvSpPr>
          <p:spPr>
            <a:xfrm>
              <a:off x="1169035" y="2447924"/>
              <a:ext cx="4209415" cy="624840"/>
            </a:xfrm>
            <a:custGeom>
              <a:avLst/>
              <a:gdLst/>
              <a:ahLst/>
              <a:cxnLst/>
              <a:rect l="l" t="t" r="r" b="b"/>
              <a:pathLst>
                <a:path w="4209415" h="624839">
                  <a:moveTo>
                    <a:pt x="3936365" y="624839"/>
                  </a:moveTo>
                  <a:lnTo>
                    <a:pt x="4209415" y="305434"/>
                  </a:lnTo>
                </a:path>
                <a:path w="4209415" h="624839">
                  <a:moveTo>
                    <a:pt x="370205" y="51498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430" y="2157094"/>
              <a:ext cx="927735" cy="256540"/>
            </a:xfrm>
            <a:custGeom>
              <a:avLst/>
              <a:gdLst/>
              <a:ahLst/>
              <a:cxnLst/>
              <a:rect l="l" t="t" r="r" b="b"/>
              <a:pathLst>
                <a:path w="927735" h="256539">
                  <a:moveTo>
                    <a:pt x="927734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927734" y="256540"/>
                  </a:lnTo>
                  <a:lnTo>
                    <a:pt x="9277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78204" y="2194686"/>
            <a:ext cx="7708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95" dirty="0">
                <a:latin typeface="SimSun"/>
                <a:cs typeface="SimSun"/>
              </a:rPr>
              <a:t>샘플 </a:t>
            </a:r>
            <a:r>
              <a:rPr sz="1000" spc="185" dirty="0">
                <a:latin typeface="SimSun"/>
                <a:cs typeface="SimSun"/>
              </a:rPr>
              <a:t>번호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1473"/>
            <a:ext cx="236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800" spc="-70" dirty="0">
                <a:latin typeface="Arial"/>
                <a:cs typeface="Arial"/>
              </a:rPr>
              <a:t>11 </a:t>
            </a:r>
            <a:r>
              <a:rPr sz="1800" dirty="0">
                <a:latin typeface="Arial"/>
                <a:cs typeface="Arial"/>
              </a:rPr>
              <a:t>매개변수 </a:t>
            </a:r>
            <a:r>
              <a:rPr sz="1800" spc="-5" dirty="0">
                <a:latin typeface="Arial"/>
                <a:cs typeface="Arial"/>
              </a:rPr>
              <a:t>설정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1148460"/>
            <a:ext cx="5782310" cy="656272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Arial"/>
                <a:cs typeface="Arial"/>
              </a:rPr>
              <a:t>다음은 특정 매개변수 </a:t>
            </a:r>
            <a:r>
              <a:rPr sz="1200" dirty="0">
                <a:latin typeface="Arial"/>
                <a:cs typeface="Arial"/>
              </a:rPr>
              <a:t>설정 </a:t>
            </a:r>
            <a:r>
              <a:rPr sz="1200" spc="-10" dirty="0">
                <a:latin typeface="Arial"/>
                <a:cs typeface="Arial"/>
              </a:rPr>
              <a:t>모드에서 </a:t>
            </a:r>
            <a:r>
              <a:rPr sz="1200" dirty="0">
                <a:latin typeface="Arial"/>
                <a:cs typeface="Arial"/>
              </a:rPr>
              <a:t>정의할 </a:t>
            </a:r>
            <a:r>
              <a:rPr sz="1200" spc="-15" dirty="0">
                <a:latin typeface="Arial"/>
                <a:cs typeface="Arial"/>
              </a:rPr>
              <a:t>수 있습니다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41935" algn="l"/>
              </a:tabLst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-25" dirty="0">
                <a:latin typeface="Arial"/>
                <a:cs typeface="Arial"/>
              </a:rPr>
              <a:t>11-1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JIS 변환 </a:t>
            </a:r>
            <a:r>
              <a:rPr sz="1200" spc="-5" dirty="0">
                <a:latin typeface="Arial"/>
                <a:cs typeface="Arial"/>
              </a:rPr>
              <a:t>공식 설정에 </a:t>
            </a:r>
            <a:r>
              <a:rPr sz="1200" dirty="0">
                <a:latin typeface="Arial"/>
                <a:cs typeface="Arial"/>
              </a:rPr>
              <a:t>의한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dirty="0">
                <a:latin typeface="Arial"/>
                <a:cs typeface="Arial"/>
              </a:rPr>
              <a:t>6-2-2</a:t>
            </a:r>
          </a:p>
          <a:p>
            <a:pPr marL="241300" indent="-22923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41935" algn="l"/>
              </a:tabLst>
            </a:pPr>
            <a:r>
              <a:rPr sz="1200" spc="-35" dirty="0">
                <a:latin typeface="Arial"/>
                <a:cs typeface="Arial"/>
              </a:rPr>
              <a:t>탱크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선택 ... 섹션 </a:t>
            </a:r>
            <a:r>
              <a:rPr sz="1200" spc="-5" dirty="0">
                <a:latin typeface="Arial"/>
                <a:cs typeface="Arial"/>
              </a:rPr>
              <a:t>6-2-1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ts val="1405"/>
              </a:lnSpc>
              <a:spcBef>
                <a:spcPts val="555"/>
              </a:spcBef>
              <a:buAutoNum type="arabicPeriod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각 </a:t>
            </a:r>
            <a:r>
              <a:rPr sz="1200" dirty="0">
                <a:latin typeface="Arial"/>
                <a:cs typeface="Arial"/>
              </a:rPr>
              <a:t>탱크에 대한 JIS </a:t>
            </a:r>
            <a:r>
              <a:rPr sz="1200" spc="-5" dirty="0">
                <a:latin typeface="Arial"/>
                <a:cs typeface="Arial"/>
              </a:rPr>
              <a:t>변환 파라미터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5" dirty="0">
                <a:latin typeface="Arial"/>
                <a:cs typeface="Arial"/>
              </a:rPr>
              <a:t>6-2-1</a:t>
            </a:r>
            <a:endParaRPr sz="1200" dirty="0">
              <a:latin typeface="Arial"/>
              <a:cs typeface="Arial"/>
            </a:endParaRPr>
          </a:p>
          <a:p>
            <a:pPr marL="241300" marR="5080">
              <a:lnSpc>
                <a:spcPts val="139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JIS</a:t>
            </a:r>
            <a:r>
              <a:rPr sz="1200" spc="-5" dirty="0">
                <a:latin typeface="Arial"/>
                <a:cs typeface="Arial"/>
              </a:rPr>
              <a:t>(중량법) </a:t>
            </a:r>
            <a:r>
              <a:rPr sz="1200" dirty="0">
                <a:latin typeface="Arial"/>
                <a:cs typeface="Arial"/>
              </a:rPr>
              <a:t>변환 </a:t>
            </a:r>
            <a:r>
              <a:rPr sz="1200" spc="-5" dirty="0">
                <a:latin typeface="Arial"/>
                <a:cs typeface="Arial"/>
              </a:rPr>
              <a:t>공식의 매개변수</a:t>
            </a:r>
            <a:r>
              <a:rPr sz="1200" dirty="0">
                <a:latin typeface="Arial"/>
                <a:cs typeface="Arial"/>
              </a:rPr>
              <a:t>(a 값 </a:t>
            </a:r>
            <a:r>
              <a:rPr sz="1200" spc="-10" dirty="0">
                <a:latin typeface="Arial"/>
                <a:cs typeface="Arial"/>
              </a:rPr>
              <a:t>및 </a:t>
            </a:r>
            <a:r>
              <a:rPr sz="1200" dirty="0">
                <a:latin typeface="Arial"/>
                <a:cs typeface="Arial"/>
              </a:rPr>
              <a:t>b </a:t>
            </a:r>
            <a:r>
              <a:rPr sz="1200" spc="-5" dirty="0">
                <a:latin typeface="Arial"/>
                <a:cs typeface="Arial"/>
              </a:rPr>
              <a:t>값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15" dirty="0">
                <a:latin typeface="Arial"/>
                <a:cs typeface="Arial"/>
              </a:rPr>
              <a:t>를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90"/>
              </a:spcBef>
              <a:buAutoNum type="arabicPeriod" startAt="5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SV</a:t>
            </a:r>
            <a:r>
              <a:rPr sz="1200" dirty="0">
                <a:latin typeface="Arial"/>
                <a:cs typeface="Arial"/>
              </a:rPr>
              <a:t>(슬러지 침강 </a:t>
            </a:r>
            <a:r>
              <a:rPr sz="1200" spc="-5" dirty="0">
                <a:latin typeface="Arial"/>
                <a:cs typeface="Arial"/>
              </a:rPr>
              <a:t>속도</a:t>
            </a:r>
            <a:r>
              <a:rPr sz="1200" dirty="0">
                <a:latin typeface="Arial"/>
                <a:cs typeface="Arial"/>
              </a:rPr>
              <a:t>) 값 </a:t>
            </a:r>
            <a:r>
              <a:rPr sz="1200" spc="-5" dirty="0">
                <a:latin typeface="Arial"/>
                <a:cs typeface="Arial"/>
              </a:rPr>
              <a:t>설정 </a:t>
            </a:r>
            <a:r>
              <a:rPr sz="1200" dirty="0">
                <a:latin typeface="Arial"/>
                <a:cs typeface="Arial"/>
              </a:rPr>
              <a:t>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5" dirty="0">
                <a:latin typeface="Arial"/>
                <a:cs typeface="Arial"/>
              </a:rPr>
              <a:t>8-1</a:t>
            </a:r>
            <a:endParaRPr sz="12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55"/>
              </a:spcBef>
            </a:pPr>
            <a:r>
              <a:rPr sz="1200" spc="-10" dirty="0">
                <a:latin typeface="Arial"/>
                <a:cs typeface="Arial"/>
              </a:rPr>
              <a:t>SVI </a:t>
            </a:r>
            <a:r>
              <a:rPr sz="1200" dirty="0">
                <a:latin typeface="Arial"/>
                <a:cs typeface="Arial"/>
              </a:rPr>
              <a:t>값과 r 값을 </a:t>
            </a:r>
            <a:r>
              <a:rPr sz="1200" spc="-10" dirty="0">
                <a:latin typeface="Arial"/>
                <a:cs typeface="Arial"/>
              </a:rPr>
              <a:t>표시하는 데 </a:t>
            </a:r>
            <a:r>
              <a:rPr sz="1200" spc="-5" dirty="0">
                <a:latin typeface="Arial"/>
                <a:cs typeface="Arial"/>
              </a:rPr>
              <a:t>필요한 SV </a:t>
            </a:r>
            <a:r>
              <a:rPr sz="1200" dirty="0">
                <a:latin typeface="Arial"/>
                <a:cs typeface="Arial"/>
              </a:rPr>
              <a:t>값을 정의합니다.</a:t>
            </a: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AutoNum type="arabicPeriod" startAt="6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SZ 샘플 </a:t>
            </a:r>
            <a:r>
              <a:rPr sz="1200" spc="-10" dirty="0">
                <a:latin typeface="Arial"/>
                <a:cs typeface="Arial"/>
              </a:rPr>
              <a:t>번호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-20" dirty="0">
                <a:latin typeface="Arial"/>
                <a:cs typeface="Arial"/>
              </a:rPr>
              <a:t>11-3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55"/>
              </a:spcBef>
              <a:buAutoNum type="arabicPeriod" startAt="6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SZ 레벨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5" dirty="0">
                <a:latin typeface="Arial"/>
                <a:cs typeface="Arial"/>
              </a:rPr>
              <a:t>7-1</a:t>
            </a:r>
            <a:endParaRPr sz="12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latin typeface="Arial"/>
                <a:cs typeface="Arial"/>
              </a:rPr>
              <a:t>투과율 백분율로 SZ </a:t>
            </a:r>
            <a:r>
              <a:rPr sz="1200" spc="-10" dirty="0">
                <a:latin typeface="Arial"/>
                <a:cs typeface="Arial"/>
              </a:rPr>
              <a:t>레벨을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55"/>
              </a:spcBef>
              <a:buAutoNum type="arabicPeriod" startAt="8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디스플레이 보존 </a:t>
            </a:r>
            <a:r>
              <a:rPr sz="1200" spc="-10" dirty="0">
                <a:latin typeface="Arial"/>
                <a:cs typeface="Arial"/>
              </a:rPr>
              <a:t>시간 </a:t>
            </a:r>
            <a:r>
              <a:rPr sz="1200" dirty="0">
                <a:latin typeface="Arial"/>
                <a:cs typeface="Arial"/>
              </a:rPr>
              <a:t>설정 </a:t>
            </a:r>
            <a:r>
              <a:rPr sz="1200" spc="-5" dirty="0">
                <a:latin typeface="Arial"/>
                <a:cs typeface="Arial"/>
              </a:rPr>
              <a:t>읽기 </a:t>
            </a:r>
            <a:r>
              <a:rPr sz="1200" dirty="0">
                <a:latin typeface="Arial"/>
                <a:cs typeface="Arial"/>
              </a:rPr>
              <a:t>... 섹션 </a:t>
            </a:r>
            <a:r>
              <a:rPr sz="1200" spc="-20" dirty="0">
                <a:latin typeface="Arial"/>
                <a:cs typeface="Arial"/>
              </a:rPr>
              <a:t>11-4</a:t>
            </a:r>
            <a:endParaRPr sz="1200" dirty="0">
              <a:latin typeface="Arial"/>
              <a:cs typeface="Arial"/>
            </a:endParaRPr>
          </a:p>
          <a:p>
            <a:pPr marL="241300" marR="11430">
              <a:lnSpc>
                <a:spcPts val="1390"/>
              </a:lnSpc>
              <a:spcBef>
                <a:spcPts val="615"/>
              </a:spcBef>
            </a:pPr>
            <a:r>
              <a:rPr sz="1200" dirty="0">
                <a:latin typeface="Arial"/>
                <a:cs typeface="Arial"/>
              </a:rPr>
              <a:t>저장된 측정값을 </a:t>
            </a:r>
            <a:r>
              <a:rPr sz="1200" spc="-5" dirty="0">
                <a:latin typeface="Arial"/>
                <a:cs typeface="Arial"/>
              </a:rPr>
              <a:t>화면에 </a:t>
            </a:r>
            <a:r>
              <a:rPr sz="1200" dirty="0">
                <a:latin typeface="Arial"/>
                <a:cs typeface="Arial"/>
              </a:rPr>
              <a:t>유지하는 기간과 </a:t>
            </a:r>
            <a:r>
              <a:rPr sz="1200" spc="-5" dirty="0">
                <a:latin typeface="Arial"/>
                <a:cs typeface="Arial"/>
              </a:rPr>
              <a:t>샘플 데이터의 평균 처리 </a:t>
            </a:r>
            <a:r>
              <a:rPr sz="1200" spc="-10" dirty="0">
                <a:latin typeface="Arial"/>
                <a:cs typeface="Arial"/>
              </a:rPr>
              <a:t>시간을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90"/>
              </a:spcBef>
              <a:buAutoNum type="arabicPeriod" startAt="9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자동 종료 시간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-15" dirty="0">
                <a:latin typeface="Arial"/>
                <a:cs typeface="Arial"/>
              </a:rPr>
              <a:t>11-5</a:t>
            </a:r>
            <a:endParaRPr sz="12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55"/>
              </a:spcBef>
            </a:pPr>
            <a:r>
              <a:rPr sz="1200" spc="-10" dirty="0">
                <a:latin typeface="Arial"/>
                <a:cs typeface="Arial"/>
              </a:rPr>
              <a:t>전원이 자동으로 꺼질 </a:t>
            </a:r>
            <a:r>
              <a:rPr sz="1200" spc="5" dirty="0">
                <a:latin typeface="Arial"/>
                <a:cs typeface="Arial"/>
              </a:rPr>
              <a:t>때까지의 </a:t>
            </a:r>
            <a:r>
              <a:rPr sz="1200" spc="-10" dirty="0">
                <a:latin typeface="Arial"/>
                <a:cs typeface="Arial"/>
              </a:rPr>
              <a:t>시간을 </a:t>
            </a:r>
            <a:r>
              <a:rPr sz="1200" dirty="0">
                <a:latin typeface="Arial"/>
                <a:cs typeface="Arial"/>
              </a:rPr>
              <a:t>정의합니다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marR="2788920" indent="-229235">
              <a:lnSpc>
                <a:spcPts val="1989"/>
              </a:lnSpc>
              <a:spcBef>
                <a:spcPts val="135"/>
              </a:spcBef>
              <a:buAutoNum type="arabicPeriod" startAt="10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키 누름 버저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-25" dirty="0">
                <a:latin typeface="Arial"/>
                <a:cs typeface="Arial"/>
              </a:rPr>
              <a:t>11-6 </a:t>
            </a:r>
            <a:r>
              <a:rPr sz="1200" spc="-5" dirty="0">
                <a:latin typeface="Arial"/>
                <a:cs typeface="Arial"/>
              </a:rPr>
              <a:t>키 누름 버저를 </a:t>
            </a:r>
            <a:r>
              <a:rPr sz="1200" dirty="0">
                <a:latin typeface="Arial"/>
                <a:cs typeface="Arial"/>
              </a:rPr>
              <a:t>켜고 </a:t>
            </a:r>
            <a:r>
              <a:rPr sz="1200" spc="-5" dirty="0">
                <a:latin typeface="Arial"/>
                <a:cs typeface="Arial"/>
              </a:rPr>
              <a:t>끕니다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75"/>
              </a:spcBef>
              <a:buAutoNum type="arabicPeriod" startAt="10"/>
              <a:tabLst>
                <a:tab pos="241935" algn="l"/>
              </a:tabLst>
            </a:pPr>
            <a:r>
              <a:rPr sz="1200" spc="-10" dirty="0">
                <a:latin typeface="Arial"/>
                <a:cs typeface="Arial"/>
              </a:rPr>
              <a:t>USB </a:t>
            </a:r>
            <a:r>
              <a:rPr sz="1200" dirty="0">
                <a:latin typeface="Arial"/>
                <a:cs typeface="Arial"/>
              </a:rPr>
              <a:t>설정에 저장할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샘플 </a:t>
            </a:r>
            <a:r>
              <a:rPr sz="1200" spc="-5" dirty="0">
                <a:latin typeface="Arial"/>
                <a:cs typeface="Arial"/>
              </a:rPr>
              <a:t>번호의 범위 </a:t>
            </a:r>
            <a:r>
              <a:rPr sz="1200" dirty="0">
                <a:latin typeface="Arial"/>
                <a:cs typeface="Arial"/>
              </a:rPr>
              <a:t>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dirty="0">
                <a:latin typeface="Arial"/>
                <a:cs typeface="Arial"/>
              </a:rPr>
              <a:t>10-4-1</a:t>
            </a:r>
          </a:p>
          <a:p>
            <a:pPr marL="241300" marR="12065" indent="-229235">
              <a:lnSpc>
                <a:spcPts val="1370"/>
              </a:lnSpc>
              <a:spcBef>
                <a:spcPts val="655"/>
              </a:spcBef>
              <a:buAutoNum type="arabicPeriod" startAt="10"/>
              <a:tabLst>
                <a:tab pos="241935" algn="l"/>
              </a:tabLst>
            </a:pPr>
            <a:r>
              <a:rPr sz="1200" spc="-10" dirty="0">
                <a:latin typeface="Arial"/>
                <a:cs typeface="Arial"/>
              </a:rPr>
              <a:t>USB </a:t>
            </a:r>
            <a:r>
              <a:rPr sz="1200" spc="-5" dirty="0">
                <a:latin typeface="Arial"/>
                <a:cs typeface="Arial"/>
              </a:rPr>
              <a:t>설정에 </a:t>
            </a:r>
            <a:r>
              <a:rPr sz="1200" dirty="0">
                <a:latin typeface="Arial"/>
                <a:cs typeface="Arial"/>
              </a:rPr>
              <a:t>저장할 JIS 변환 </a:t>
            </a:r>
            <a:r>
              <a:rPr sz="1200" spc="-5" dirty="0">
                <a:latin typeface="Arial"/>
                <a:cs typeface="Arial"/>
              </a:rPr>
              <a:t>공식에 </a:t>
            </a:r>
            <a:r>
              <a:rPr sz="1200" dirty="0">
                <a:latin typeface="Arial"/>
                <a:cs typeface="Arial"/>
              </a:rPr>
              <a:t>의한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샘플 번호의 </a:t>
            </a:r>
            <a:r>
              <a:rPr sz="1200" dirty="0">
                <a:latin typeface="Arial"/>
                <a:cs typeface="Arial"/>
              </a:rPr>
              <a:t>범위 ... </a:t>
            </a:r>
            <a:r>
              <a:rPr sz="1200" spc="-5" dirty="0">
                <a:latin typeface="Arial"/>
                <a:cs typeface="Arial"/>
              </a:rPr>
              <a:t>섹션 10-4-2</a:t>
            </a:r>
            <a:endParaRPr sz="1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15"/>
              </a:spcBef>
              <a:buAutoNum type="arabicPeriod" startAt="10"/>
              <a:tabLst>
                <a:tab pos="241935" algn="l"/>
              </a:tabLst>
            </a:pPr>
            <a:r>
              <a:rPr sz="1200" spc="-5" dirty="0">
                <a:latin typeface="Arial"/>
                <a:cs typeface="Arial"/>
              </a:rPr>
              <a:t>USB </a:t>
            </a:r>
            <a:r>
              <a:rPr sz="1200" dirty="0">
                <a:latin typeface="Arial"/>
                <a:cs typeface="Arial"/>
              </a:rPr>
              <a:t>설정에 저장할 </a:t>
            </a:r>
            <a:r>
              <a:rPr sz="1200" spc="-5" dirty="0">
                <a:latin typeface="Arial"/>
                <a:cs typeface="Arial"/>
              </a:rPr>
              <a:t>SZ 샘플 번호의 범위 </a:t>
            </a:r>
            <a:r>
              <a:rPr sz="1200" dirty="0">
                <a:latin typeface="Arial"/>
                <a:cs typeface="Arial"/>
              </a:rPr>
              <a:t>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dirty="0">
                <a:latin typeface="Arial"/>
                <a:cs typeface="Arial"/>
              </a:rPr>
              <a:t>10-4-3</a:t>
            </a:r>
          </a:p>
          <a:p>
            <a:pPr marL="241300" indent="-229235">
              <a:lnSpc>
                <a:spcPct val="100000"/>
              </a:lnSpc>
              <a:spcBef>
                <a:spcPts val="535"/>
              </a:spcBef>
              <a:buAutoNum type="arabicPeriod" startAt="10"/>
              <a:tabLst>
                <a:tab pos="241935" algn="l"/>
              </a:tabLst>
            </a:pPr>
            <a:r>
              <a:rPr sz="1200" spc="-15" dirty="0">
                <a:latin typeface="Arial"/>
                <a:cs typeface="Arial"/>
              </a:rPr>
              <a:t>시간 </a:t>
            </a:r>
            <a:r>
              <a:rPr sz="1200" dirty="0">
                <a:latin typeface="Arial"/>
                <a:cs typeface="Arial"/>
              </a:rPr>
              <a:t>설정 ... </a:t>
            </a:r>
            <a:r>
              <a:rPr sz="1200" spc="-5" dirty="0">
                <a:latin typeface="Arial"/>
                <a:cs typeface="Arial"/>
              </a:rPr>
              <a:t>섹션 </a:t>
            </a:r>
            <a:r>
              <a:rPr sz="1200" spc="-25" dirty="0">
                <a:latin typeface="Arial"/>
                <a:cs typeface="Arial"/>
              </a:rPr>
              <a:t>11-7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11-1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샘플 번호 설정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latin typeface="Arial"/>
                <a:cs typeface="Arial"/>
              </a:rPr>
              <a:t>기본값: </a:t>
            </a:r>
            <a:r>
              <a:rPr sz="12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ts val="141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0-999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4069" y="8394700"/>
            <a:ext cx="33197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675" algn="l"/>
                <a:tab pos="142113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ko-KR" altLang="en-US" sz="1200" dirty="0"/>
              <a:t>▲ 키를 눌러 왼쪽에 </a:t>
            </a:r>
            <a:r>
              <a:rPr lang="en-US" altLang="ko-KR" sz="1200" dirty="0"/>
              <a:t>MLSS </a:t>
            </a:r>
            <a:r>
              <a:rPr lang="ko-KR" altLang="en-US" sz="1200" dirty="0"/>
              <a:t>샘플 번호 정의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4314" y="8822967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32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48" y="7878261"/>
            <a:ext cx="2105319" cy="130510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0" y="5697405"/>
            <a:ext cx="752580" cy="22863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652" y="8789183"/>
            <a:ext cx="371527" cy="21910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776" y="6311486"/>
            <a:ext cx="371527" cy="219106"/>
          </a:xfrm>
          <a:prstGeom prst="rect">
            <a:avLst/>
          </a:prstGeom>
        </p:spPr>
      </p:pic>
      <p:sp>
        <p:nvSpPr>
          <p:cNvPr id="28" name="object 14"/>
          <p:cNvSpPr txBox="1"/>
          <p:nvPr/>
        </p:nvSpPr>
        <p:spPr>
          <a:xfrm>
            <a:off x="3488710" y="7675017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15"/>
          <p:cNvSpPr txBox="1"/>
          <p:nvPr/>
        </p:nvSpPr>
        <p:spPr>
          <a:xfrm>
            <a:off x="3285552" y="7631609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3294069" y="7888806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31" name="object 19"/>
          <p:cNvSpPr txBox="1"/>
          <p:nvPr/>
        </p:nvSpPr>
        <p:spPr>
          <a:xfrm>
            <a:off x="3484347" y="8157884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10" y="7912491"/>
            <a:ext cx="381053" cy="228632"/>
          </a:xfrm>
          <a:prstGeom prst="rect">
            <a:avLst/>
          </a:prstGeom>
        </p:spPr>
      </p:pic>
      <p:sp>
        <p:nvSpPr>
          <p:cNvPr id="33" name="object 22"/>
          <p:cNvSpPr txBox="1"/>
          <p:nvPr/>
        </p:nvSpPr>
        <p:spPr>
          <a:xfrm>
            <a:off x="4986845" y="7626138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323" y="8775700"/>
            <a:ext cx="371527" cy="21910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722244"/>
            <a:ext cx="5009515" cy="586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spc="-40" dirty="0">
                <a:latin typeface="Arial"/>
                <a:cs typeface="Arial"/>
              </a:rPr>
              <a:t>11-2 </a:t>
            </a:r>
            <a:r>
              <a:rPr sz="1400" spc="-10" dirty="0">
                <a:latin typeface="Arial"/>
                <a:cs typeface="Arial"/>
              </a:rPr>
              <a:t>JIS </a:t>
            </a:r>
            <a:r>
              <a:rPr sz="1400" spc="-5" dirty="0">
                <a:latin typeface="Arial"/>
                <a:cs typeface="Arial"/>
              </a:rPr>
              <a:t>변환 공식에 </a:t>
            </a:r>
            <a:r>
              <a:rPr sz="1400" spc="10" dirty="0">
                <a:latin typeface="Arial"/>
                <a:cs typeface="Arial"/>
              </a:rPr>
              <a:t>의한 </a:t>
            </a:r>
            <a:r>
              <a:rPr sz="1400" spc="-10" dirty="0">
                <a:latin typeface="Arial"/>
                <a:cs typeface="Arial"/>
              </a:rPr>
              <a:t>MLSS </a:t>
            </a:r>
            <a:r>
              <a:rPr sz="1400" spc="-5" dirty="0">
                <a:latin typeface="Arial"/>
                <a:cs typeface="Arial"/>
              </a:rPr>
              <a:t>샘플 번호 설정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latin typeface="Arial"/>
                <a:cs typeface="Arial"/>
              </a:rPr>
              <a:t>기본값: </a:t>
            </a:r>
            <a:r>
              <a:rPr sz="12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ts val="140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0-999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73425" y="4008881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</a:t>
            </a:r>
            <a:r>
              <a:rPr lang="ko-KR" altLang="en-US" sz="1200" dirty="0"/>
              <a:t>       키를 눌러 왼쪽에 </a:t>
            </a:r>
            <a:r>
              <a:rPr lang="en-US" altLang="ko-KR" sz="1200" dirty="0"/>
              <a:t>JIS </a:t>
            </a:r>
            <a:r>
              <a:rPr lang="ko-KR" altLang="en-US" sz="1200" dirty="0"/>
              <a:t>샘플 번호 정의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0124" y="5162840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1176" y="5203232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79222" y="5193745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6764" y="6139941"/>
            <a:ext cx="4611370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5" dirty="0">
                <a:latin typeface="Arial"/>
                <a:cs typeface="Arial"/>
              </a:rPr>
              <a:t>샘플 </a:t>
            </a:r>
            <a:r>
              <a:rPr sz="1200" b="1" spc="-10" dirty="0">
                <a:latin typeface="Arial"/>
                <a:cs typeface="Arial"/>
              </a:rPr>
              <a:t>번호를 </a:t>
            </a:r>
            <a:r>
              <a:rPr sz="1200" b="1" spc="-5" dirty="0">
                <a:latin typeface="Arial"/>
                <a:cs typeface="Arial"/>
              </a:rPr>
              <a:t>0으로 설정하면 데이터가 삭제됩니다.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400" spc="-5" dirty="0">
                <a:latin typeface="Arial"/>
                <a:cs typeface="Arial"/>
              </a:rPr>
              <a:t>11-3 SZ 샘플 번호 설정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latin typeface="Arial"/>
                <a:cs typeface="Arial"/>
              </a:rPr>
              <a:t>기본값: </a:t>
            </a:r>
            <a:r>
              <a:rPr sz="12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ts val="140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dirty="0">
                <a:latin typeface="Arial"/>
                <a:cs typeface="Arial"/>
              </a:rPr>
              <a:t>0-999</a:t>
            </a:r>
          </a:p>
        </p:txBody>
      </p:sp>
      <p:graphicFrame>
        <p:nvGraphicFramePr>
          <p:cNvPr id="51" name="objec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91722"/>
              </p:ext>
            </p:extLst>
          </p:nvPr>
        </p:nvGraphicFramePr>
        <p:xfrm>
          <a:off x="1082040" y="994527"/>
          <a:ext cx="5151120" cy="158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5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50"/>
                        </a:spcBef>
                        <a:tabLst>
                          <a:tab pos="1162685" algn="l"/>
                          <a:tab pos="161353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정의를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ts val="1355"/>
                        </a:lnSpc>
                      </a:pPr>
                      <a:r>
                        <a:rPr sz="1200" b="1" i="1" dirty="0">
                          <a:latin typeface="Arial"/>
                          <a:cs typeface="Arial"/>
                        </a:rPr>
                        <a:t>참고: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샘플 번호를 0으로 </a:t>
                      </a:r>
                      <a:r>
                        <a:rPr sz="1200" b="1" i="1" spc="-10" dirty="0">
                          <a:latin typeface="Arial"/>
                          <a:cs typeface="Arial"/>
                        </a:rPr>
                        <a:t>설정하면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데이터가 삭제됩니다.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33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8" y="954617"/>
            <a:ext cx="2124371" cy="133368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7" y="3347751"/>
            <a:ext cx="2229161" cy="2762636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61" y="7231506"/>
            <a:ext cx="2114845" cy="2067213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66" y="2641060"/>
            <a:ext cx="371527" cy="219106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382" y="3337940"/>
            <a:ext cx="562053" cy="228632"/>
          </a:xfrm>
          <a:prstGeom prst="rect">
            <a:avLst/>
          </a:prstGeom>
        </p:spPr>
      </p:pic>
      <p:sp>
        <p:nvSpPr>
          <p:cNvPr id="54" name="object 14"/>
          <p:cNvSpPr txBox="1"/>
          <p:nvPr/>
        </p:nvSpPr>
        <p:spPr>
          <a:xfrm>
            <a:off x="3489925" y="3276745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15"/>
          <p:cNvSpPr txBox="1"/>
          <p:nvPr/>
        </p:nvSpPr>
        <p:spPr>
          <a:xfrm>
            <a:off x="3286767" y="3233337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3295284" y="3490534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57" name="object 19"/>
          <p:cNvSpPr txBox="1"/>
          <p:nvPr/>
        </p:nvSpPr>
        <p:spPr>
          <a:xfrm>
            <a:off x="3485562" y="3759612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9925" y="3514219"/>
            <a:ext cx="381053" cy="228632"/>
          </a:xfrm>
          <a:prstGeom prst="rect">
            <a:avLst/>
          </a:prstGeom>
        </p:spPr>
      </p:pic>
      <p:sp>
        <p:nvSpPr>
          <p:cNvPr id="70" name="object 22"/>
          <p:cNvSpPr txBox="1"/>
          <p:nvPr/>
        </p:nvSpPr>
        <p:spPr>
          <a:xfrm>
            <a:off x="4998092" y="3227273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137" y="3992089"/>
            <a:ext cx="371527" cy="219106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708" y="3238546"/>
            <a:ext cx="371527" cy="219106"/>
          </a:xfrm>
          <a:prstGeom prst="rect">
            <a:avLst/>
          </a:prstGeom>
        </p:spPr>
      </p:pic>
      <p:sp>
        <p:nvSpPr>
          <p:cNvPr id="73" name="object 14"/>
          <p:cNvSpPr txBox="1"/>
          <p:nvPr/>
        </p:nvSpPr>
        <p:spPr>
          <a:xfrm>
            <a:off x="3282598" y="4520517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936" y="4486733"/>
            <a:ext cx="371527" cy="219106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607" y="4473250"/>
            <a:ext cx="371527" cy="219106"/>
          </a:xfrm>
          <a:prstGeom prst="rect">
            <a:avLst/>
          </a:prstGeom>
        </p:spPr>
      </p:pic>
      <p:sp>
        <p:nvSpPr>
          <p:cNvPr id="76" name="object 10"/>
          <p:cNvSpPr txBox="1"/>
          <p:nvPr/>
        </p:nvSpPr>
        <p:spPr>
          <a:xfrm>
            <a:off x="3292814" y="7802639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</a:t>
            </a:r>
            <a:r>
              <a:rPr lang="ko-KR" altLang="en-US" sz="1200" dirty="0"/>
              <a:t>       키를 눌러 왼쪽에 </a:t>
            </a:r>
            <a:r>
              <a:rPr lang="en-US" altLang="ko-KR" sz="1200" dirty="0"/>
              <a:t>SZ </a:t>
            </a:r>
            <a:r>
              <a:rPr lang="ko-KR" altLang="en-US" sz="1200" dirty="0"/>
              <a:t>샘플 번호 정의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21"/>
          <p:cNvSpPr txBox="1"/>
          <p:nvPr/>
        </p:nvSpPr>
        <p:spPr>
          <a:xfrm>
            <a:off x="3299513" y="8956598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22"/>
          <p:cNvSpPr txBox="1"/>
          <p:nvPr/>
        </p:nvSpPr>
        <p:spPr>
          <a:xfrm>
            <a:off x="3580565" y="8996990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23"/>
          <p:cNvSpPr txBox="1"/>
          <p:nvPr/>
        </p:nvSpPr>
        <p:spPr>
          <a:xfrm>
            <a:off x="4098611" y="8987503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14"/>
          <p:cNvSpPr txBox="1"/>
          <p:nvPr/>
        </p:nvSpPr>
        <p:spPr>
          <a:xfrm>
            <a:off x="3509314" y="7070503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1" name="object 15"/>
          <p:cNvSpPr txBox="1"/>
          <p:nvPr/>
        </p:nvSpPr>
        <p:spPr>
          <a:xfrm>
            <a:off x="3306156" y="7027095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2" name="object 17"/>
          <p:cNvSpPr txBox="1"/>
          <p:nvPr/>
        </p:nvSpPr>
        <p:spPr>
          <a:xfrm>
            <a:off x="3314673" y="7284292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83" name="object 19"/>
          <p:cNvSpPr txBox="1"/>
          <p:nvPr/>
        </p:nvSpPr>
        <p:spPr>
          <a:xfrm>
            <a:off x="3504951" y="7553370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314" y="7307977"/>
            <a:ext cx="381053" cy="228632"/>
          </a:xfrm>
          <a:prstGeom prst="rect">
            <a:avLst/>
          </a:prstGeom>
        </p:spPr>
      </p:pic>
      <p:sp>
        <p:nvSpPr>
          <p:cNvPr id="85" name="object 22"/>
          <p:cNvSpPr txBox="1"/>
          <p:nvPr/>
        </p:nvSpPr>
        <p:spPr>
          <a:xfrm>
            <a:off x="5017481" y="7021031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526" y="7785847"/>
            <a:ext cx="371527" cy="219106"/>
          </a:xfrm>
          <a:prstGeom prst="rect">
            <a:avLst/>
          </a:prstGeom>
        </p:spPr>
      </p:pic>
      <p:sp>
        <p:nvSpPr>
          <p:cNvPr id="87" name="object 14"/>
          <p:cNvSpPr txBox="1"/>
          <p:nvPr/>
        </p:nvSpPr>
        <p:spPr>
          <a:xfrm>
            <a:off x="3301987" y="8314275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325" y="8280491"/>
            <a:ext cx="371527" cy="219106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96" y="8267008"/>
            <a:ext cx="371527" cy="21910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225167"/>
            <a:ext cx="3636645" cy="589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spc="-40" dirty="0">
                <a:latin typeface="Arial"/>
                <a:cs typeface="Arial"/>
              </a:rPr>
              <a:t>11-4 </a:t>
            </a:r>
            <a:r>
              <a:rPr sz="1400" spc="-10" dirty="0">
                <a:latin typeface="Arial"/>
                <a:cs typeface="Arial"/>
              </a:rPr>
              <a:t>읽기 </a:t>
            </a:r>
            <a:r>
              <a:rPr sz="1400" spc="-5" dirty="0">
                <a:latin typeface="Arial"/>
                <a:cs typeface="Arial"/>
              </a:rPr>
              <a:t>디스플레이 유지 </a:t>
            </a:r>
            <a:r>
              <a:rPr sz="1400" spc="-15" dirty="0">
                <a:latin typeface="Arial"/>
                <a:cs typeface="Arial"/>
              </a:rPr>
              <a:t>시간 </a:t>
            </a:r>
            <a:r>
              <a:rPr sz="1400" spc="-5" dirty="0">
                <a:latin typeface="Arial"/>
                <a:cs typeface="Arial"/>
              </a:rPr>
              <a:t>설정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latin typeface="Arial"/>
                <a:cs typeface="Arial"/>
              </a:rPr>
              <a:t>기본값: </a:t>
            </a:r>
            <a:r>
              <a:rPr sz="1200" dirty="0">
                <a:latin typeface="Arial"/>
                <a:cs typeface="Arial"/>
              </a:rPr>
              <a:t>5초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spc="-10" dirty="0">
                <a:latin typeface="Arial"/>
                <a:cs typeface="Arial"/>
              </a:rPr>
              <a:t>0-99초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6764" y="5975349"/>
            <a:ext cx="5596890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spc="-40" dirty="0">
                <a:latin typeface="Arial"/>
                <a:cs typeface="Arial"/>
              </a:rPr>
              <a:t>11-5 </a:t>
            </a:r>
            <a:r>
              <a:rPr sz="1400" spc="-10" dirty="0">
                <a:latin typeface="Arial"/>
                <a:cs typeface="Arial"/>
              </a:rPr>
              <a:t>자동 </a:t>
            </a:r>
            <a:r>
              <a:rPr sz="1400" spc="-5" dirty="0">
                <a:latin typeface="Arial"/>
                <a:cs typeface="Arial"/>
              </a:rPr>
              <a:t>종료 </a:t>
            </a:r>
            <a:r>
              <a:rPr sz="1400" spc="-15" dirty="0">
                <a:latin typeface="Arial"/>
                <a:cs typeface="Arial"/>
              </a:rPr>
              <a:t>시간 </a:t>
            </a:r>
            <a:r>
              <a:rPr sz="1400" spc="-10" dirty="0">
                <a:latin typeface="Arial"/>
                <a:cs typeface="Arial"/>
              </a:rPr>
              <a:t>설정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75"/>
              </a:spcBef>
            </a:pPr>
            <a:r>
              <a:rPr sz="1200" spc="-10" dirty="0">
                <a:latin typeface="Arial"/>
                <a:cs typeface="Arial"/>
              </a:rPr>
              <a:t>키 </a:t>
            </a:r>
            <a:r>
              <a:rPr sz="1200" dirty="0">
                <a:latin typeface="Arial"/>
                <a:cs typeface="Arial"/>
              </a:rPr>
              <a:t>입력 없이 설정된 </a:t>
            </a:r>
            <a:r>
              <a:rPr sz="1200" spc="-10" dirty="0">
                <a:latin typeface="Arial"/>
                <a:cs typeface="Arial"/>
              </a:rPr>
              <a:t>시간이 </a:t>
            </a:r>
            <a:r>
              <a:rPr sz="1200" spc="-5" dirty="0">
                <a:latin typeface="Arial"/>
                <a:cs typeface="Arial"/>
              </a:rPr>
              <a:t>경과하면 </a:t>
            </a:r>
            <a:r>
              <a:rPr sz="1200" spc="-10" dirty="0">
                <a:latin typeface="Arial"/>
                <a:cs typeface="Arial"/>
              </a:rPr>
              <a:t>전원이 자동으로 </a:t>
            </a:r>
            <a:r>
              <a:rPr sz="1200" spc="-15" dirty="0">
                <a:latin typeface="Arial"/>
                <a:cs typeface="Arial"/>
              </a:rPr>
              <a:t>꺼집니다</a:t>
            </a:r>
            <a:r>
              <a:rPr sz="1200" spc="-10" dirty="0">
                <a:latin typeface="Arial"/>
                <a:cs typeface="Arial"/>
              </a:rPr>
              <a:t>.  </a:t>
            </a:r>
            <a:r>
              <a:rPr sz="1200" spc="-5" dirty="0">
                <a:latin typeface="Arial"/>
                <a:cs typeface="Arial"/>
              </a:rPr>
              <a:t>기본값: </a:t>
            </a:r>
            <a:r>
              <a:rPr sz="1200" spc="-10" dirty="0">
                <a:latin typeface="Arial"/>
                <a:cs typeface="Arial"/>
              </a:rPr>
              <a:t>10분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spc="-20" dirty="0">
                <a:latin typeface="Arial"/>
                <a:cs typeface="Arial"/>
              </a:rPr>
              <a:t>값 </a:t>
            </a:r>
            <a:r>
              <a:rPr sz="1200" spc="-5" dirty="0">
                <a:latin typeface="Arial"/>
                <a:cs typeface="Arial"/>
              </a:rPr>
              <a:t>범위: </a:t>
            </a:r>
            <a:r>
              <a:rPr sz="1200" spc="-10" dirty="0">
                <a:latin typeface="Arial"/>
                <a:cs typeface="Arial"/>
              </a:rPr>
              <a:t>0-99분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06670"/>
              </p:ext>
            </p:extLst>
          </p:nvPr>
        </p:nvGraphicFramePr>
        <p:xfrm>
          <a:off x="1121340" y="1045844"/>
          <a:ext cx="5144135" cy="94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694690" marR="401955" indent="-530860">
                        <a:lnSpc>
                          <a:spcPct val="108700"/>
                        </a:lnSpc>
                        <a:spcBef>
                          <a:spcPts val="325"/>
                        </a:spcBef>
                        <a:tabLst>
                          <a:tab pos="687705" algn="l"/>
                          <a:tab pos="1139190" algn="l"/>
                        </a:tabLst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41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155065" algn="l"/>
                          <a:tab pos="16059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정의를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5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참고: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샘플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번호를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0으로 설정하면 데이터가 삭제됩니다.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34</a:t>
            </a: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F2D40AA0-A094-BD38-62A9-955734A2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13" y="6957186"/>
            <a:ext cx="2400635" cy="2372056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48C66CA6-B7EE-D93F-54AC-939DBE41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36" y="2841736"/>
            <a:ext cx="2429214" cy="2962688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35" y="932009"/>
            <a:ext cx="2105319" cy="71447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66" y="2641060"/>
            <a:ext cx="371527" cy="21910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382" y="3337940"/>
            <a:ext cx="562053" cy="228632"/>
          </a:xfrm>
          <a:prstGeom prst="rect">
            <a:avLst/>
          </a:prstGeom>
        </p:spPr>
      </p:pic>
      <p:sp>
        <p:nvSpPr>
          <p:cNvPr id="57" name="object 10"/>
          <p:cNvSpPr txBox="1"/>
          <p:nvPr/>
        </p:nvSpPr>
        <p:spPr>
          <a:xfrm>
            <a:off x="3233118" y="3591776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altLang="ko-KR" sz="1200" dirty="0"/>
              <a:t>^          </a:t>
            </a:r>
            <a:r>
              <a:rPr lang="ko-KR" altLang="en-US" sz="1200" dirty="0"/>
              <a:t>키를 눌러 왼쪽에 읽기 표시 유지 시간 정의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21"/>
          <p:cNvSpPr txBox="1"/>
          <p:nvPr/>
        </p:nvSpPr>
        <p:spPr>
          <a:xfrm>
            <a:off x="3239817" y="4745735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22"/>
          <p:cNvSpPr txBox="1"/>
          <p:nvPr/>
        </p:nvSpPr>
        <p:spPr>
          <a:xfrm>
            <a:off x="3520869" y="4786127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4038915" y="4776640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14"/>
          <p:cNvSpPr txBox="1"/>
          <p:nvPr/>
        </p:nvSpPr>
        <p:spPr>
          <a:xfrm>
            <a:off x="3449618" y="2859640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 txBox="1"/>
          <p:nvPr/>
        </p:nvSpPr>
        <p:spPr>
          <a:xfrm>
            <a:off x="3246460" y="2816232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17"/>
          <p:cNvSpPr txBox="1"/>
          <p:nvPr/>
        </p:nvSpPr>
        <p:spPr>
          <a:xfrm>
            <a:off x="3254977" y="3073429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64" name="object 19"/>
          <p:cNvSpPr txBox="1"/>
          <p:nvPr/>
        </p:nvSpPr>
        <p:spPr>
          <a:xfrm>
            <a:off x="3445255" y="3342507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9618" y="3097114"/>
            <a:ext cx="381053" cy="228632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830" y="3574984"/>
            <a:ext cx="371527" cy="219106"/>
          </a:xfrm>
          <a:prstGeom prst="rect">
            <a:avLst/>
          </a:prstGeom>
        </p:spPr>
      </p:pic>
      <p:sp>
        <p:nvSpPr>
          <p:cNvPr id="68" name="object 14"/>
          <p:cNvSpPr txBox="1"/>
          <p:nvPr/>
        </p:nvSpPr>
        <p:spPr>
          <a:xfrm>
            <a:off x="3242291" y="4103412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629" y="4069628"/>
            <a:ext cx="371527" cy="219106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300" y="4056145"/>
            <a:ext cx="371527" cy="219106"/>
          </a:xfrm>
          <a:prstGeom prst="rect">
            <a:avLst/>
          </a:prstGeom>
        </p:spPr>
      </p:pic>
      <p:sp>
        <p:nvSpPr>
          <p:cNvPr id="71" name="object 22"/>
          <p:cNvSpPr txBox="1"/>
          <p:nvPr/>
        </p:nvSpPr>
        <p:spPr>
          <a:xfrm>
            <a:off x="4945035" y="2810292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10"/>
          <p:cNvSpPr txBox="1"/>
          <p:nvPr/>
        </p:nvSpPr>
        <p:spPr>
          <a:xfrm>
            <a:off x="3241635" y="7553601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altLang="ko-KR" sz="1200" dirty="0"/>
              <a:t>^ </a:t>
            </a:r>
            <a:r>
              <a:rPr lang="ko-KR" altLang="en-US" sz="1200" dirty="0"/>
              <a:t>▲    키를 눌러 왼쪽에 자동 종료 시간 정의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21"/>
          <p:cNvSpPr txBox="1"/>
          <p:nvPr/>
        </p:nvSpPr>
        <p:spPr>
          <a:xfrm>
            <a:off x="3248334" y="8707560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22"/>
          <p:cNvSpPr txBox="1"/>
          <p:nvPr/>
        </p:nvSpPr>
        <p:spPr>
          <a:xfrm>
            <a:off x="3529386" y="8747952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23"/>
          <p:cNvSpPr txBox="1"/>
          <p:nvPr/>
        </p:nvSpPr>
        <p:spPr>
          <a:xfrm>
            <a:off x="4047432" y="8738465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14"/>
          <p:cNvSpPr txBox="1"/>
          <p:nvPr/>
        </p:nvSpPr>
        <p:spPr>
          <a:xfrm>
            <a:off x="3458135" y="6821465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15"/>
          <p:cNvSpPr txBox="1"/>
          <p:nvPr/>
        </p:nvSpPr>
        <p:spPr>
          <a:xfrm>
            <a:off x="3254977" y="6778057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17"/>
          <p:cNvSpPr txBox="1"/>
          <p:nvPr/>
        </p:nvSpPr>
        <p:spPr>
          <a:xfrm>
            <a:off x="3263494" y="7035254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79" name="object 19"/>
          <p:cNvSpPr txBox="1"/>
          <p:nvPr/>
        </p:nvSpPr>
        <p:spPr>
          <a:xfrm>
            <a:off x="3453772" y="7304332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135" y="7058939"/>
            <a:ext cx="381053" cy="228632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347" y="7536809"/>
            <a:ext cx="371527" cy="219106"/>
          </a:xfrm>
          <a:prstGeom prst="rect">
            <a:avLst/>
          </a:prstGeom>
        </p:spPr>
      </p:pic>
      <p:sp>
        <p:nvSpPr>
          <p:cNvPr id="82" name="object 14"/>
          <p:cNvSpPr txBox="1"/>
          <p:nvPr/>
        </p:nvSpPr>
        <p:spPr>
          <a:xfrm>
            <a:off x="3250808" y="8065237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46" y="8031453"/>
            <a:ext cx="371527" cy="219106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817" y="8017970"/>
            <a:ext cx="371527" cy="219106"/>
          </a:xfrm>
          <a:prstGeom prst="rect">
            <a:avLst/>
          </a:prstGeom>
        </p:spPr>
      </p:pic>
      <p:sp>
        <p:nvSpPr>
          <p:cNvPr id="87" name="object 22"/>
          <p:cNvSpPr txBox="1"/>
          <p:nvPr/>
        </p:nvSpPr>
        <p:spPr>
          <a:xfrm>
            <a:off x="4945034" y="6781798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179446"/>
            <a:ext cx="5775960" cy="586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11-6 키</a:t>
            </a:r>
            <a:r>
              <a:rPr sz="1400" spc="10" dirty="0">
                <a:latin typeface="Arial"/>
                <a:cs typeface="Arial"/>
              </a:rPr>
              <a:t> 누름 </a:t>
            </a:r>
            <a:r>
              <a:rPr sz="1400" spc="-5" dirty="0">
                <a:latin typeface="Arial"/>
                <a:cs typeface="Arial"/>
              </a:rPr>
              <a:t>버저 설정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75"/>
              </a:spcBef>
            </a:pPr>
            <a:r>
              <a:rPr sz="1200" spc="-5" dirty="0">
                <a:latin typeface="Arial"/>
                <a:cs typeface="Arial"/>
              </a:rPr>
              <a:t>배터리 소모를 줄이기 </a:t>
            </a:r>
            <a:r>
              <a:rPr sz="1200" dirty="0">
                <a:latin typeface="Arial"/>
                <a:cs typeface="Arial"/>
              </a:rPr>
              <a:t>위해 키 </a:t>
            </a:r>
            <a:r>
              <a:rPr sz="1200" spc="-5" dirty="0">
                <a:latin typeface="Arial"/>
                <a:cs typeface="Arial"/>
              </a:rPr>
              <a:t>입력 </a:t>
            </a:r>
            <a:r>
              <a:rPr sz="1200" spc="-10" dirty="0">
                <a:latin typeface="Arial"/>
                <a:cs typeface="Arial"/>
              </a:rPr>
              <a:t>시 울리는 </a:t>
            </a:r>
            <a:r>
              <a:rPr sz="1200" spc="10" dirty="0">
                <a:latin typeface="Arial"/>
                <a:cs typeface="Arial"/>
              </a:rPr>
              <a:t>버저는 </a:t>
            </a:r>
            <a:r>
              <a:rPr sz="1200" spc="-20" dirty="0">
                <a:latin typeface="Arial"/>
                <a:cs typeface="Arial"/>
              </a:rPr>
              <a:t>꺼져 </a:t>
            </a:r>
            <a:r>
              <a:rPr sz="1200" spc="-10" dirty="0">
                <a:latin typeface="Arial"/>
                <a:cs typeface="Arial"/>
              </a:rPr>
              <a:t>있을</a:t>
            </a:r>
            <a:r>
              <a:rPr sz="1200" spc="-15" dirty="0">
                <a:latin typeface="Arial"/>
                <a:cs typeface="Arial"/>
              </a:rPr>
              <a:t> 수 있습니다</a:t>
            </a:r>
            <a:r>
              <a:rPr sz="1200" spc="-5" dirty="0">
                <a:latin typeface="Arial"/>
                <a:cs typeface="Arial"/>
              </a:rPr>
              <a:t>. 기본 공장 출하 </a:t>
            </a:r>
            <a:r>
              <a:rPr sz="1200" dirty="0">
                <a:latin typeface="Arial"/>
                <a:cs typeface="Arial"/>
              </a:rPr>
              <a:t>값은 </a:t>
            </a:r>
            <a:r>
              <a:rPr sz="1200" spc="-5" dirty="0">
                <a:latin typeface="Arial"/>
                <a:cs typeface="Arial"/>
              </a:rPr>
              <a:t>켜짐입니다.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6887"/>
              </p:ext>
            </p:extLst>
          </p:nvPr>
        </p:nvGraphicFramePr>
        <p:xfrm>
          <a:off x="1121340" y="1045844"/>
          <a:ext cx="5247004" cy="94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5969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155065" algn="l"/>
                          <a:tab pos="16059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정의를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5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참고: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0으로 설정하면 자동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종료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기능이 작동하지 않습니다.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886764" y="4958892"/>
            <a:ext cx="5222875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55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55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SimSun"/>
              <a:cs typeface="SimSun"/>
            </a:endParaRPr>
          </a:p>
          <a:p>
            <a:pPr marL="23241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35" dirty="0">
                <a:latin typeface="Arial"/>
                <a:cs typeface="Arial"/>
              </a:rPr>
              <a:t>꺼짐으로 </a:t>
            </a:r>
            <a:r>
              <a:rPr sz="1200" b="1" spc="-5" dirty="0">
                <a:latin typeface="Arial"/>
                <a:cs typeface="Arial"/>
              </a:rPr>
              <a:t>설정하면 </a:t>
            </a:r>
            <a:r>
              <a:rPr sz="1200" b="1" spc="-10" dirty="0">
                <a:latin typeface="Arial"/>
                <a:cs typeface="Arial"/>
              </a:rPr>
              <a:t>설정 </a:t>
            </a:r>
            <a:r>
              <a:rPr sz="1200" b="1" dirty="0">
                <a:latin typeface="Arial"/>
                <a:cs typeface="Arial"/>
              </a:rPr>
              <a:t>키 </a:t>
            </a:r>
            <a:r>
              <a:rPr sz="1200" b="1" spc="-5" dirty="0">
                <a:latin typeface="Arial"/>
                <a:cs typeface="Arial"/>
              </a:rPr>
              <a:t>입력 </a:t>
            </a:r>
            <a:r>
              <a:rPr sz="1200" b="1" spc="5" dirty="0">
                <a:latin typeface="Arial"/>
                <a:cs typeface="Arial"/>
              </a:rPr>
              <a:t>시에만 </a:t>
            </a:r>
            <a:r>
              <a:rPr sz="1200" b="1" spc="-5" dirty="0">
                <a:latin typeface="Arial"/>
                <a:cs typeface="Arial"/>
              </a:rPr>
              <a:t>부저가 울립니다.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11-7 시간 </a:t>
            </a:r>
            <a:r>
              <a:rPr sz="1400" spc="-10" dirty="0">
                <a:latin typeface="Arial"/>
                <a:cs typeface="Arial"/>
              </a:rPr>
              <a:t>설정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spc="-10" dirty="0">
                <a:latin typeface="Arial"/>
                <a:cs typeface="Arial"/>
              </a:rPr>
              <a:t>시간을 </a:t>
            </a:r>
            <a:r>
              <a:rPr sz="1200" dirty="0">
                <a:latin typeface="Arial"/>
                <a:cs typeface="Arial"/>
              </a:rPr>
              <a:t>설정할 수 있습니다. 설정된 </a:t>
            </a:r>
            <a:r>
              <a:rPr sz="1200" spc="-10" dirty="0">
                <a:latin typeface="Arial"/>
                <a:cs typeface="Arial"/>
              </a:rPr>
              <a:t>시간부터 </a:t>
            </a:r>
            <a:r>
              <a:rPr sz="1200" spc="-5" dirty="0">
                <a:latin typeface="Arial"/>
                <a:cs typeface="Arial"/>
              </a:rPr>
              <a:t>작동합니다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10" dirty="0">
                <a:latin typeface="Arial"/>
                <a:cs typeface="Arial"/>
              </a:rPr>
              <a:t>시간은 </a:t>
            </a:r>
            <a:r>
              <a:rPr sz="1200" spc="10" dirty="0">
                <a:latin typeface="Arial"/>
                <a:cs typeface="Arial"/>
              </a:rPr>
              <a:t>샘플을 </a:t>
            </a:r>
            <a:r>
              <a:rPr sz="1200" spc="-5" dirty="0">
                <a:latin typeface="Arial"/>
                <a:cs typeface="Arial"/>
              </a:rPr>
              <a:t>녹화하여 USB </a:t>
            </a:r>
            <a:r>
              <a:rPr sz="1200" dirty="0">
                <a:latin typeface="Arial"/>
                <a:cs typeface="Arial"/>
              </a:rPr>
              <a:t>장치에 저장할 </a:t>
            </a:r>
            <a:r>
              <a:rPr sz="1200" spc="-10" dirty="0">
                <a:latin typeface="Arial"/>
                <a:cs typeface="Arial"/>
              </a:rPr>
              <a:t>때 </a:t>
            </a:r>
            <a:r>
              <a:rPr sz="1200" spc="-5" dirty="0">
                <a:latin typeface="Arial"/>
                <a:cs typeface="Arial"/>
              </a:rPr>
              <a:t>기록됩니다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35</a:t>
            </a: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0340BD75-C5BB-A2AE-9182-29696FE2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4" y="2865944"/>
            <a:ext cx="2429214" cy="277366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3" y="1033005"/>
            <a:ext cx="2095792" cy="666843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2288303"/>
            <a:ext cx="752580" cy="228632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066" y="2641060"/>
            <a:ext cx="371527" cy="219106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908" y="2933746"/>
            <a:ext cx="371527" cy="219106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382" y="3337940"/>
            <a:ext cx="562053" cy="22863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32" y="6754400"/>
            <a:ext cx="2162477" cy="2086266"/>
          </a:xfrm>
          <a:prstGeom prst="rect">
            <a:avLst/>
          </a:prstGeom>
        </p:spPr>
      </p:pic>
      <p:sp>
        <p:nvSpPr>
          <p:cNvPr id="74" name="object 10"/>
          <p:cNvSpPr txBox="1"/>
          <p:nvPr/>
        </p:nvSpPr>
        <p:spPr>
          <a:xfrm>
            <a:off x="3277278" y="3687330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lang="en-US" altLang="ko-KR" sz="1200" dirty="0"/>
              <a:t>^ </a:t>
            </a:r>
            <a:r>
              <a:rPr lang="ko-KR" altLang="en-US" sz="1200" dirty="0"/>
              <a:t>키를 눌러 왼쪽에 키 누름 </a:t>
            </a:r>
            <a:r>
              <a:rPr lang="ko-KR" altLang="en-US" sz="1200" dirty="0" err="1"/>
              <a:t>부저</a:t>
            </a:r>
            <a:r>
              <a:rPr lang="ko-KR" altLang="en-US" sz="1200" dirty="0"/>
              <a:t> 설정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21"/>
          <p:cNvSpPr txBox="1"/>
          <p:nvPr/>
        </p:nvSpPr>
        <p:spPr>
          <a:xfrm>
            <a:off x="3283977" y="4841289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22"/>
          <p:cNvSpPr txBox="1"/>
          <p:nvPr/>
        </p:nvSpPr>
        <p:spPr>
          <a:xfrm>
            <a:off x="3565029" y="4881681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23"/>
          <p:cNvSpPr txBox="1"/>
          <p:nvPr/>
        </p:nvSpPr>
        <p:spPr>
          <a:xfrm>
            <a:off x="4083075" y="4872194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14"/>
          <p:cNvSpPr txBox="1"/>
          <p:nvPr/>
        </p:nvSpPr>
        <p:spPr>
          <a:xfrm>
            <a:off x="3493778" y="2955194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15"/>
          <p:cNvSpPr txBox="1"/>
          <p:nvPr/>
        </p:nvSpPr>
        <p:spPr>
          <a:xfrm>
            <a:off x="3290620" y="2911786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17"/>
          <p:cNvSpPr txBox="1"/>
          <p:nvPr/>
        </p:nvSpPr>
        <p:spPr>
          <a:xfrm>
            <a:off x="3299137" y="3168983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81" name="object 19"/>
          <p:cNvSpPr txBox="1"/>
          <p:nvPr/>
        </p:nvSpPr>
        <p:spPr>
          <a:xfrm>
            <a:off x="3489415" y="3438061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3778" y="3192668"/>
            <a:ext cx="381053" cy="228632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990" y="3670538"/>
            <a:ext cx="371527" cy="219106"/>
          </a:xfrm>
          <a:prstGeom prst="rect">
            <a:avLst/>
          </a:prstGeom>
        </p:spPr>
      </p:pic>
      <p:sp>
        <p:nvSpPr>
          <p:cNvPr id="90" name="object 14"/>
          <p:cNvSpPr txBox="1"/>
          <p:nvPr/>
        </p:nvSpPr>
        <p:spPr>
          <a:xfrm>
            <a:off x="3286451" y="4198966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789" y="4165182"/>
            <a:ext cx="371527" cy="21910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460" y="4151699"/>
            <a:ext cx="371527" cy="219106"/>
          </a:xfrm>
          <a:prstGeom prst="rect">
            <a:avLst/>
          </a:prstGeom>
        </p:spPr>
      </p:pic>
      <p:sp>
        <p:nvSpPr>
          <p:cNvPr id="93" name="object 22"/>
          <p:cNvSpPr txBox="1"/>
          <p:nvPr/>
        </p:nvSpPr>
        <p:spPr>
          <a:xfrm>
            <a:off x="4989195" y="2905846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4" name="object 10"/>
          <p:cNvSpPr txBox="1"/>
          <p:nvPr/>
        </p:nvSpPr>
        <p:spPr>
          <a:xfrm>
            <a:off x="3309417" y="7555880"/>
            <a:ext cx="3322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4450" algn="l"/>
              </a:tabLst>
            </a:pPr>
            <a:r>
              <a:rPr sz="1200" dirty="0">
                <a:latin typeface="Arial"/>
                <a:cs typeface="Arial"/>
              </a:rPr>
              <a:t>3)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altLang="ko-KR" sz="1200" dirty="0"/>
              <a:t>^          </a:t>
            </a:r>
            <a:r>
              <a:rPr lang="ko-KR" altLang="en-US" sz="1200" dirty="0"/>
              <a:t>키를 눌러 왼쪽에 시간 설정 화면을 표시합니다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5" name="object 21"/>
          <p:cNvSpPr txBox="1"/>
          <p:nvPr/>
        </p:nvSpPr>
        <p:spPr>
          <a:xfrm>
            <a:off x="3316116" y="8709839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22"/>
          <p:cNvSpPr txBox="1"/>
          <p:nvPr/>
        </p:nvSpPr>
        <p:spPr>
          <a:xfrm>
            <a:off x="3597168" y="8750231"/>
            <a:ext cx="451484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320"/>
              </a:lnSpc>
            </a:pPr>
            <a:r>
              <a:rPr sz="1200" spc="-10" dirty="0">
                <a:latin typeface="Arial"/>
                <a:cs typeface="Arial"/>
              </a:rPr>
              <a:t>SET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23"/>
          <p:cNvSpPr txBox="1"/>
          <p:nvPr/>
        </p:nvSpPr>
        <p:spPr>
          <a:xfrm>
            <a:off x="4115214" y="8740744"/>
            <a:ext cx="2121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키를 </a:t>
            </a:r>
            <a:r>
              <a:rPr sz="1200" spc="-10" dirty="0">
                <a:latin typeface="Arial"/>
                <a:cs typeface="Arial"/>
              </a:rPr>
              <a:t>눌러 </a:t>
            </a:r>
            <a:r>
              <a:rPr sz="1200" spc="-5" dirty="0">
                <a:latin typeface="Arial"/>
                <a:cs typeface="Arial"/>
              </a:rPr>
              <a:t>정의를 종료</a:t>
            </a:r>
            <a:r>
              <a:rPr sz="1200" spc="-10" dirty="0">
                <a:latin typeface="Arial"/>
                <a:cs typeface="Arial"/>
              </a:rPr>
              <a:t>합니다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8" name="object 14"/>
          <p:cNvSpPr txBox="1"/>
          <p:nvPr/>
        </p:nvSpPr>
        <p:spPr>
          <a:xfrm>
            <a:off x="3525917" y="6823744"/>
            <a:ext cx="704850" cy="1676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모드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9" name="object 15"/>
          <p:cNvSpPr txBox="1"/>
          <p:nvPr/>
        </p:nvSpPr>
        <p:spPr>
          <a:xfrm>
            <a:off x="3322759" y="6780336"/>
            <a:ext cx="3422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200" dirty="0">
                <a:latin typeface="Arial"/>
                <a:cs typeface="Arial"/>
              </a:rPr>
              <a:t>1)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        </a:t>
            </a:r>
            <a:r>
              <a:rPr sz="1200" dirty="0" err="1">
                <a:latin typeface="Arial"/>
                <a:cs typeface="Arial"/>
              </a:rPr>
              <a:t>키를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눌러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3331276" y="7037533"/>
            <a:ext cx="3196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200" dirty="0">
                <a:latin typeface="Arial"/>
                <a:cs typeface="Arial"/>
              </a:rPr>
              <a:t>2) </a:t>
            </a:r>
            <a:r>
              <a:rPr lang="en-US" sz="1200" dirty="0">
                <a:latin typeface="Arial"/>
                <a:cs typeface="Arial"/>
              </a:rPr>
              <a:t>           </a:t>
            </a:r>
            <a:r>
              <a:rPr sz="1200" spc="-10" dirty="0" err="1">
                <a:latin typeface="Arial"/>
                <a:cs typeface="Arial"/>
              </a:rPr>
              <a:t>키를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사용하여 *</a:t>
            </a:r>
            <a:r>
              <a:rPr sz="1200" spc="-5" dirty="0">
                <a:latin typeface="Arial"/>
                <a:cs typeface="Arial"/>
              </a:rPr>
              <a:t>(별표)</a:t>
            </a:r>
            <a:r>
              <a:rPr sz="1200" dirty="0">
                <a:latin typeface="Arial"/>
                <a:cs typeface="Arial"/>
              </a:rPr>
              <a:t>를 </a:t>
            </a:r>
            <a:r>
              <a:rPr sz="1200" spc="-10" dirty="0">
                <a:latin typeface="Arial"/>
                <a:cs typeface="Arial"/>
              </a:rPr>
              <a:t>이동합니다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01" name="object 19"/>
          <p:cNvSpPr txBox="1"/>
          <p:nvPr/>
        </p:nvSpPr>
        <p:spPr>
          <a:xfrm>
            <a:off x="3521554" y="7306611"/>
            <a:ext cx="33228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Arial"/>
                <a:cs typeface="Arial"/>
              </a:rPr>
              <a:t>PARAM </a:t>
            </a:r>
            <a:r>
              <a:rPr lang="ko-KR" altLang="en-US" sz="1200" spc="-30" dirty="0">
                <a:latin typeface="Arial"/>
                <a:cs typeface="Arial"/>
              </a:rPr>
              <a:t>을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선택합니다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917" y="7061218"/>
            <a:ext cx="381053" cy="228632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129" y="7539088"/>
            <a:ext cx="371527" cy="219106"/>
          </a:xfrm>
          <a:prstGeom prst="rect">
            <a:avLst/>
          </a:prstGeom>
        </p:spPr>
      </p:pic>
      <p:sp>
        <p:nvSpPr>
          <p:cNvPr id="104" name="object 14"/>
          <p:cNvSpPr txBox="1"/>
          <p:nvPr/>
        </p:nvSpPr>
        <p:spPr>
          <a:xfrm>
            <a:off x="3318590" y="8067516"/>
            <a:ext cx="3532912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0820" marR="5080" indent="-19875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4)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/>
              <a:t>             </a:t>
            </a:r>
            <a:r>
              <a:rPr lang="ko-KR" altLang="en-US" sz="1200" dirty="0"/>
              <a:t>키를 눌러 커서를 표시합니다</a:t>
            </a:r>
            <a:r>
              <a:rPr lang="en-US" altLang="ko-KR" sz="1200" dirty="0"/>
              <a:t>.            </a:t>
            </a:r>
            <a:r>
              <a:rPr lang="ko-KR" altLang="en-US" sz="1200" dirty="0"/>
              <a:t>키를 사용하여 커서를 이동하고 ▲ 키를 눌러 값을 정의합니다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928" y="8033732"/>
            <a:ext cx="371527" cy="219106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599" y="8020249"/>
            <a:ext cx="371527" cy="219106"/>
          </a:xfrm>
          <a:prstGeom prst="rect">
            <a:avLst/>
          </a:prstGeom>
        </p:spPr>
      </p:pic>
      <p:sp>
        <p:nvSpPr>
          <p:cNvPr id="107" name="object 22"/>
          <p:cNvSpPr txBox="1"/>
          <p:nvPr/>
        </p:nvSpPr>
        <p:spPr>
          <a:xfrm>
            <a:off x="5021334" y="6774396"/>
            <a:ext cx="2567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모드 </a:t>
            </a:r>
            <a:r>
              <a:rPr sz="1200" dirty="0" err="1">
                <a:latin typeface="Arial"/>
                <a:cs typeface="Arial"/>
              </a:rPr>
              <a:t>선택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화면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ko-KR" altLang="en-US" sz="1200" spc="-5" dirty="0">
                <a:latin typeface="Arial"/>
                <a:cs typeface="Arial"/>
              </a:rPr>
              <a:t>표시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700271" y="9959465"/>
            <a:ext cx="173990" cy="208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dirty="0">
                <a:latin typeface="Century"/>
                <a:cs typeface="Century"/>
              </a:rPr>
              <a:t>4</a:t>
            </a:fld>
            <a:endParaRPr sz="1200">
              <a:latin typeface="Century"/>
              <a:cs typeface="Century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772FC2-BA45-0BFA-ED98-CB7DB6C5FF7B}"/>
              </a:ext>
            </a:extLst>
          </p:cNvPr>
          <p:cNvGrpSpPr/>
          <p:nvPr/>
        </p:nvGrpSpPr>
        <p:grpSpPr>
          <a:xfrm>
            <a:off x="800929" y="2146300"/>
            <a:ext cx="5798681" cy="2504756"/>
            <a:chOff x="629819" y="6063361"/>
            <a:chExt cx="5958749" cy="2504756"/>
          </a:xfrm>
        </p:grpSpPr>
        <p:sp>
          <p:nvSpPr>
            <p:cNvPr id="2" name="object 2"/>
            <p:cNvSpPr txBox="1"/>
            <p:nvPr/>
          </p:nvSpPr>
          <p:spPr>
            <a:xfrm>
              <a:off x="631097" y="6748207"/>
              <a:ext cx="320675" cy="909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415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11-3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3" action="ppaction://hlinksldjump"/>
                </a:rPr>
                <a:t>11-4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3" action="ppaction://hlinksldjump"/>
                </a:rPr>
                <a:t>11-5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4" action="ppaction://hlinksldjump"/>
                </a:rPr>
                <a:t>11-6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ts val="1405"/>
                </a:lnSpc>
              </a:pPr>
              <a:r>
                <a:rPr sz="1200" dirty="0">
                  <a:latin typeface="Arial"/>
                  <a:cs typeface="Arial"/>
                  <a:hlinkClick r:id="rId4" action="ppaction://hlinksldjump"/>
                </a:rPr>
                <a:t>11-7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973455" y="6766747"/>
              <a:ext cx="5615113" cy="909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dist">
                <a:lnSpc>
                  <a:spcPts val="1415"/>
                </a:lnSpc>
                <a:spcBef>
                  <a:spcPts val="100"/>
                </a:spcBef>
              </a:pPr>
              <a:r>
                <a:rPr sz="1200" spc="-5" dirty="0">
                  <a:latin typeface="Arial"/>
                  <a:cs typeface="Arial"/>
                  <a:hlinkClick r:id="rId2" action="ppaction://hlinksldjump"/>
                </a:rPr>
                <a:t>SZ 샘플 </a:t>
              </a:r>
              <a:r>
                <a:rPr sz="1200" spc="-10" dirty="0">
                  <a:latin typeface="Arial"/>
                  <a:cs typeface="Arial"/>
                  <a:hlinkClick r:id="rId2" action="ppaction://hlinksldjump"/>
                </a:rPr>
                <a:t>번호 </a:t>
              </a: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설정............................................................... 33</a:t>
              </a:r>
              <a:endParaRPr sz="1200" dirty="0">
                <a:latin typeface="Arial"/>
                <a:cs typeface="Arial"/>
              </a:endParaRPr>
            </a:p>
            <a:p>
              <a:pPr marL="12700" algn="dist">
                <a:lnSpc>
                  <a:spcPts val="1380"/>
                </a:lnSpc>
              </a:pPr>
              <a:r>
                <a:rPr sz="1200" spc="-5" dirty="0">
                  <a:latin typeface="Arial"/>
                  <a:cs typeface="Arial"/>
                  <a:hlinkClick r:id="rId3" action="ppaction://hlinksldjump"/>
                </a:rPr>
                <a:t>디스플레이 유지 </a:t>
              </a:r>
              <a:r>
                <a:rPr sz="1200" spc="-25" dirty="0">
                  <a:latin typeface="Arial"/>
                  <a:cs typeface="Arial"/>
                  <a:hlinkClick r:id="rId3" action="ppaction://hlinksldjump"/>
                </a:rPr>
                <a:t>시간 </a:t>
              </a:r>
              <a:r>
                <a:rPr sz="1200" dirty="0">
                  <a:latin typeface="Arial"/>
                  <a:cs typeface="Arial"/>
                  <a:hlinkClick r:id="rId3" action="ppaction://hlinksldjump"/>
                </a:rPr>
                <a:t>설정 </a:t>
              </a:r>
              <a:r>
                <a:rPr sz="1200" spc="-5" dirty="0">
                  <a:latin typeface="Arial"/>
                  <a:cs typeface="Arial"/>
                  <a:hlinkClick r:id="rId3" action="ppaction://hlinksldjump"/>
                </a:rPr>
                <a:t>읽기 </a:t>
              </a:r>
              <a:r>
                <a:rPr sz="1200" dirty="0">
                  <a:latin typeface="Arial"/>
                  <a:cs typeface="Arial"/>
                  <a:hlinkClick r:id="rId3" action="ppaction://hlinksldjump"/>
                </a:rPr>
                <a:t>........................................... 34</a:t>
              </a:r>
              <a:endParaRPr sz="1200" dirty="0">
                <a:latin typeface="Arial"/>
                <a:cs typeface="Arial"/>
              </a:endParaRPr>
            </a:p>
            <a:p>
              <a:pPr marL="12700" algn="dist">
                <a:lnSpc>
                  <a:spcPts val="1380"/>
                </a:lnSpc>
              </a:pPr>
              <a:r>
                <a:rPr sz="1200" spc="-5" dirty="0">
                  <a:latin typeface="Arial"/>
                  <a:cs typeface="Arial"/>
                  <a:hlinkClick r:id="rId3" action="ppaction://hlinksldjump"/>
                </a:rPr>
                <a:t>자동 종료 </a:t>
              </a:r>
              <a:r>
                <a:rPr sz="1200" spc="-15" dirty="0">
                  <a:latin typeface="Arial"/>
                  <a:cs typeface="Arial"/>
                  <a:hlinkClick r:id="rId3" action="ppaction://hlinksldjump"/>
                </a:rPr>
                <a:t>시간 </a:t>
              </a:r>
              <a:r>
                <a:rPr sz="1200" dirty="0">
                  <a:latin typeface="Arial"/>
                  <a:cs typeface="Arial"/>
                  <a:hlinkClick r:id="rId3" action="ppaction://hlinksldjump"/>
                </a:rPr>
                <a:t>설정..................................................... 34</a:t>
              </a:r>
              <a:endParaRPr sz="1200" dirty="0">
                <a:latin typeface="Arial"/>
                <a:cs typeface="Arial"/>
              </a:endParaRPr>
            </a:p>
            <a:p>
              <a:pPr marL="12700" algn="dist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4" action="ppaction://hlinksldjump"/>
                </a:rPr>
                <a:t>키프레스 버저 설정 ..................................................................... 35</a:t>
              </a:r>
              <a:endParaRPr sz="1200" dirty="0">
                <a:latin typeface="Arial"/>
                <a:cs typeface="Arial"/>
              </a:endParaRPr>
            </a:p>
            <a:p>
              <a:pPr marL="12700" algn="dist">
                <a:lnSpc>
                  <a:spcPts val="1405"/>
                </a:lnSpc>
              </a:pPr>
              <a:r>
                <a:rPr sz="1200" dirty="0">
                  <a:latin typeface="Arial"/>
                  <a:cs typeface="Arial"/>
                  <a:hlinkClick r:id="rId4" action="ppaction://hlinksldjump"/>
                </a:rPr>
                <a:t>시간 설정 ........................................................................................ 35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31428" y="7658162"/>
              <a:ext cx="5951617" cy="909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dist">
                <a:lnSpc>
                  <a:spcPts val="1405"/>
                </a:lnSpc>
                <a:spcBef>
                  <a:spcPts val="100"/>
                </a:spcBef>
                <a:tabLst>
                  <a:tab pos="304800" algn="l"/>
                </a:tabLst>
              </a:pPr>
              <a:r>
                <a:rPr sz="1200" dirty="0">
                  <a:latin typeface="Arial"/>
                  <a:cs typeface="Arial"/>
                  <a:hlinkClick r:id="rId5" action="ppaction://hlinksldjump"/>
                </a:rPr>
                <a:t>12 </a:t>
              </a:r>
              <a:r>
                <a:rPr sz="1200" spc="-40" dirty="0">
                  <a:latin typeface="Arial"/>
                  <a:cs typeface="Arial"/>
                  <a:hlinkClick r:id="rId5" action="ppaction://hlinksldjump"/>
                </a:rPr>
                <a:t>문제 </a:t>
              </a:r>
              <a:r>
                <a:rPr sz="1200" dirty="0">
                  <a:latin typeface="Arial"/>
                  <a:cs typeface="Arial"/>
                  <a:hlinkClick r:id="rId5" action="ppaction://hlinksldjump"/>
                </a:rPr>
                <a:t>해결................................................................................................. 37</a:t>
              </a:r>
              <a:endParaRPr sz="1200" dirty="0">
                <a:latin typeface="Arial"/>
                <a:cs typeface="Arial"/>
              </a:endParaRPr>
            </a:p>
            <a:p>
              <a:pPr marR="5080" algn="dist">
                <a:lnSpc>
                  <a:spcPts val="1380"/>
                </a:lnSpc>
                <a:tabLst>
                  <a:tab pos="456565" algn="l"/>
                </a:tabLst>
              </a:pPr>
              <a:r>
                <a:rPr sz="1200" dirty="0">
                  <a:latin typeface="Arial"/>
                  <a:cs typeface="Arial"/>
                  <a:hlinkClick r:id="rId5" action="ppaction://hlinksldjump"/>
                </a:rPr>
                <a:t>12-1 오류 메시지................................................................................... 37</a:t>
              </a:r>
              <a:endParaRPr sz="1200" dirty="0">
                <a:latin typeface="Arial"/>
                <a:cs typeface="Arial"/>
              </a:endParaRPr>
            </a:p>
            <a:p>
              <a:pPr marR="5080" algn="dist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5" action="ppaction://hlinksldjump"/>
                </a:rPr>
                <a:t>12-1-1 본체 </a:t>
              </a:r>
              <a:r>
                <a:rPr sz="1200" spc="-5" dirty="0">
                  <a:latin typeface="Arial"/>
                  <a:cs typeface="Arial"/>
                  <a:hlinkClick r:id="rId5" action="ppaction://hlinksldjump"/>
                </a:rPr>
                <a:t>감지 </a:t>
              </a:r>
              <a:r>
                <a:rPr sz="1200" spc="-10" dirty="0">
                  <a:latin typeface="Arial"/>
                  <a:cs typeface="Arial"/>
                  <a:hlinkClick r:id="rId5" action="ppaction://hlinksldjump"/>
                </a:rPr>
                <a:t>오류 </a:t>
              </a:r>
              <a:r>
                <a:rPr sz="1200" dirty="0">
                  <a:latin typeface="Arial"/>
                  <a:cs typeface="Arial"/>
                  <a:hlinkClick r:id="rId5" action="ppaction://hlinksldjump"/>
                </a:rPr>
                <a:t>................................................................. 37</a:t>
              </a:r>
              <a:endParaRPr sz="1200" dirty="0">
                <a:latin typeface="Arial"/>
                <a:cs typeface="Arial"/>
              </a:endParaRPr>
            </a:p>
            <a:p>
              <a:pPr marR="5080" algn="dist">
                <a:lnSpc>
                  <a:spcPts val="1380"/>
                </a:lnSpc>
              </a:pPr>
              <a:r>
                <a:rPr sz="1200" dirty="0">
                  <a:latin typeface="Arial"/>
                  <a:cs typeface="Arial"/>
                  <a:hlinkClick r:id="rId6" action="ppaction://hlinksldjump"/>
                </a:rPr>
                <a:t>12-1-2 디스플레이를 </a:t>
              </a:r>
              <a:r>
                <a:rPr sz="1200" spc="-5" dirty="0">
                  <a:latin typeface="Arial"/>
                  <a:cs typeface="Arial"/>
                  <a:hlinkClick r:id="rId6" action="ppaction://hlinksldjump"/>
                </a:rPr>
                <a:t>변경할 수 </a:t>
              </a:r>
              <a:r>
                <a:rPr sz="1200" dirty="0">
                  <a:latin typeface="Arial"/>
                  <a:cs typeface="Arial"/>
                  <a:hlinkClick r:id="rId6" action="ppaction://hlinksldjump"/>
                </a:rPr>
                <a:t>없음.......................................................... 38</a:t>
              </a:r>
              <a:endParaRPr sz="1200" dirty="0">
                <a:latin typeface="Arial"/>
                <a:cs typeface="Arial"/>
              </a:endParaRPr>
            </a:p>
            <a:p>
              <a:pPr marR="5080" algn="dist">
                <a:lnSpc>
                  <a:spcPts val="1415"/>
                </a:lnSpc>
                <a:tabLst>
                  <a:tab pos="456565" algn="l"/>
                </a:tabLst>
              </a:pPr>
              <a:r>
                <a:rPr sz="1200" dirty="0">
                  <a:latin typeface="Arial"/>
                  <a:cs typeface="Arial"/>
                  <a:hlinkClick r:id="rId6" action="ppaction://hlinksldjump"/>
                </a:rPr>
                <a:t>12-2 </a:t>
              </a:r>
              <a:r>
                <a:rPr sz="1200" spc="-5" dirty="0">
                  <a:latin typeface="Arial"/>
                  <a:cs typeface="Arial"/>
                  <a:hlinkClick r:id="rId6" action="ppaction://hlinksldjump"/>
                </a:rPr>
                <a:t>초기화 </a:t>
              </a:r>
              <a:r>
                <a:rPr sz="1200" dirty="0">
                  <a:latin typeface="Arial"/>
                  <a:cs typeface="Arial"/>
                  <a:hlinkClick r:id="rId6" action="ppaction://hlinksldjump"/>
                </a:rPr>
                <a:t>......................................................................................... 38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53466" y="6063361"/>
              <a:ext cx="59351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dist">
                <a:lnSpc>
                  <a:spcPct val="100000"/>
                </a:lnSpc>
                <a:spcBef>
                  <a:spcPts val="100"/>
                </a:spcBef>
                <a:tabLst>
                  <a:tab pos="317500" algn="l"/>
                </a:tabLst>
              </a:pPr>
              <a:r>
                <a:rPr sz="1200" spc="-50" dirty="0">
                  <a:latin typeface="Arial"/>
                  <a:cs typeface="Arial"/>
                  <a:hlinkClick r:id="rId7" action="ppaction://hlinksldjump"/>
                </a:rPr>
                <a:t>11 </a:t>
              </a:r>
              <a:r>
                <a:rPr sz="1200" spc="-5" dirty="0">
                  <a:latin typeface="Arial"/>
                  <a:cs typeface="Arial"/>
                  <a:hlinkClick r:id="rId7" action="ppaction://hlinksldjump"/>
                </a:rPr>
                <a:t>매개변수 </a:t>
              </a:r>
              <a:r>
                <a:rPr sz="1200" dirty="0">
                  <a:latin typeface="Arial"/>
                  <a:cs typeface="Arial"/>
                  <a:hlinkClick r:id="rId7" action="ppaction://hlinksldjump"/>
                </a:rPr>
                <a:t>설정............................................................................................ 32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29819" y="6313394"/>
              <a:ext cx="320675" cy="3822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ts val="1405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  <a:hlinkClick r:id="rId7" action="ppaction://hlinksldjump"/>
                </a:rPr>
                <a:t>11-1</a:t>
              </a:r>
              <a:endParaRPr sz="1200" dirty="0">
                <a:latin typeface="Arial"/>
                <a:cs typeface="Arial"/>
              </a:endParaRPr>
            </a:p>
            <a:p>
              <a:pPr marL="12700" algn="just">
                <a:lnSpc>
                  <a:spcPts val="1405"/>
                </a:lnSpc>
              </a:pP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11-2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950494" y="6294854"/>
              <a:ext cx="5638074" cy="3822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dist">
                <a:lnSpc>
                  <a:spcPts val="1405"/>
                </a:lnSpc>
                <a:spcBef>
                  <a:spcPts val="100"/>
                </a:spcBef>
              </a:pPr>
              <a:r>
                <a:rPr sz="1200" spc="-10" dirty="0">
                  <a:latin typeface="Arial"/>
                  <a:cs typeface="Arial"/>
                  <a:hlinkClick r:id="rId7" action="ppaction://hlinksldjump"/>
                </a:rPr>
                <a:t>MLSS </a:t>
              </a:r>
              <a:r>
                <a:rPr sz="1200" dirty="0">
                  <a:latin typeface="Arial"/>
                  <a:cs typeface="Arial"/>
                  <a:hlinkClick r:id="rId7" action="ppaction://hlinksldjump"/>
                </a:rPr>
                <a:t>샘플 </a:t>
              </a:r>
              <a:r>
                <a:rPr sz="1200" spc="-10" dirty="0">
                  <a:latin typeface="Arial"/>
                  <a:cs typeface="Arial"/>
                  <a:hlinkClick r:id="rId7" action="ppaction://hlinksldjump"/>
                </a:rPr>
                <a:t>번호 </a:t>
              </a:r>
              <a:r>
                <a:rPr sz="1200" dirty="0">
                  <a:latin typeface="Arial"/>
                  <a:cs typeface="Arial"/>
                  <a:hlinkClick r:id="rId7" action="ppaction://hlinksldjump"/>
                </a:rPr>
                <a:t>설정.......................................................... 32</a:t>
              </a:r>
              <a:endParaRPr sz="1200" dirty="0">
                <a:latin typeface="Arial"/>
                <a:cs typeface="Arial"/>
              </a:endParaRPr>
            </a:p>
            <a:p>
              <a:pPr marL="12700" algn="dist">
                <a:lnSpc>
                  <a:spcPts val="1405"/>
                </a:lnSpc>
              </a:pP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JIS </a:t>
              </a:r>
              <a:r>
                <a:rPr sz="1200" spc="-5" dirty="0">
                  <a:latin typeface="Arial"/>
                  <a:cs typeface="Arial"/>
                  <a:hlinkClick r:id="rId2" action="ppaction://hlinksldjump"/>
                </a:rPr>
                <a:t>변환 공식에</a:t>
              </a: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 의한 </a:t>
              </a:r>
              <a:r>
                <a:rPr sz="1200" spc="-10" dirty="0">
                  <a:latin typeface="Arial"/>
                  <a:cs typeface="Arial"/>
                  <a:hlinkClick r:id="rId2" action="ppaction://hlinksldjump"/>
                </a:rPr>
                <a:t>MLSS </a:t>
              </a: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샘플 </a:t>
              </a:r>
              <a:r>
                <a:rPr sz="1200" spc="-15" dirty="0">
                  <a:latin typeface="Arial"/>
                  <a:cs typeface="Arial"/>
                  <a:hlinkClick r:id="rId2" action="ppaction://hlinksldjump"/>
                </a:rPr>
                <a:t>번호 </a:t>
              </a:r>
              <a:r>
                <a:rPr sz="1200" dirty="0">
                  <a:latin typeface="Arial"/>
                  <a:cs typeface="Arial"/>
                  <a:hlinkClick r:id="rId2" action="ppaction://hlinksldjump"/>
                </a:rPr>
                <a:t>설정................ 33</a:t>
              </a:r>
              <a:endParaRPr sz="1200" dirty="0">
                <a:latin typeface="Arial"/>
                <a:cs typeface="Arial"/>
              </a:endParaRPr>
            </a:p>
          </p:txBody>
        </p:sp>
      </p:grpSp>
      <p:sp>
        <p:nvSpPr>
          <p:cNvPr id="23" name="object 13">
            <a:extLst>
              <a:ext uri="{FF2B5EF4-FFF2-40B4-BE49-F238E27FC236}">
                <a16:creationId xmlns:a16="http://schemas.microsoft.com/office/drawing/2014/main" id="{6EE20124-1DF5-9C58-756B-7623BE339E94}"/>
              </a:ext>
            </a:extLst>
          </p:cNvPr>
          <p:cNvSpPr txBox="1">
            <a:spLocks/>
          </p:cNvSpPr>
          <p:nvPr/>
        </p:nvSpPr>
        <p:spPr>
          <a:xfrm>
            <a:off x="811973" y="886998"/>
            <a:ext cx="577659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algn="dist">
              <a:lnSpc>
                <a:spcPts val="1405"/>
              </a:lnSpc>
            </a:pPr>
            <a:endParaRPr lang="en-US" altLang="ko-KR" sz="1200" spc="5" dirty="0">
              <a:latin typeface="Arial"/>
              <a:cs typeface="Arial"/>
              <a:hlinkClick r:id="rId8" action="ppaction://hlinksldjump"/>
            </a:endParaRPr>
          </a:p>
          <a:p>
            <a:pPr marL="12700" algn="dist">
              <a:lnSpc>
                <a:spcPts val="1405"/>
              </a:lnSpc>
            </a:pPr>
            <a:r>
              <a:rPr lang="en-US" altLang="ko-KR" sz="1200" spc="5" dirty="0">
                <a:latin typeface="Arial"/>
                <a:cs typeface="Arial"/>
                <a:hlinkClick r:id="rId8" action="ppaction://hlinksldjump"/>
              </a:rPr>
              <a:t>10-4 </a:t>
            </a: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USB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에 </a:t>
            </a:r>
            <a:r>
              <a:rPr lang="ko-KR" altLang="en-US" sz="1200" spc="-40" dirty="0">
                <a:latin typeface="Arial"/>
                <a:cs typeface="Arial"/>
                <a:hlinkClick r:id="rId8" action="ppaction://hlinksldjump"/>
              </a:rPr>
              <a:t>측정 </a:t>
            </a:r>
            <a:r>
              <a:rPr lang="ko-KR" altLang="en-US" sz="1200" dirty="0">
                <a:latin typeface="Arial"/>
                <a:cs typeface="Arial"/>
                <a:hlinkClick r:id="rId8" action="ppaction://hlinksldjump"/>
              </a:rPr>
              <a:t>데이터 저장하기 </a:t>
            </a:r>
            <a:r>
              <a:rPr lang="en-US" altLang="ko-KR" sz="1200" dirty="0">
                <a:latin typeface="Arial"/>
                <a:cs typeface="Arial"/>
                <a:hlinkClick r:id="rId8" action="ppaction://hlinksldjump"/>
              </a:rPr>
              <a:t>................................................... 25</a:t>
            </a:r>
            <a:endParaRPr lang="en-US" altLang="ko-KR" sz="1200" dirty="0">
              <a:latin typeface="Arial"/>
              <a:cs typeface="Arial"/>
            </a:endParaRPr>
          </a:p>
          <a:p>
            <a:pPr marL="12700" algn="dist">
              <a:lnSpc>
                <a:spcPts val="1415"/>
              </a:lnSpc>
              <a:spcBef>
                <a:spcPts val="100"/>
              </a:spcBef>
            </a:pPr>
            <a:r>
              <a:rPr lang="en-US" altLang="ko-KR" sz="1200" dirty="0">
                <a:latin typeface="Arial"/>
                <a:cs typeface="Arial"/>
                <a:hlinkClick r:id="rId9" action="ppaction://hlinksldjump"/>
              </a:rPr>
              <a:t>10-4-1 </a:t>
            </a:r>
            <a:r>
              <a:rPr lang="en-US" altLang="ko-KR" sz="1200" spc="-10" dirty="0">
                <a:latin typeface="Arial"/>
                <a:cs typeface="Arial"/>
                <a:hlinkClick r:id="rId9" action="ppaction://hlinksldjump"/>
              </a:rPr>
              <a:t>MLSS </a:t>
            </a:r>
            <a:r>
              <a:rPr lang="ko-KR" altLang="en-US" sz="1200" dirty="0">
                <a:latin typeface="Arial"/>
                <a:cs typeface="Arial"/>
                <a:hlinkClick r:id="rId9" action="ppaction://hlinksldjump"/>
              </a:rPr>
              <a:t>농도</a:t>
            </a:r>
            <a:r>
              <a:rPr lang="en-US" altLang="ko-KR" sz="1200" dirty="0">
                <a:latin typeface="Arial"/>
                <a:cs typeface="Arial"/>
                <a:hlinkClick r:id="rId9" action="ppaction://hlinksldjump"/>
              </a:rPr>
              <a:t>..................................................................... 26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380"/>
              </a:lnSpc>
            </a:pP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10-4-2</a:t>
            </a:r>
            <a:r>
              <a:rPr lang="en-US" altLang="ko-KR" sz="1200" dirty="0">
                <a:latin typeface="Arial"/>
                <a:cs typeface="Arial"/>
              </a:rPr>
              <a:t> </a:t>
            </a: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JIS </a:t>
            </a:r>
            <a:r>
              <a:rPr lang="ko-KR" altLang="en-US" sz="1200" spc="-5" dirty="0">
                <a:latin typeface="Arial"/>
                <a:cs typeface="Arial"/>
                <a:hlinkClick r:id="rId10" action="ppaction://hlinksldjump"/>
              </a:rPr>
              <a:t>변환을 </a:t>
            </a:r>
            <a:r>
              <a:rPr lang="ko-KR" altLang="en-US" sz="1200" dirty="0">
                <a:latin typeface="Arial"/>
                <a:cs typeface="Arial"/>
                <a:hlinkClick r:id="rId10" action="ppaction://hlinksldjump"/>
              </a:rPr>
              <a:t>통한 </a:t>
            </a:r>
            <a:r>
              <a:rPr lang="en-US" altLang="ko-KR" sz="1200" spc="-10" dirty="0">
                <a:latin typeface="Arial"/>
                <a:cs typeface="Arial"/>
                <a:hlinkClick r:id="rId10" action="ppaction://hlinksldjump"/>
              </a:rPr>
              <a:t>MLSS </a:t>
            </a:r>
            <a:r>
              <a:rPr lang="ko-KR" altLang="en-US" sz="1200" dirty="0">
                <a:latin typeface="Arial"/>
                <a:cs typeface="Arial"/>
                <a:hlinkClick r:id="rId10" action="ppaction://hlinksldjump"/>
              </a:rPr>
              <a:t>농도 </a:t>
            </a:r>
            <a:r>
              <a:rPr lang="ko-KR" altLang="en-US" sz="1200" spc="-10" dirty="0">
                <a:latin typeface="Arial"/>
                <a:cs typeface="Arial"/>
                <a:hlinkClick r:id="rId10" action="ppaction://hlinksldjump"/>
              </a:rPr>
              <a:t>측정 </a:t>
            </a:r>
            <a:r>
              <a:rPr lang="en-US" altLang="ko-KR" sz="1200" dirty="0">
                <a:latin typeface="Arial"/>
                <a:cs typeface="Arial"/>
                <a:hlinkClick r:id="rId10" action="ppaction://hlinksldjump"/>
              </a:rPr>
              <a:t>................ 27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380"/>
              </a:lnSpc>
            </a:pPr>
            <a:r>
              <a:rPr lang="en-US" altLang="ko-KR" sz="1200" dirty="0">
                <a:latin typeface="Arial"/>
                <a:cs typeface="Arial"/>
                <a:hlinkClick r:id="rId11" action="ppaction://hlinksldjump"/>
              </a:rPr>
              <a:t>10-4-3 SZ ................................................................................................ 28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15"/>
              </a:lnSpc>
            </a:pPr>
            <a:r>
              <a:rPr lang="en-US" altLang="ko-KR" sz="1200" dirty="0">
                <a:latin typeface="Arial"/>
                <a:cs typeface="Arial"/>
                <a:hlinkClick r:id="rId12" action="ppaction://hlinksldjump"/>
              </a:rPr>
              <a:t>10-4-4 USB</a:t>
            </a:r>
            <a:r>
              <a:rPr lang="ko-KR" altLang="en-US" sz="1200" dirty="0">
                <a:latin typeface="Arial"/>
                <a:cs typeface="Arial"/>
                <a:hlinkClick r:id="rId12" action="ppaction://hlinksldjump"/>
              </a:rPr>
              <a:t>에 데이터 </a:t>
            </a:r>
            <a:r>
              <a:rPr lang="ko-KR" altLang="en-US" sz="1200" spc="-5" dirty="0">
                <a:latin typeface="Arial"/>
                <a:cs typeface="Arial"/>
                <a:hlinkClick r:id="rId12" action="ppaction://hlinksldjump"/>
              </a:rPr>
              <a:t>저장 </a:t>
            </a:r>
            <a:r>
              <a:rPr lang="ko-KR" altLang="en-US" sz="1200" dirty="0">
                <a:latin typeface="Arial"/>
                <a:cs typeface="Arial"/>
                <a:hlinkClick r:id="rId12" action="ppaction://hlinksldjump"/>
              </a:rPr>
              <a:t>예시</a:t>
            </a:r>
            <a:r>
              <a:rPr lang="en-US" altLang="ko-KR" sz="1200" dirty="0">
                <a:latin typeface="Arial"/>
                <a:cs typeface="Arial"/>
                <a:hlinkClick r:id="rId12" action="ppaction://hlinksldjump"/>
              </a:rPr>
              <a:t>.................................................... 29</a:t>
            </a: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15"/>
              </a:lnSpc>
            </a:pP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endParaRPr lang="ko-KR" altLang="en-US" sz="1200" dirty="0">
              <a:latin typeface="Arial"/>
              <a:cs typeface="Arial"/>
            </a:endParaRPr>
          </a:p>
          <a:p>
            <a:pPr marL="12700" algn="dist">
              <a:lnSpc>
                <a:spcPts val="1405"/>
              </a:lnSpc>
            </a:pPr>
            <a:endParaRPr lang="ko-KR" altLang="en-US" sz="1200" dirty="0">
              <a:latin typeface="Arial"/>
              <a:cs typeface="Arial"/>
            </a:endParaRPr>
          </a:p>
          <a:p>
            <a:pPr marL="12700" algn="just">
              <a:lnSpc>
                <a:spcPts val="1405"/>
              </a:lnSpc>
            </a:pPr>
            <a:endParaRPr lang="en-US" altLang="ko-KR" kern="0" dirty="0">
              <a:hlinkClick r:id="rId13" action="ppaction://hlinksldjump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793" y="1101051"/>
            <a:ext cx="1878964" cy="497205"/>
          </a:xfrm>
          <a:custGeom>
            <a:avLst/>
            <a:gdLst/>
            <a:ahLst/>
            <a:cxnLst/>
            <a:rect l="l" t="t" r="r" b="b"/>
            <a:pathLst>
              <a:path w="1878964" h="497205">
                <a:moveTo>
                  <a:pt x="1878964" y="0"/>
                </a:moveTo>
                <a:lnTo>
                  <a:pt x="0" y="0"/>
                </a:lnTo>
                <a:lnTo>
                  <a:pt x="0" y="496735"/>
                </a:lnTo>
                <a:lnTo>
                  <a:pt x="1878964" y="496735"/>
                </a:lnTo>
                <a:lnTo>
                  <a:pt x="18789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07798"/>
              </p:ext>
            </p:extLst>
          </p:nvPr>
        </p:nvGraphicFramePr>
        <p:xfrm>
          <a:off x="1121340" y="1045844"/>
          <a:ext cx="5576570" cy="112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5969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155065" algn="l"/>
                          <a:tab pos="16059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눌러 정의를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종료합니다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87985" marR="119380" indent="-390525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참고: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시간이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지나면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시간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설정에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오류가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발생할 수 있습니다.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주기적으로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시간을 조정하는 것이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좋습니다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36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79" y="940341"/>
            <a:ext cx="2095792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871473"/>
            <a:ext cx="2037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12 </a:t>
            </a:r>
            <a:r>
              <a:rPr sz="1800" spc="-10" dirty="0">
                <a:latin typeface="Arial"/>
                <a:cs typeface="Arial"/>
              </a:rPr>
              <a:t>문제 해결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1390015"/>
            <a:ext cx="5781040" cy="13963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61340" marR="5080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Arial"/>
                <a:cs typeface="Arial"/>
              </a:rPr>
              <a:t>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15" dirty="0">
                <a:latin typeface="Arial"/>
                <a:cs typeface="Arial"/>
              </a:rPr>
              <a:t>미터를 </a:t>
            </a:r>
            <a:r>
              <a:rPr sz="1200" spc="-5" dirty="0">
                <a:latin typeface="Arial"/>
                <a:cs typeface="Arial"/>
              </a:rPr>
              <a:t>분해하지 </a:t>
            </a:r>
            <a:r>
              <a:rPr sz="1200" dirty="0">
                <a:latin typeface="Arial"/>
                <a:cs typeface="Arial"/>
              </a:rPr>
              <a:t>마세요</a:t>
            </a:r>
            <a:r>
              <a:rPr sz="1200" spc="-15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아래 </a:t>
            </a:r>
            <a:r>
              <a:rPr sz="1200" spc="-5" dirty="0">
                <a:latin typeface="Arial"/>
                <a:cs typeface="Arial"/>
              </a:rPr>
              <a:t>권장 절차로 문제가 해결되지</a:t>
            </a:r>
            <a:r>
              <a:rPr sz="1200" dirty="0">
                <a:latin typeface="Arial"/>
                <a:cs typeface="Arial"/>
              </a:rPr>
              <a:t> 않거나 </a:t>
            </a:r>
            <a:r>
              <a:rPr sz="1200" spc="-5" dirty="0">
                <a:latin typeface="Arial"/>
                <a:cs typeface="Arial"/>
              </a:rPr>
              <a:t>제품에 </a:t>
            </a:r>
            <a:r>
              <a:rPr sz="1200" dirty="0">
                <a:latin typeface="Arial"/>
                <a:cs typeface="Arial"/>
              </a:rPr>
              <a:t>명백한 고장이 </a:t>
            </a:r>
            <a:r>
              <a:rPr sz="1200" spc="10" dirty="0">
                <a:latin typeface="Arial"/>
                <a:cs typeface="Arial"/>
              </a:rPr>
              <a:t>있는 경우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sz="1200" spc="-10" dirty="0">
                <a:latin typeface="Arial"/>
                <a:cs typeface="Arial"/>
              </a:rPr>
              <a:t>Central </a:t>
            </a:r>
            <a:r>
              <a:rPr sz="1200" spc="-5" dirty="0">
                <a:latin typeface="Arial"/>
                <a:cs typeface="Arial"/>
              </a:rPr>
              <a:t>Kagaku Corporation </a:t>
            </a:r>
            <a:r>
              <a:rPr sz="1200" dirty="0">
                <a:latin typeface="Arial"/>
                <a:cs typeface="Arial"/>
              </a:rPr>
              <a:t>또는 </a:t>
            </a:r>
            <a:r>
              <a:rPr sz="1200" spc="-15" dirty="0">
                <a:latin typeface="Arial"/>
                <a:cs typeface="Arial"/>
              </a:rPr>
              <a:t>대리점에 </a:t>
            </a:r>
            <a:r>
              <a:rPr sz="1200" dirty="0">
                <a:latin typeface="Arial"/>
                <a:cs typeface="Arial"/>
              </a:rPr>
              <a:t>문의하세요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Arial"/>
              <a:cs typeface="Arial"/>
            </a:endParaRPr>
          </a:p>
          <a:p>
            <a:pPr marL="12065" lvl="1">
              <a:lnSpc>
                <a:spcPts val="1650"/>
              </a:lnSpc>
              <a:tabLst>
                <a:tab pos="394335" algn="l"/>
              </a:tabLst>
            </a:pPr>
            <a:r>
              <a:rPr lang="en-US" sz="1400" spc="-5" dirty="0">
                <a:latin typeface="Arial"/>
                <a:cs typeface="Arial"/>
              </a:rPr>
              <a:t>* </a:t>
            </a:r>
            <a:r>
              <a:rPr sz="1400" spc="-5" dirty="0" err="1">
                <a:latin typeface="Arial"/>
                <a:cs typeface="Arial"/>
              </a:rPr>
              <a:t>오류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메시지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지정된 </a:t>
            </a:r>
            <a:r>
              <a:rPr sz="1200" spc="-10" dirty="0">
                <a:latin typeface="Arial"/>
                <a:cs typeface="Arial"/>
              </a:rPr>
              <a:t>오류 </a:t>
            </a:r>
            <a:r>
              <a:rPr sz="1200" spc="-5" dirty="0">
                <a:latin typeface="Arial"/>
                <a:cs typeface="Arial"/>
              </a:rPr>
              <a:t>메시지에 </a:t>
            </a:r>
            <a:r>
              <a:rPr sz="1200" dirty="0">
                <a:latin typeface="Arial"/>
                <a:cs typeface="Arial"/>
              </a:rPr>
              <a:t>대해서는 </a:t>
            </a:r>
            <a:r>
              <a:rPr sz="1200" spc="-5" dirty="0">
                <a:latin typeface="Arial"/>
                <a:cs typeface="Arial"/>
              </a:rPr>
              <a:t>아래 절차를 따르세요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065" lvl="2">
              <a:lnSpc>
                <a:spcPct val="100000"/>
              </a:lnSpc>
              <a:spcBef>
                <a:spcPts val="545"/>
              </a:spcBef>
              <a:tabLst>
                <a:tab pos="577215" algn="l"/>
              </a:tabLst>
            </a:pPr>
            <a:r>
              <a:rPr sz="1400" spc="-10" dirty="0" err="1">
                <a:latin typeface="Arial"/>
                <a:cs typeface="Arial"/>
              </a:rPr>
              <a:t>본체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감지 오류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7960" y="2878200"/>
          <a:ext cx="5583554" cy="6798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메시지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원인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번호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해상도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423545" marR="219710" indent="-20129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샘플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데이터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없음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1594" indent="-198120">
                        <a:lnSpc>
                          <a:spcPts val="1250"/>
                        </a:lnSpc>
                        <a:spcBef>
                          <a:spcPts val="55"/>
                        </a:spcBef>
                        <a:tabLst>
                          <a:tab pos="69723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측정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데이터가 저장되지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않습니다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101: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MLSS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ts val="12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102: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JIS MLSS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103: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SZ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104: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스토어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320675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측정 데이터.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20">
                <a:tc>
                  <a:txBody>
                    <a:bodyPr/>
                    <a:lstStyle/>
                    <a:p>
                      <a:pPr marL="3175"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오류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제로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81280" indent="-198120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제로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보정에서 투과율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백분율이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허용 범위를 벗어났습니다.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22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(LED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전류는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 marR="84455">
                        <a:lnSpc>
                          <a:spcPts val="127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지정된 값을 초과하는 경우)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 marR="212090" indent="-186690">
                        <a:lnSpc>
                          <a:spcPct val="955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201: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광 검출기의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전압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강하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02565" indent="-186690" algn="just">
                        <a:lnSpc>
                          <a:spcPct val="955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202: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광원 전류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오버.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60325" indent="-186055" algn="just">
                        <a:lnSpc>
                          <a:spcPct val="95700"/>
                        </a:lnSpc>
                        <a:spcBef>
                          <a:spcPts val="10"/>
                        </a:spcBef>
                        <a:tabLst>
                          <a:tab pos="1172845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동봉된 브러시로 센서의 광 수용체와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광원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창을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세척합니다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25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전원 끄기/켜기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275590" indent="-186055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제거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설치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59690" indent="-186055" algn="just">
                        <a:lnSpc>
                          <a:spcPct val="95500"/>
                        </a:lnSpc>
                        <a:spcBef>
                          <a:spcPts val="15"/>
                        </a:spcBef>
                        <a:tabLst>
                          <a:tab pos="1242695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감지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장치 수리 또는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교체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935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* * * * 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86995" indent="-198120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측정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범위를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초과하는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MLSS 농도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795" marR="194310" indent="-1981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디스플레이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숫자보다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하이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스팬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보정.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320675" indent="-186055">
                        <a:lnSpc>
                          <a:spcPct val="955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희석된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측정을 수행합니다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125730" indent="-186055">
                        <a:lnSpc>
                          <a:spcPts val="125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스팬 보정을 다시 수행합니다.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189">
                <a:tc>
                  <a:txBody>
                    <a:bodyPr/>
                    <a:lstStyle/>
                    <a:p>
                      <a:pPr marL="3175"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장치 오류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795" marR="241300" indent="-198120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장치가 설치되지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않았습니다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795" marR="266700" indent="-198120">
                        <a:lnSpc>
                          <a:spcPts val="125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USB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장치와 호환되지 않음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최대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795" marR="102235">
                        <a:lnSpc>
                          <a:spcPts val="125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장치의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녹화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번호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401: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USB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172085" indent="186055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과전류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402: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전송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>
                        <a:lnSpc>
                          <a:spcPts val="120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367030" indent="-186690">
                        <a:lnSpc>
                          <a:spcPts val="127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403: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수신 오류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404: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설치되지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않음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66700" indent="-186690">
                        <a:lnSpc>
                          <a:spcPts val="127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405: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초기화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실패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406: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최대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한도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407: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저장할 수 없음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64769" indent="-186055">
                        <a:lnSpc>
                          <a:spcPts val="1250"/>
                        </a:lnSpc>
                        <a:spcBef>
                          <a:spcPts val="55"/>
                        </a:spcBef>
                        <a:tabLst>
                          <a:tab pos="1247775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형식 확인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64769" indent="-186055">
                        <a:lnSpc>
                          <a:spcPts val="1270"/>
                        </a:lnSpc>
                        <a:spcBef>
                          <a:spcPts val="5"/>
                        </a:spcBef>
                        <a:tabLst>
                          <a:tab pos="1247775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연결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확인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19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에서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파일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삭제하기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USB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교체하기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marL="3175" algn="ctr">
                        <a:lnSpc>
                          <a:spcPts val="1250"/>
                        </a:lnSpc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EEP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2230" indent="-198120">
                        <a:lnSpc>
                          <a:spcPts val="127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본체의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메모리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501: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매개변수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502: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중재 패소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503: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응답 없음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50165" indent="-18669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504: SDA 저점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유지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203835" indent="-186055" algn="just">
                        <a:lnSpc>
                          <a:spcPts val="127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센트럴 카가쿠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또는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대리점에 문의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하세요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85" y="1418617"/>
            <a:ext cx="415192" cy="36029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38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57960" y="899413"/>
          <a:ext cx="5583554" cy="616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505: 기타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506: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NACK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171450"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데이터 전송 시 수신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배터리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부족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배터리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전압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부족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60325" indent="-186055">
                        <a:lnSpc>
                          <a:spcPts val="1270"/>
                        </a:lnSpc>
                        <a:tabLst>
                          <a:tab pos="1173480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배터리를 교체합니다.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배터리 없음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0960" indent="-198120">
                        <a:lnSpc>
                          <a:spcPts val="1250"/>
                        </a:lnSpc>
                        <a:tabLst>
                          <a:tab pos="112395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-- 낮은 배터리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전압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60325" indent="-186055">
                        <a:lnSpc>
                          <a:spcPts val="1250"/>
                        </a:lnSpc>
                        <a:tabLst>
                          <a:tab pos="1173480" algn="l"/>
                        </a:tabLst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배터리를 교체합니다.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자동 전원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끄기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2230" indent="-198120" algn="just">
                        <a:lnSpc>
                          <a:spcPct val="958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지정된 시간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동안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키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입력 없음(기본값 10분)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 marR="60325" indent="-186055">
                        <a:lnSpc>
                          <a:spcPct val="9580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키를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누릅니다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바로 앞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화면이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다시 나타납니다.)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0">
                <a:tc>
                  <a:txBody>
                    <a:bodyPr/>
                    <a:lstStyle/>
                    <a:p>
                      <a:pPr marL="423545" marR="80010" indent="-338455">
                        <a:lnSpc>
                          <a:spcPts val="127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통신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1594" indent="-198120">
                        <a:lnSpc>
                          <a:spcPct val="95800"/>
                        </a:lnSpc>
                        <a:spcBef>
                          <a:spcPts val="10"/>
                        </a:spcBef>
                        <a:tabLst>
                          <a:tab pos="694055" algn="l"/>
                          <a:tab pos="135509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</a:t>
                      </a:r>
                      <a:r>
                        <a:rPr sz="1100" spc="225" dirty="0">
                          <a:latin typeface="Arial"/>
                          <a:cs typeface="Arial"/>
                        </a:rPr>
                        <a:t>본체와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감지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장치 간의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통신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 marR="335915" indent="-186690">
                        <a:lnSpc>
                          <a:spcPts val="127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901: 전송 불가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902: 불가능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318770" indent="186055">
                        <a:lnSpc>
                          <a:spcPts val="128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수신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903: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불완전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132080">
                        <a:lnSpc>
                          <a:spcPts val="125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(ACK 수신 불가)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421640" indent="-186690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904: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수신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프레임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905: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수신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패리티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421640" indent="-186690">
                        <a:lnSpc>
                          <a:spcPts val="1250"/>
                        </a:lnSpc>
                        <a:spcBef>
                          <a:spcPts val="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906: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수신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오버런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95885" indent="-186690">
                        <a:lnSpc>
                          <a:spcPts val="1270"/>
                        </a:lnSpc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907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:통신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차단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ts val="125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확인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중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61594" algn="just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감지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장치의 연결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및 분리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6675" algn="just">
                        <a:lnSpc>
                          <a:spcPts val="125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전원 끄기/켜기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253365" indent="-186055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감지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장치 수리 또는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교체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275590" indent="-186055">
                        <a:lnSpc>
                          <a:spcPct val="955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제거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설치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2729" marR="104139" indent="-186055">
                        <a:lnSpc>
                          <a:spcPct val="9570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수중 보정 중 전원을 강제로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끄거나 켠 후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오류가 발생하면 수중 보정을 수행하세요.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185">
                <a:tc>
                  <a:txBody>
                    <a:bodyPr/>
                    <a:lstStyle/>
                    <a:p>
                      <a:pPr marL="228600" marR="220979" indent="27305">
                        <a:lnSpc>
                          <a:spcPts val="127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실시간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시계 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389255" indent="-198120">
                        <a:lnSpc>
                          <a:spcPts val="127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-- 실시간 시계 작동 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5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전원 끄기/켜기</a:t>
                      </a:r>
                    </a:p>
                    <a:p>
                      <a:pPr marL="252729" marR="275590" indent="-186055">
                        <a:lnSpc>
                          <a:spcPct val="956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제거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설치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52729" marR="351790" indent="-186055">
                        <a:lnSpc>
                          <a:spcPts val="1270"/>
                        </a:lnSpc>
                      </a:pPr>
                      <a:r>
                        <a:rPr sz="1100" dirty="0">
                          <a:latin typeface="Wingdings"/>
                          <a:cs typeface="Wingdings"/>
                        </a:rPr>
                        <a:t>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시간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재설정하기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6764" y="7201027"/>
            <a:ext cx="5780405" cy="22967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61009" marR="9525" indent="-448945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"/>
                <a:cs typeface="Arial"/>
              </a:rPr>
              <a:t>참고: </a:t>
            </a:r>
            <a:r>
              <a:rPr sz="1200" spc="-15" dirty="0">
                <a:latin typeface="Arial"/>
                <a:cs typeface="Arial"/>
              </a:rPr>
              <a:t>배터리를 </a:t>
            </a:r>
            <a:r>
              <a:rPr sz="1200" spc="-10" dirty="0">
                <a:latin typeface="Arial"/>
                <a:cs typeface="Arial"/>
              </a:rPr>
              <a:t>분리했다가 </a:t>
            </a:r>
            <a:r>
              <a:rPr sz="1200" dirty="0">
                <a:latin typeface="Arial"/>
                <a:cs typeface="Arial"/>
              </a:rPr>
              <a:t>다시 삽입하려면 </a:t>
            </a:r>
            <a:r>
              <a:rPr sz="1200" spc="-25" dirty="0">
                <a:latin typeface="Arial"/>
                <a:cs typeface="Arial"/>
              </a:rPr>
              <a:t>배터리를 </a:t>
            </a:r>
            <a:r>
              <a:rPr sz="1200" spc="5" dirty="0">
                <a:latin typeface="Arial"/>
                <a:cs typeface="Arial"/>
              </a:rPr>
              <a:t>분리한 </a:t>
            </a:r>
            <a:r>
              <a:rPr sz="1200" spc="-5" dirty="0">
                <a:latin typeface="Arial"/>
                <a:cs typeface="Arial"/>
              </a:rPr>
              <a:t>후 1분 이상 </a:t>
            </a:r>
            <a:r>
              <a:rPr sz="1200" dirty="0">
                <a:latin typeface="Arial"/>
                <a:cs typeface="Arial"/>
              </a:rPr>
              <a:t>기다렸다가 삽입하세요</a:t>
            </a:r>
            <a:r>
              <a:rPr sz="1200" spc="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12-1-2 디스플레이를 변경할 수 없음</a:t>
            </a:r>
            <a:endParaRPr sz="1400" dirty="0">
              <a:latin typeface="Arial"/>
              <a:cs typeface="Arial"/>
            </a:endParaRPr>
          </a:p>
          <a:p>
            <a:pPr marL="12700" marR="10795" algn="just">
              <a:lnSpc>
                <a:spcPct val="95800"/>
              </a:lnSpc>
              <a:spcBef>
                <a:spcPts val="790"/>
              </a:spcBef>
            </a:pPr>
            <a:r>
              <a:rPr sz="1200" dirty="0">
                <a:latin typeface="Arial"/>
                <a:cs typeface="Arial"/>
              </a:rPr>
              <a:t>어떤 키를 눌러도 디스플레이가 </a:t>
            </a:r>
            <a:r>
              <a:rPr sz="1200" spc="-5" dirty="0">
                <a:latin typeface="Arial"/>
                <a:cs typeface="Arial"/>
              </a:rPr>
              <a:t>변경되지 </a:t>
            </a:r>
            <a:r>
              <a:rPr sz="1200" dirty="0">
                <a:latin typeface="Arial"/>
                <a:cs typeface="Arial"/>
              </a:rPr>
              <a:t>않으면 </a:t>
            </a:r>
            <a:r>
              <a:rPr sz="1200" spc="-5" dirty="0">
                <a:latin typeface="Arial"/>
                <a:cs typeface="Arial"/>
              </a:rPr>
              <a:t>배터리를 </a:t>
            </a:r>
            <a:r>
              <a:rPr sz="1200" spc="-10" dirty="0">
                <a:latin typeface="Arial"/>
                <a:cs typeface="Arial"/>
              </a:rPr>
              <a:t>분리했다가 </a:t>
            </a:r>
            <a:r>
              <a:rPr sz="1200" dirty="0">
                <a:latin typeface="Arial"/>
                <a:cs typeface="Arial"/>
              </a:rPr>
              <a:t>다시 삽입하세요</a:t>
            </a:r>
            <a:r>
              <a:rPr sz="1200" spc="-5" dirty="0">
                <a:latin typeface="Arial"/>
                <a:cs typeface="Arial"/>
              </a:rPr>
              <a:t>.  </a:t>
            </a:r>
            <a:r>
              <a:rPr sz="1200" spc="-15" dirty="0">
                <a:latin typeface="Arial"/>
                <a:cs typeface="Arial"/>
              </a:rPr>
              <a:t>배터리를 </a:t>
            </a:r>
            <a:r>
              <a:rPr sz="1200" spc="-10" dirty="0">
                <a:latin typeface="Arial"/>
                <a:cs typeface="Arial"/>
              </a:rPr>
              <a:t>분리했다가 </a:t>
            </a:r>
            <a:r>
              <a:rPr sz="1200" dirty="0">
                <a:latin typeface="Arial"/>
                <a:cs typeface="Arial"/>
              </a:rPr>
              <a:t>다시 </a:t>
            </a:r>
            <a:r>
              <a:rPr sz="1200" spc="-70" dirty="0">
                <a:latin typeface="Arial"/>
                <a:cs typeface="Arial"/>
              </a:rPr>
              <a:t>삽입하려면 </a:t>
            </a:r>
            <a:r>
              <a:rPr sz="1200" spc="-25" dirty="0">
                <a:latin typeface="Arial"/>
                <a:cs typeface="Arial"/>
              </a:rPr>
              <a:t>배터리를 </a:t>
            </a:r>
            <a:r>
              <a:rPr sz="1200" spc="-5" dirty="0">
                <a:latin typeface="Arial"/>
                <a:cs typeface="Arial"/>
              </a:rPr>
              <a:t>분리한 후 </a:t>
            </a:r>
            <a:r>
              <a:rPr sz="1200" dirty="0">
                <a:latin typeface="Arial"/>
                <a:cs typeface="Arial"/>
              </a:rPr>
              <a:t>1분 이상 </a:t>
            </a:r>
            <a:r>
              <a:rPr sz="1200" spc="-5" dirty="0">
                <a:latin typeface="Arial"/>
                <a:cs typeface="Arial"/>
              </a:rPr>
              <a:t>기다렸다가 </a:t>
            </a:r>
            <a:r>
              <a:rPr sz="1200" dirty="0">
                <a:latin typeface="Arial"/>
                <a:cs typeface="Arial"/>
              </a:rPr>
              <a:t>삽입하세요</a:t>
            </a:r>
            <a:r>
              <a:rPr sz="1200" spc="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ko-KR" altLang="en-US" sz="1100" dirty="0">
              <a:latin typeface="Arial"/>
              <a:cs typeface="Arial"/>
            </a:endParaRPr>
          </a:p>
          <a:p>
            <a:pPr marL="12700" algn="just">
              <a:lnSpc>
                <a:spcPts val="1650"/>
              </a:lnSpc>
              <a:spcBef>
                <a:spcPts val="5"/>
              </a:spcBef>
            </a:pPr>
            <a:r>
              <a:rPr lang="en-US" altLang="ko-KR" sz="1400" spc="-5" dirty="0">
                <a:latin typeface="Arial"/>
                <a:cs typeface="Arial"/>
              </a:rPr>
              <a:t>12-2 </a:t>
            </a:r>
            <a:r>
              <a:rPr lang="ko-KR" altLang="en-US" sz="1400" spc="-5" dirty="0">
                <a:latin typeface="Arial"/>
                <a:cs typeface="Arial"/>
              </a:rPr>
              <a:t>초기화</a:t>
            </a:r>
            <a:endParaRPr lang="ko-KR" altLang="en-US" sz="1400" dirty="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25"/>
              </a:spcBef>
            </a:pPr>
            <a:r>
              <a:rPr lang="ko-KR" altLang="en-US" sz="1200" spc="-5" dirty="0">
                <a:latin typeface="Arial"/>
                <a:cs typeface="Arial"/>
              </a:rPr>
              <a:t>초기화 작업을 </a:t>
            </a:r>
            <a:r>
              <a:rPr lang="ko-KR" altLang="en-US" sz="1200" dirty="0">
                <a:latin typeface="Arial"/>
                <a:cs typeface="Arial"/>
              </a:rPr>
              <a:t>수행하여 </a:t>
            </a:r>
            <a:r>
              <a:rPr lang="ko-KR" altLang="en-US" sz="1200" spc="-5" dirty="0">
                <a:latin typeface="Arial"/>
                <a:cs typeface="Arial"/>
              </a:rPr>
              <a:t>장비를 공장 출하 시 </a:t>
            </a:r>
            <a:r>
              <a:rPr lang="ko-KR" altLang="en-US" sz="1200" dirty="0">
                <a:latin typeface="Arial"/>
                <a:cs typeface="Arial"/>
              </a:rPr>
              <a:t>기본 </a:t>
            </a:r>
            <a:r>
              <a:rPr lang="ko-KR" altLang="en-US" sz="1200" spc="-5" dirty="0">
                <a:latin typeface="Arial"/>
                <a:cs typeface="Arial"/>
              </a:rPr>
              <a:t>설정으로 복원합니다</a:t>
            </a:r>
            <a:r>
              <a:rPr lang="en-US" altLang="ko-KR" sz="1200" spc="-5" dirty="0">
                <a:latin typeface="Arial"/>
                <a:cs typeface="Arial"/>
              </a:rPr>
              <a:t>. </a:t>
            </a:r>
            <a:r>
              <a:rPr lang="ko-KR" altLang="en-US" sz="1200" spc="-5" dirty="0">
                <a:latin typeface="Arial"/>
                <a:cs typeface="Arial"/>
              </a:rPr>
              <a:t>초기화를 수행하기 전에 설정 </a:t>
            </a:r>
            <a:r>
              <a:rPr lang="ko-KR" altLang="en-US" sz="1200" dirty="0">
                <a:latin typeface="Arial"/>
                <a:cs typeface="Arial"/>
              </a:rPr>
              <a:t>및 </a:t>
            </a:r>
            <a:r>
              <a:rPr lang="ko-KR" altLang="en-US" sz="1200" spc="-5" dirty="0">
                <a:latin typeface="Arial"/>
                <a:cs typeface="Arial"/>
              </a:rPr>
              <a:t>정의된 </a:t>
            </a:r>
            <a:r>
              <a:rPr lang="ko-KR" altLang="en-US" sz="1200" spc="-10" dirty="0">
                <a:latin typeface="Arial"/>
                <a:cs typeface="Arial"/>
              </a:rPr>
              <a:t>매개변수 </a:t>
            </a:r>
            <a:r>
              <a:rPr lang="ko-KR" altLang="en-US" sz="1200" spc="-5" dirty="0">
                <a:latin typeface="Arial"/>
                <a:cs typeface="Arial"/>
              </a:rPr>
              <a:t>값을 기록해 </a:t>
            </a:r>
            <a:r>
              <a:rPr lang="ko-KR" altLang="en-US" sz="1200" dirty="0">
                <a:latin typeface="Arial"/>
                <a:cs typeface="Arial"/>
              </a:rPr>
              <a:t>두는 것이 </a:t>
            </a:r>
            <a:r>
              <a:rPr lang="ko-KR" altLang="en-US" sz="1200" spc="-5" dirty="0">
                <a:latin typeface="Arial"/>
                <a:cs typeface="Arial"/>
              </a:rPr>
              <a:t>좋습니다</a:t>
            </a:r>
            <a:r>
              <a:rPr lang="en-US" altLang="ko-KR" sz="1200" spc="-5" dirty="0">
                <a:latin typeface="Arial"/>
                <a:cs typeface="Arial"/>
              </a:rPr>
              <a:t>.</a:t>
            </a:r>
            <a:endParaRPr lang="ko-KR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677" y="2155732"/>
            <a:ext cx="153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1) </a:t>
            </a:r>
            <a:r>
              <a:rPr sz="1200" spc="-20" dirty="0">
                <a:latin typeface="Arial"/>
                <a:cs typeface="Arial"/>
              </a:rPr>
              <a:t>전원을 끕니다.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1650" y="2984500"/>
            <a:ext cx="3026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355" algn="l"/>
                <a:tab pos="1256665" algn="l"/>
              </a:tabLst>
            </a:pPr>
            <a:r>
              <a:rPr sz="1200" spc="-10" dirty="0">
                <a:latin typeface="Arial"/>
                <a:cs typeface="Arial"/>
              </a:rPr>
              <a:t>CAL </a:t>
            </a:r>
            <a:r>
              <a:rPr sz="1200" dirty="0">
                <a:latin typeface="Arial"/>
                <a:cs typeface="Arial"/>
              </a:rPr>
              <a:t>키를 누르고 </a:t>
            </a:r>
            <a:r>
              <a:rPr sz="1200" spc="-20" dirty="0">
                <a:latin typeface="Arial"/>
                <a:cs typeface="Arial"/>
              </a:rPr>
              <a:t>전원을 </a:t>
            </a:r>
            <a:r>
              <a:rPr sz="1200" dirty="0">
                <a:latin typeface="Arial"/>
                <a:cs typeface="Arial"/>
              </a:rPr>
              <a:t>켭니다</a:t>
            </a:r>
            <a:r>
              <a:rPr sz="1200" spc="-2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9824" y="2384906"/>
            <a:ext cx="26621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355" algn="l"/>
                <a:tab pos="1637664" algn="l"/>
              </a:tabLst>
            </a:pPr>
            <a:r>
              <a:rPr sz="1200" dirty="0">
                <a:latin typeface="Arial"/>
                <a:cs typeface="Arial"/>
              </a:rPr>
              <a:t>그런 다음 </a:t>
            </a:r>
            <a:r>
              <a:rPr sz="1200" spc="-15" dirty="0">
                <a:latin typeface="Arial"/>
                <a:cs typeface="Arial"/>
              </a:rPr>
              <a:t>CAL </a:t>
            </a:r>
            <a:r>
              <a:rPr sz="1200" spc="-100" dirty="0">
                <a:latin typeface="Arial"/>
                <a:cs typeface="Arial"/>
              </a:rPr>
              <a:t>키를 </a:t>
            </a:r>
            <a:r>
              <a:rPr sz="1200" spc="-20" dirty="0">
                <a:latin typeface="Arial"/>
                <a:cs typeface="Arial"/>
              </a:rPr>
              <a:t>누릅니다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55677" y="2665511"/>
            <a:ext cx="3279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2) </a:t>
            </a:r>
            <a:r>
              <a:rPr sz="1200" spc="5" dirty="0">
                <a:latin typeface="Arial"/>
                <a:cs typeface="Arial"/>
              </a:rPr>
              <a:t>왼쪽의 </a:t>
            </a:r>
            <a:r>
              <a:rPr sz="1200" dirty="0">
                <a:latin typeface="Arial"/>
                <a:cs typeface="Arial"/>
              </a:rPr>
              <a:t>시스템 초기화 </a:t>
            </a:r>
            <a:r>
              <a:rPr sz="1200" spc="-5" dirty="0" err="1">
                <a:latin typeface="Arial"/>
                <a:cs typeface="Arial"/>
              </a:rPr>
              <a:t>화면이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나타나면</a:t>
            </a:r>
            <a:r>
              <a:rPr lang="en-US" sz="1200" spc="5" dirty="0">
                <a:latin typeface="Arial"/>
                <a:cs typeface="Arial"/>
              </a:rPr>
              <a:t> </a:t>
            </a:r>
            <a:r>
              <a:rPr lang="ko-KR" altLang="en-US" sz="1200" dirty="0"/>
              <a:t>왼쪽에 시스템 초기화 화면이 표시되면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5677" y="3417306"/>
            <a:ext cx="3279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3) </a:t>
            </a:r>
            <a:r>
              <a:rPr lang="ko-KR" altLang="en-US" sz="1200" dirty="0"/>
              <a:t>확인 화면이 나타납니다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초기화를 진행하려면 </a:t>
            </a:r>
            <a:r>
              <a:rPr lang="en-US" altLang="ko-KR" sz="1200" dirty="0"/>
              <a:t>SET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0438" y="4085751"/>
            <a:ext cx="305752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80670" marR="5080" indent="-268605">
              <a:lnSpc>
                <a:spcPts val="1370"/>
              </a:lnSpc>
              <a:spcBef>
                <a:spcPts val="200"/>
              </a:spcBef>
              <a:tabLst>
                <a:tab pos="300990" algn="l"/>
              </a:tabLst>
            </a:pPr>
            <a:r>
              <a:rPr sz="1200" dirty="0">
                <a:latin typeface="Arial"/>
                <a:cs typeface="Arial"/>
              </a:rPr>
              <a:t>4) </a:t>
            </a:r>
            <a:r>
              <a:rPr sz="1200" spc="-5" dirty="0">
                <a:latin typeface="Arial"/>
                <a:cs typeface="Arial"/>
              </a:rPr>
              <a:t>초기화가 </a:t>
            </a:r>
            <a:r>
              <a:rPr sz="1200" dirty="0">
                <a:latin typeface="Arial"/>
                <a:cs typeface="Arial"/>
              </a:rPr>
              <a:t>실행되고 </a:t>
            </a:r>
            <a:r>
              <a:rPr sz="1200" spc="-5" dirty="0">
                <a:latin typeface="Arial"/>
                <a:cs typeface="Arial"/>
              </a:rPr>
              <a:t>완료된 </a:t>
            </a:r>
            <a:r>
              <a:rPr sz="1200" dirty="0">
                <a:latin typeface="Arial"/>
                <a:cs typeface="Arial"/>
              </a:rPr>
              <a:t>화면이 </a:t>
            </a:r>
            <a:r>
              <a:rPr sz="1200" spc="-5" dirty="0">
                <a:latin typeface="Arial"/>
                <a:cs typeface="Arial"/>
              </a:rPr>
              <a:t>나타납니다.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250" y="5274852"/>
            <a:ext cx="5777230" cy="40075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15620" marR="5080" indent="-503555" algn="just">
              <a:lnSpc>
                <a:spcPct val="95800"/>
              </a:lnSpc>
              <a:spcBef>
                <a:spcPts val="160"/>
              </a:spcBef>
            </a:pPr>
            <a:r>
              <a:rPr sz="1200" b="1" dirty="0">
                <a:latin typeface="Arial"/>
                <a:cs typeface="Arial"/>
              </a:rPr>
              <a:t>참고: </a:t>
            </a:r>
            <a:r>
              <a:rPr sz="1200" b="1" spc="-5" dirty="0">
                <a:latin typeface="Arial"/>
                <a:cs typeface="Arial"/>
              </a:rPr>
              <a:t>센서를 교체할 때는 초기화 후 공장 모드에서 보정해야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합니다</a:t>
            </a:r>
            <a:r>
              <a:rPr sz="1200" b="1" spc="-5" dirty="0">
                <a:latin typeface="Arial"/>
                <a:cs typeface="Arial"/>
              </a:rPr>
              <a:t>. </a:t>
            </a:r>
            <a:endParaRPr lang="en-US" sz="1200" b="1" spc="-5" dirty="0">
              <a:latin typeface="Arial"/>
              <a:cs typeface="Arial"/>
            </a:endParaRPr>
          </a:p>
          <a:p>
            <a:pPr marL="515620" marR="5080" indent="-503555" algn="just">
              <a:lnSpc>
                <a:spcPct val="95800"/>
              </a:lnSpc>
              <a:spcBef>
                <a:spcPts val="160"/>
              </a:spcBef>
            </a:pPr>
            <a:r>
              <a:rPr lang="ko-KR" altLang="en-US" sz="1200" b="1" spc="-15" dirty="0" err="1">
                <a:latin typeface="Arial"/>
                <a:cs typeface="Arial"/>
              </a:rPr>
              <a:t>구매점</a:t>
            </a:r>
            <a:r>
              <a:rPr lang="ko-KR" altLang="en-US" sz="1200" b="1" spc="-15" dirty="0">
                <a:latin typeface="Arial"/>
                <a:cs typeface="Arial"/>
              </a:rPr>
              <a:t> 또는 </a:t>
            </a:r>
            <a:r>
              <a:rPr sz="1200" b="1" spc="-15" dirty="0" err="1">
                <a:latin typeface="Arial"/>
                <a:cs typeface="Arial"/>
              </a:rPr>
              <a:t>대리점에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문의하세요</a:t>
            </a:r>
            <a:r>
              <a:rPr sz="1200" b="1" spc="-15" dirty="0">
                <a:latin typeface="Arial"/>
                <a:cs typeface="Arial"/>
              </a:rPr>
              <a:t>. </a:t>
            </a:r>
            <a:r>
              <a:rPr sz="1200" b="1" spc="-5" dirty="0" err="1">
                <a:latin typeface="Arial"/>
                <a:cs typeface="Arial"/>
              </a:rPr>
              <a:t>본체와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센서를 </a:t>
            </a:r>
            <a:r>
              <a:rPr sz="1200" b="1" spc="-5" dirty="0">
                <a:latin typeface="Arial"/>
                <a:cs typeface="Arial"/>
              </a:rPr>
              <a:t>조정해 </a:t>
            </a:r>
            <a:r>
              <a:rPr sz="1200" b="1" dirty="0">
                <a:latin typeface="Arial"/>
                <a:cs typeface="Arial"/>
              </a:rPr>
              <a:t>드립니다</a:t>
            </a:r>
            <a:r>
              <a:rPr sz="1200" b="1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39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5E1E4F3-5FD2-1C8A-C835-EC83669F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774507"/>
            <a:ext cx="2600688" cy="321989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50" y="4994406"/>
            <a:ext cx="514422" cy="22863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850" y="5243828"/>
            <a:ext cx="523948" cy="23815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FA331CF-D8D0-CB50-1B3F-EFE3E9843A86}"/>
              </a:ext>
            </a:extLst>
          </p:cNvPr>
          <p:cNvSpPr txBox="1"/>
          <p:nvPr/>
        </p:nvSpPr>
        <p:spPr>
          <a:xfrm>
            <a:off x="619468" y="671180"/>
            <a:ext cx="5780405" cy="76559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ko-KR" altLang="en-US" sz="1100" dirty="0">
              <a:latin typeface="Arial"/>
              <a:cs typeface="Arial"/>
            </a:endParaRPr>
          </a:p>
          <a:p>
            <a:pPr marL="12700" algn="just">
              <a:lnSpc>
                <a:spcPts val="1650"/>
              </a:lnSpc>
              <a:spcBef>
                <a:spcPts val="5"/>
              </a:spcBef>
            </a:pPr>
            <a:r>
              <a:rPr lang="en-US" altLang="ko-KR" sz="1400" spc="-5" dirty="0">
                <a:latin typeface="Arial"/>
                <a:cs typeface="Arial"/>
              </a:rPr>
              <a:t>12-2 </a:t>
            </a:r>
            <a:r>
              <a:rPr lang="ko-KR" altLang="en-US" sz="1400" spc="-5" dirty="0">
                <a:latin typeface="Arial"/>
                <a:cs typeface="Arial"/>
              </a:rPr>
              <a:t>초기화</a:t>
            </a:r>
            <a:endParaRPr lang="ko-KR" altLang="en-US" sz="1400" dirty="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25"/>
              </a:spcBef>
            </a:pPr>
            <a:r>
              <a:rPr lang="ko-KR" altLang="en-US" sz="1200" spc="-5" dirty="0">
                <a:latin typeface="Arial"/>
                <a:cs typeface="Arial"/>
              </a:rPr>
              <a:t>초기화 작업을 </a:t>
            </a:r>
            <a:r>
              <a:rPr lang="ko-KR" altLang="en-US" sz="1200" dirty="0">
                <a:latin typeface="Arial"/>
                <a:cs typeface="Arial"/>
              </a:rPr>
              <a:t>수행하여 </a:t>
            </a:r>
            <a:r>
              <a:rPr lang="ko-KR" altLang="en-US" sz="1200" spc="-5" dirty="0">
                <a:latin typeface="Arial"/>
                <a:cs typeface="Arial"/>
              </a:rPr>
              <a:t>장비를 공장 출하 시 </a:t>
            </a:r>
            <a:r>
              <a:rPr lang="ko-KR" altLang="en-US" sz="1200" dirty="0">
                <a:latin typeface="Arial"/>
                <a:cs typeface="Arial"/>
              </a:rPr>
              <a:t>기본 </a:t>
            </a:r>
            <a:r>
              <a:rPr lang="ko-KR" altLang="en-US" sz="1200" spc="-5" dirty="0">
                <a:latin typeface="Arial"/>
                <a:cs typeface="Arial"/>
              </a:rPr>
              <a:t>설정으로 복원합니다</a:t>
            </a:r>
            <a:r>
              <a:rPr lang="en-US" altLang="ko-KR" sz="1200" spc="-5" dirty="0">
                <a:latin typeface="Arial"/>
                <a:cs typeface="Arial"/>
              </a:rPr>
              <a:t>. </a:t>
            </a:r>
          </a:p>
          <a:p>
            <a:pPr marL="12700" marR="5080" algn="just">
              <a:lnSpc>
                <a:spcPct val="95800"/>
              </a:lnSpc>
              <a:spcBef>
                <a:spcPts val="25"/>
              </a:spcBef>
            </a:pPr>
            <a:r>
              <a:rPr lang="ko-KR" altLang="en-US" sz="1200" spc="-5" dirty="0">
                <a:latin typeface="Arial"/>
                <a:cs typeface="Arial"/>
              </a:rPr>
              <a:t>초기화를 수행하기 전에 설정 </a:t>
            </a:r>
            <a:r>
              <a:rPr lang="ko-KR" altLang="en-US" sz="1200" dirty="0">
                <a:latin typeface="Arial"/>
                <a:cs typeface="Arial"/>
              </a:rPr>
              <a:t>및 </a:t>
            </a:r>
            <a:r>
              <a:rPr lang="ko-KR" altLang="en-US" sz="1200" spc="-5" dirty="0">
                <a:latin typeface="Arial"/>
                <a:cs typeface="Arial"/>
              </a:rPr>
              <a:t>정의된 </a:t>
            </a:r>
            <a:r>
              <a:rPr lang="ko-KR" altLang="en-US" sz="1200" spc="-10" dirty="0">
                <a:latin typeface="Arial"/>
                <a:cs typeface="Arial"/>
              </a:rPr>
              <a:t>매개변수 </a:t>
            </a:r>
            <a:r>
              <a:rPr lang="ko-KR" altLang="en-US" sz="1200" spc="-5" dirty="0">
                <a:latin typeface="Arial"/>
                <a:cs typeface="Arial"/>
              </a:rPr>
              <a:t>값을 기록해 </a:t>
            </a:r>
            <a:r>
              <a:rPr lang="ko-KR" altLang="en-US" sz="1200" dirty="0">
                <a:latin typeface="Arial"/>
                <a:cs typeface="Arial"/>
              </a:rPr>
              <a:t>두는 것이 </a:t>
            </a:r>
            <a:r>
              <a:rPr lang="ko-KR" altLang="en-US" sz="1200" spc="-5" dirty="0">
                <a:latin typeface="Arial"/>
                <a:cs typeface="Arial"/>
              </a:rPr>
              <a:t>좋습니다</a:t>
            </a:r>
            <a:r>
              <a:rPr lang="en-US" altLang="ko-KR" sz="1200" spc="-5" dirty="0">
                <a:latin typeface="Arial"/>
                <a:cs typeface="Arial"/>
              </a:rPr>
              <a:t>.</a:t>
            </a:r>
            <a:endParaRPr lang="ko-KR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764" y="766318"/>
            <a:ext cx="5783580" cy="453790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925"/>
              </a:spcBef>
              <a:tabLst>
                <a:tab pos="393700" algn="l"/>
              </a:tabLst>
            </a:pPr>
            <a:r>
              <a:rPr sz="1800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측정 </a:t>
            </a:r>
            <a:r>
              <a:rPr sz="1800" dirty="0">
                <a:latin typeface="Arial"/>
                <a:cs typeface="Arial"/>
              </a:rPr>
              <a:t>원리</a:t>
            </a:r>
          </a:p>
          <a:p>
            <a:pPr marL="372110" marR="5080" algn="just">
              <a:lnSpc>
                <a:spcPct val="200000"/>
              </a:lnSpc>
              <a:spcBef>
                <a:spcPts val="615"/>
              </a:spcBef>
            </a:pP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미터 ML-55는 </a:t>
            </a:r>
            <a:r>
              <a:rPr sz="1200" dirty="0">
                <a:latin typeface="Arial"/>
                <a:cs typeface="Arial"/>
              </a:rPr>
              <a:t>광 </a:t>
            </a:r>
            <a:r>
              <a:rPr sz="1200" spc="-5" dirty="0">
                <a:latin typeface="Arial"/>
                <a:cs typeface="Arial"/>
              </a:rPr>
              <a:t>흡수를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spc="-5" dirty="0">
                <a:latin typeface="Arial"/>
                <a:cs typeface="Arial"/>
              </a:rPr>
              <a:t>원리로 채택하고 </a:t>
            </a:r>
            <a:r>
              <a:rPr sz="1200" spc="-10" dirty="0">
                <a:latin typeface="Arial"/>
                <a:cs typeface="Arial"/>
              </a:rPr>
              <a:t>있습니다.  </a:t>
            </a: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측정 </a:t>
            </a:r>
            <a:r>
              <a:rPr sz="1200" spc="-10" dirty="0">
                <a:latin typeface="Arial"/>
                <a:cs typeface="Arial"/>
              </a:rPr>
              <a:t>방법은 </a:t>
            </a:r>
            <a:r>
              <a:rPr sz="1200" spc="-5" dirty="0">
                <a:latin typeface="Arial"/>
                <a:cs typeface="Arial"/>
              </a:rPr>
              <a:t>"</a:t>
            </a:r>
            <a:r>
              <a:rPr sz="1200" spc="-10" dirty="0">
                <a:latin typeface="Arial"/>
                <a:cs typeface="Arial"/>
              </a:rPr>
              <a:t>광 </a:t>
            </a:r>
            <a:r>
              <a:rPr sz="1200" spc="-5" dirty="0">
                <a:latin typeface="Arial"/>
                <a:cs typeface="Arial"/>
              </a:rPr>
              <a:t>경로 </a:t>
            </a:r>
            <a:r>
              <a:rPr sz="1200" spc="10" dirty="0">
                <a:latin typeface="Arial"/>
                <a:cs typeface="Arial"/>
              </a:rPr>
              <a:t>길이가 </a:t>
            </a:r>
            <a:r>
              <a:rPr sz="1200" spc="-5" dirty="0">
                <a:latin typeface="Arial"/>
                <a:cs typeface="Arial"/>
              </a:rPr>
              <a:t>균일할 </a:t>
            </a:r>
            <a:r>
              <a:rPr sz="1200" spc="-10" dirty="0">
                <a:latin typeface="Arial"/>
                <a:cs typeface="Arial"/>
              </a:rPr>
              <a:t>때 </a:t>
            </a:r>
            <a:r>
              <a:rPr sz="1200" spc="-5" dirty="0">
                <a:latin typeface="Arial"/>
                <a:cs typeface="Arial"/>
              </a:rPr>
              <a:t>용액에서 </a:t>
            </a:r>
            <a:r>
              <a:rPr sz="1200" spc="5" dirty="0">
                <a:latin typeface="Arial"/>
                <a:cs typeface="Arial"/>
              </a:rPr>
              <a:t>빛의 </a:t>
            </a:r>
            <a:r>
              <a:rPr sz="1200" spc="-5" dirty="0">
                <a:latin typeface="Arial"/>
                <a:cs typeface="Arial"/>
              </a:rPr>
              <a:t>흡광도는 농도에 비례한다"</a:t>
            </a:r>
            <a:r>
              <a:rPr sz="1200" dirty="0">
                <a:latin typeface="Arial"/>
                <a:cs typeface="Arial"/>
              </a:rPr>
              <a:t>는 </a:t>
            </a:r>
            <a:r>
              <a:rPr sz="1200" spc="-5" dirty="0">
                <a:latin typeface="Arial"/>
                <a:cs typeface="Arial"/>
              </a:rPr>
              <a:t>원리를 </a:t>
            </a:r>
            <a:r>
              <a:rPr sz="1200" spc="10" dirty="0">
                <a:latin typeface="Arial"/>
                <a:cs typeface="Arial"/>
              </a:rPr>
              <a:t>기반으로 </a:t>
            </a:r>
            <a:r>
              <a:rPr sz="1200" spc="-5" dirty="0">
                <a:latin typeface="Arial"/>
                <a:cs typeface="Arial"/>
              </a:rPr>
              <a:t>합니다.</a:t>
            </a:r>
            <a:endParaRPr sz="1200" dirty="0">
              <a:latin typeface="Arial"/>
              <a:cs typeface="Arial"/>
            </a:endParaRPr>
          </a:p>
          <a:p>
            <a:pPr marL="372110" marR="5080" algn="just">
              <a:lnSpc>
                <a:spcPct val="200000"/>
              </a:lnSpc>
              <a:spcBef>
                <a:spcPts val="615"/>
              </a:spcBef>
            </a:pPr>
            <a:r>
              <a:rPr sz="1200" dirty="0">
                <a:latin typeface="Arial"/>
                <a:cs typeface="Arial"/>
              </a:rPr>
              <a:t>발광 장치에서 </a:t>
            </a:r>
            <a:r>
              <a:rPr sz="1200" spc="-10" dirty="0">
                <a:latin typeface="Arial"/>
                <a:cs typeface="Arial"/>
              </a:rPr>
              <a:t>방출된 </a:t>
            </a:r>
            <a:r>
              <a:rPr sz="1200" spc="10" dirty="0">
                <a:latin typeface="Arial"/>
                <a:cs typeface="Arial"/>
              </a:rPr>
              <a:t>빛은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탱크(</a:t>
            </a:r>
            <a:r>
              <a:rPr sz="1200" spc="-5" dirty="0">
                <a:latin typeface="Arial"/>
                <a:cs typeface="Arial"/>
              </a:rPr>
              <a:t>폭기 탱크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10" dirty="0">
                <a:latin typeface="Arial"/>
                <a:cs typeface="Arial"/>
              </a:rPr>
              <a:t>에 </a:t>
            </a:r>
            <a:r>
              <a:rPr sz="1200" spc="-5" dirty="0">
                <a:latin typeface="Arial"/>
                <a:cs typeface="Arial"/>
              </a:rPr>
              <a:t>배치된 </a:t>
            </a:r>
            <a:r>
              <a:rPr sz="1200" dirty="0">
                <a:latin typeface="Arial"/>
                <a:cs typeface="Arial"/>
              </a:rPr>
              <a:t>센서에서 </a:t>
            </a:r>
            <a:r>
              <a:rPr sz="1200" spc="-10" dirty="0">
                <a:latin typeface="Arial"/>
                <a:cs typeface="Arial"/>
              </a:rPr>
              <a:t>MLSS(</a:t>
            </a:r>
            <a:r>
              <a:rPr sz="1200" spc="-5" dirty="0">
                <a:latin typeface="Arial"/>
                <a:cs typeface="Arial"/>
              </a:rPr>
              <a:t>활성 슬러지 </a:t>
            </a:r>
            <a:r>
              <a:rPr sz="1200" spc="10" dirty="0">
                <a:latin typeface="Arial"/>
                <a:cs typeface="Arial"/>
              </a:rPr>
              <a:t>내 </a:t>
            </a:r>
            <a:r>
              <a:rPr sz="1200" spc="-5" dirty="0">
                <a:latin typeface="Arial"/>
                <a:cs typeface="Arial"/>
              </a:rPr>
              <a:t>부유 고형물)</a:t>
            </a:r>
            <a:r>
              <a:rPr sz="1200" dirty="0">
                <a:latin typeface="Arial"/>
                <a:cs typeface="Arial"/>
              </a:rPr>
              <a:t>에 흡수되어 </a:t>
            </a:r>
            <a:r>
              <a:rPr sz="1200" spc="-5" dirty="0">
                <a:latin typeface="Arial"/>
                <a:cs typeface="Arial"/>
              </a:rPr>
              <a:t>감쇠됩니다. ML-55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dirty="0">
                <a:latin typeface="Arial"/>
                <a:cs typeface="Arial"/>
              </a:rPr>
              <a:t>미터는 </a:t>
            </a:r>
            <a:r>
              <a:rPr sz="1200" spc="-5" dirty="0">
                <a:latin typeface="Arial"/>
                <a:cs typeface="Arial"/>
              </a:rPr>
              <a:t>시료의</a:t>
            </a:r>
            <a:r>
              <a:rPr sz="1200" dirty="0">
                <a:latin typeface="Arial"/>
                <a:cs typeface="Arial"/>
              </a:rPr>
              <a:t> 색에 </a:t>
            </a:r>
            <a:r>
              <a:rPr sz="1200" spc="-5" dirty="0">
                <a:latin typeface="Arial"/>
                <a:cs typeface="Arial"/>
              </a:rPr>
              <a:t>의한 간섭이 </a:t>
            </a:r>
            <a:r>
              <a:rPr sz="1200" dirty="0">
                <a:latin typeface="Arial"/>
                <a:cs typeface="Arial"/>
              </a:rPr>
              <a:t>거의 없는 광 </a:t>
            </a:r>
            <a:r>
              <a:rPr sz="1200" spc="-5" dirty="0">
                <a:latin typeface="Arial"/>
                <a:cs typeface="Arial"/>
              </a:rPr>
              <a:t>흡수(물질에 흡수된 빛의 </a:t>
            </a:r>
            <a:r>
              <a:rPr sz="1200" spc="-10" dirty="0">
                <a:latin typeface="Arial"/>
                <a:cs typeface="Arial"/>
              </a:rPr>
              <a:t>양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투과율의 </a:t>
            </a:r>
            <a:r>
              <a:rPr sz="1200" spc="-5" dirty="0">
                <a:latin typeface="Arial"/>
                <a:cs typeface="Arial"/>
              </a:rPr>
              <a:t>역수로 표현)</a:t>
            </a:r>
            <a:r>
              <a:rPr sz="1200" dirty="0">
                <a:latin typeface="Arial"/>
                <a:cs typeface="Arial"/>
              </a:rPr>
              <a:t>에서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농도를 찾아 </a:t>
            </a:r>
            <a:r>
              <a:rPr sz="1200" spc="-10" dirty="0">
                <a:latin typeface="Arial"/>
                <a:cs typeface="Arial"/>
              </a:rPr>
              <a:t>디지털 </a:t>
            </a:r>
            <a:r>
              <a:rPr sz="1200" spc="-5" dirty="0">
                <a:latin typeface="Arial"/>
                <a:cs typeface="Arial"/>
              </a:rPr>
              <a:t>판독값을 제공합니다.</a:t>
            </a:r>
            <a:endParaRPr sz="1200" dirty="0">
              <a:latin typeface="Arial"/>
              <a:cs typeface="Arial"/>
            </a:endParaRPr>
          </a:p>
          <a:p>
            <a:pPr marL="372110" marR="9525" algn="just">
              <a:lnSpc>
                <a:spcPct val="200000"/>
              </a:lnSpc>
              <a:spcBef>
                <a:spcPts val="610"/>
              </a:spcBef>
            </a:pPr>
            <a:r>
              <a:rPr sz="1200" spc="10" dirty="0">
                <a:latin typeface="Arial"/>
                <a:cs typeface="Arial"/>
              </a:rPr>
              <a:t>수심은 </a:t>
            </a:r>
            <a:r>
              <a:rPr sz="1200" spc="-10" dirty="0">
                <a:latin typeface="Arial"/>
                <a:cs typeface="Arial"/>
              </a:rPr>
              <a:t>측정 </a:t>
            </a:r>
            <a:r>
              <a:rPr sz="1200" dirty="0">
                <a:latin typeface="Arial"/>
                <a:cs typeface="Arial"/>
              </a:rPr>
              <a:t>탱크에 배치된 </a:t>
            </a:r>
            <a:r>
              <a:rPr sz="1200" spc="-5" dirty="0">
                <a:latin typeface="Arial"/>
                <a:cs typeface="Arial"/>
              </a:rPr>
              <a:t>센서의 압력 </a:t>
            </a:r>
            <a:r>
              <a:rPr sz="1200" dirty="0">
                <a:latin typeface="Arial"/>
                <a:cs typeface="Arial"/>
              </a:rPr>
              <a:t>센서에서 </a:t>
            </a:r>
            <a:r>
              <a:rPr sz="1200" spc="-5" dirty="0">
                <a:latin typeface="Arial"/>
                <a:cs typeface="Arial"/>
              </a:rPr>
              <a:t>나오는 </a:t>
            </a:r>
            <a:r>
              <a:rPr sz="1200" dirty="0">
                <a:latin typeface="Arial"/>
                <a:cs typeface="Arial"/>
              </a:rPr>
              <a:t>신호를 </a:t>
            </a:r>
            <a:r>
              <a:rPr sz="1200" spc="-5" dirty="0">
                <a:latin typeface="Arial"/>
                <a:cs typeface="Arial"/>
              </a:rPr>
              <a:t>통해 </a:t>
            </a:r>
            <a:r>
              <a:rPr sz="1200" dirty="0">
                <a:latin typeface="Arial"/>
                <a:cs typeface="Arial"/>
              </a:rPr>
              <a:t>알 </a:t>
            </a:r>
            <a:r>
              <a:rPr sz="1200" spc="-10" dirty="0">
                <a:latin typeface="Arial"/>
                <a:cs typeface="Arial"/>
              </a:rPr>
              <a:t>수 </a:t>
            </a:r>
            <a:r>
              <a:rPr sz="1200" dirty="0">
                <a:latin typeface="Arial"/>
                <a:cs typeface="Arial"/>
              </a:rPr>
              <a:t>있으며 </a:t>
            </a:r>
            <a:r>
              <a:rPr sz="1200" spc="-5" dirty="0">
                <a:latin typeface="Arial"/>
                <a:cs typeface="Arial"/>
              </a:rPr>
              <a:t>디지털 판독값으로 제공됩니다. 매개변수를 설정하여 SZ(슬러지 </a:t>
            </a:r>
            <a:r>
              <a:rPr sz="1200" dirty="0">
                <a:latin typeface="Arial"/>
                <a:cs typeface="Arial"/>
              </a:rPr>
              <a:t>구역)도 </a:t>
            </a:r>
            <a:r>
              <a:rPr sz="1200" spc="-10" dirty="0">
                <a:latin typeface="Arial"/>
                <a:cs typeface="Arial"/>
              </a:rPr>
              <a:t>측정할 </a:t>
            </a:r>
            <a:r>
              <a:rPr sz="1200" spc="-15" dirty="0">
                <a:latin typeface="Arial"/>
                <a:cs typeface="Arial"/>
              </a:rPr>
              <a:t>수 있습니다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764" y="780822"/>
            <a:ext cx="3225165" cy="6731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810"/>
              </a:spcBef>
              <a:buFont typeface="Arial"/>
              <a:buAutoNum type="arabicPlain" startAt="2"/>
              <a:tabLst>
                <a:tab pos="393700" algn="l"/>
                <a:tab pos="394335" algn="l"/>
              </a:tabLst>
            </a:pPr>
            <a:r>
              <a:rPr sz="1800" spc="-5" dirty="0">
                <a:latin typeface="Arial"/>
                <a:cs typeface="Arial"/>
              </a:rPr>
              <a:t>사양 </a:t>
            </a:r>
            <a:r>
              <a:rPr sz="1800" dirty="0">
                <a:latin typeface="Arial"/>
                <a:cs typeface="Arial"/>
              </a:rPr>
              <a:t>및 </a:t>
            </a:r>
            <a:r>
              <a:rPr sz="1800" spc="-5" dirty="0">
                <a:latin typeface="Arial"/>
                <a:cs typeface="Arial"/>
              </a:rPr>
              <a:t>기능</a:t>
            </a:r>
            <a:endParaRPr sz="1800">
              <a:latin typeface="Arial"/>
              <a:cs typeface="Arial"/>
            </a:endParaRPr>
          </a:p>
          <a:p>
            <a:pPr marL="393700" lvl="1" indent="-381635">
              <a:lnSpc>
                <a:spcPct val="100000"/>
              </a:lnSpc>
              <a:spcBef>
                <a:spcPts val="545"/>
              </a:spcBef>
              <a:buFont typeface="Arial"/>
              <a:buAutoNum type="arabicPlain"/>
              <a:tabLst>
                <a:tab pos="393700" algn="l"/>
                <a:tab pos="394335" algn="l"/>
              </a:tabLst>
            </a:pPr>
            <a:r>
              <a:rPr sz="1400" spc="-5" dirty="0">
                <a:latin typeface="Arial"/>
                <a:cs typeface="Arial"/>
              </a:rPr>
              <a:t>사양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15060"/>
              </p:ext>
            </p:extLst>
          </p:nvPr>
        </p:nvGraphicFramePr>
        <p:xfrm>
          <a:off x="899464" y="1445005"/>
          <a:ext cx="6101715" cy="8154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측정 방법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투과광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3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측정 범위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28968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슬러지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밀도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0 -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15000 mg/L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1080135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128968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수심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0 - 10m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(옵션: 최대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15m)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슬러지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구역 10,000mg/L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이상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896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SZ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알람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(0.0 -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99.9% 투과율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26492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온도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10 -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40도-C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재현성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28968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슬러지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밀도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±3%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판독값의 ±3%*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  <a:tabLst>
                          <a:tab pos="128968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수심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±0.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1m*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*동일한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시료에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대한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슬러지 농도 및 온도에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따라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3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판독값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128968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농도 LCD, 5자리 숫자, 최소 1mg/L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992505">
                        <a:lnSpc>
                          <a:spcPct val="100000"/>
                        </a:lnSpc>
                        <a:tabLst>
                          <a:tab pos="128968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수심 LCD, 3자리, 최소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0.1m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온도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LCD, 3자리, 최소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1도-C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광원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LED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센서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실리콘 광전지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23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계산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1775" indent="-162560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arabicParenR"/>
                        <a:tabLst>
                          <a:tab pos="232410" algn="l"/>
                          <a:tab pos="16827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JIS 변환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Y=aX+b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1775" indent="-162560">
                        <a:lnSpc>
                          <a:spcPct val="100000"/>
                        </a:lnSpc>
                        <a:spcBef>
                          <a:spcPts val="530"/>
                        </a:spcBef>
                        <a:buAutoNum type="arabicParenR"/>
                        <a:tabLst>
                          <a:tab pos="232410" algn="l"/>
                          <a:tab pos="168275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슬러지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부피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지수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SVI=SV%/MLSS%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1775" indent="-162560">
                        <a:lnSpc>
                          <a:spcPct val="100000"/>
                        </a:lnSpc>
                        <a:spcBef>
                          <a:spcPts val="550"/>
                        </a:spcBef>
                        <a:buAutoNum type="arabicParenR"/>
                        <a:tabLst>
                          <a:tab pos="232410" algn="l"/>
                          <a:tab pos="168275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슬러지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반환율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r=SVI x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MLSS%/[100-(SVI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MLSS%)]]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1775" indent="-162560">
                        <a:lnSpc>
                          <a:spcPct val="100000"/>
                        </a:lnSpc>
                        <a:spcBef>
                          <a:spcPts val="555"/>
                        </a:spcBef>
                        <a:buAutoNum type="arabicParenR"/>
                        <a:tabLst>
                          <a:tab pos="232410" algn="l"/>
                          <a:tab pos="168275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스팬 X=C/B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1775" indent="-162560">
                        <a:lnSpc>
                          <a:spcPct val="100000"/>
                        </a:lnSpc>
                        <a:spcBef>
                          <a:spcPts val="530"/>
                        </a:spcBef>
                        <a:buAutoNum type="arabicParenR"/>
                        <a:tabLst>
                          <a:tab pos="2324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자동 제로화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표본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메모리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0764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1-999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표본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144208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207645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JIS 변환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MLSS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1-999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시편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SZ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1-999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시편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83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오류 메시지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50952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1)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영점 정렬 실패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2)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오류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250952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3)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전압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부족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4) EEPROM 오류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  <a:tabLst>
                          <a:tab pos="250952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감지기 통신 오류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실시간 시계 오류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전원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공급원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855344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AA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x4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자동 종료 기능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가동 시간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알카라인 배터리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70시간 연속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사용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25°C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기준)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보조 배터리(2.5Ahr 상당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marL="69850" marR="6775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작동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온도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0 -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50도-C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666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배터리에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따라 작동 온도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범위가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더 좁아질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수 있습니다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보관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온도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-10 - 55도-C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제외)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치수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84137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본체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(W) x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(D)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60.5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(H) mm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8166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센서 59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(직경)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x 148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(길이) mm,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10미터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케이블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09975"/>
              </p:ext>
            </p:extLst>
          </p:nvPr>
        </p:nvGraphicFramePr>
        <p:xfrm>
          <a:off x="899464" y="899413"/>
          <a:ext cx="6101715" cy="142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ts val="1275"/>
                        </a:lnSpc>
                        <a:tabLst>
                          <a:tab pos="15621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(옵션: 15미터 케이블)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무게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841375" algn="l"/>
                          <a:tab pos="237363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본체 1.4kg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AA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배터리 x4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포함)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  <a:tabLst>
                          <a:tab pos="84137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센서 2.3kg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10m 케이블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포함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외부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출력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USB2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.0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USB3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 A형</a:t>
                      </a: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포맷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FAT16,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FAT32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USB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메모리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용량: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512MB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~ 64GB</a:t>
                      </a: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764" y="874521"/>
            <a:ext cx="5781675" cy="5118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3700" algn="l"/>
              </a:tabLst>
            </a:pPr>
            <a:r>
              <a:rPr sz="1400" spc="-15" dirty="0">
                <a:latin typeface="Arial"/>
                <a:cs typeface="Arial"/>
              </a:rPr>
              <a:t>2-2 </a:t>
            </a:r>
            <a:r>
              <a:rPr sz="1400" spc="-10" dirty="0">
                <a:latin typeface="Arial"/>
                <a:cs typeface="Arial"/>
              </a:rPr>
              <a:t>기능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buAutoNum type="arabicPeriod"/>
              <a:tabLst>
                <a:tab pos="280670" algn="l"/>
                <a:tab pos="281305" algn="l"/>
              </a:tabLst>
            </a:pPr>
            <a:r>
              <a:rPr sz="1200" dirty="0">
                <a:latin typeface="Arial"/>
                <a:cs typeface="Arial"/>
              </a:rPr>
              <a:t>슬러지 농도와 </a:t>
            </a:r>
            <a:r>
              <a:rPr sz="1200" spc="-5" dirty="0">
                <a:latin typeface="Arial"/>
                <a:cs typeface="Arial"/>
              </a:rPr>
              <a:t>수심을 </a:t>
            </a:r>
            <a:r>
              <a:rPr sz="1200" spc="-10" dirty="0">
                <a:latin typeface="Arial"/>
                <a:cs typeface="Arial"/>
              </a:rPr>
              <a:t>동시에 </a:t>
            </a:r>
            <a:r>
              <a:rPr sz="1200" spc="-5" dirty="0">
                <a:latin typeface="Arial"/>
                <a:cs typeface="Arial"/>
              </a:rPr>
              <a:t>측정할 </a:t>
        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80670" marR="1257935" indent="-268605">
              <a:lnSpc>
                <a:spcPts val="1390"/>
              </a:lnSpc>
              <a:spcBef>
                <a:spcPts val="620"/>
              </a:spcBef>
              <a:buAutoNum type="arabicPeriod"/>
              <a:tabLst>
                <a:tab pos="280670" algn="l"/>
                <a:tab pos="281305" algn="l"/>
              </a:tabLst>
            </a:pPr>
            <a:r>
              <a:rPr sz="1200" spc="-10" dirty="0">
                <a:latin typeface="Arial"/>
                <a:cs typeface="Arial"/>
              </a:rPr>
              <a:t>공기 및 </a:t>
            </a:r>
            <a:r>
              <a:rPr sz="1200" spc="-5" dirty="0">
                <a:latin typeface="Arial"/>
                <a:cs typeface="Arial"/>
              </a:rPr>
              <a:t>증류수에서 자동 </a:t>
            </a:r>
            <a:r>
              <a:rPr sz="1200" dirty="0">
                <a:latin typeface="Arial"/>
                <a:cs typeface="Arial"/>
              </a:rPr>
              <a:t>영점 </a:t>
            </a:r>
            <a:r>
              <a:rPr sz="1200" spc="-5" dirty="0">
                <a:latin typeface="Arial"/>
                <a:cs typeface="Arial"/>
              </a:rPr>
              <a:t>보정 기능 공기 및 </a:t>
            </a:r>
            <a:r>
              <a:rPr sz="1200" spc="-15" dirty="0">
                <a:latin typeface="Arial"/>
                <a:cs typeface="Arial"/>
              </a:rPr>
              <a:t>증류수 </a:t>
            </a:r>
            <a:r>
              <a:rPr sz="1200" dirty="0">
                <a:latin typeface="Arial"/>
                <a:cs typeface="Arial"/>
              </a:rPr>
              <a:t>모두에서 영점 </a:t>
            </a:r>
            <a:r>
              <a:rPr sz="1200" spc="-5" dirty="0">
                <a:latin typeface="Arial"/>
                <a:cs typeface="Arial"/>
              </a:rPr>
              <a:t>보정을 사용할 수 있습니다</a:t>
            </a:r>
            <a:r>
              <a:rPr sz="1200" spc="-1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ts val="1415"/>
              </a:lnSpc>
              <a:spcBef>
                <a:spcPts val="490"/>
              </a:spcBef>
              <a:buAutoNum type="arabicPeriod"/>
              <a:tabLst>
                <a:tab pos="280670" algn="l"/>
                <a:tab pos="281305" algn="l"/>
              </a:tabLst>
            </a:pPr>
            <a:r>
              <a:rPr sz="1200" dirty="0">
                <a:latin typeface="Arial"/>
                <a:cs typeface="Arial"/>
              </a:rPr>
              <a:t>주변광 </a:t>
            </a:r>
            <a:r>
              <a:rPr sz="1200" spc="-5" dirty="0">
                <a:latin typeface="Arial"/>
                <a:cs typeface="Arial"/>
              </a:rPr>
              <a:t>차단 기능</a:t>
            </a:r>
            <a:endParaRPr sz="1200" dirty="0">
              <a:latin typeface="Arial"/>
              <a:cs typeface="Arial"/>
            </a:endParaRPr>
          </a:p>
          <a:p>
            <a:pPr marL="280670" marR="8890">
              <a:lnSpc>
                <a:spcPts val="1370"/>
              </a:lnSpc>
              <a:spcBef>
                <a:spcPts val="80"/>
              </a:spcBef>
            </a:pPr>
            <a:r>
              <a:rPr sz="1200" dirty="0">
                <a:latin typeface="Arial"/>
                <a:cs typeface="Arial"/>
              </a:rPr>
              <a:t>이 </a:t>
            </a:r>
            <a:r>
              <a:rPr sz="1200" spc="-5" dirty="0">
                <a:latin typeface="Arial"/>
                <a:cs typeface="Arial"/>
              </a:rPr>
              <a:t>기능은 주변 밝기에 관계없이 높은 정확도로 슬러지 농도를 측정합니다.</a:t>
            </a:r>
            <a:endParaRPr sz="1200" dirty="0">
              <a:latin typeface="Arial"/>
              <a:cs typeface="Arial"/>
            </a:endParaRPr>
          </a:p>
          <a:p>
            <a:pPr marL="280670" marR="11430">
              <a:lnSpc>
                <a:spcPts val="1370"/>
              </a:lnSpc>
              <a:spcBef>
                <a:spcPts val="25"/>
              </a:spcBef>
            </a:pPr>
            <a:r>
              <a:rPr sz="1200" spc="-5" dirty="0">
                <a:latin typeface="Arial"/>
                <a:cs typeface="Arial"/>
              </a:rPr>
              <a:t>지붕 아래의 </a:t>
            </a:r>
            <a:r>
              <a:rPr sz="1200" dirty="0">
                <a:latin typeface="Arial"/>
                <a:cs typeface="Arial"/>
              </a:rPr>
              <a:t>어두운 곳과 </a:t>
            </a:r>
            <a:r>
              <a:rPr sz="1200" spc="-5" dirty="0">
                <a:latin typeface="Arial"/>
                <a:cs typeface="Arial"/>
              </a:rPr>
              <a:t>직사광선이 </a:t>
            </a:r>
            <a:r>
              <a:rPr sz="1200" spc="70" dirty="0">
                <a:latin typeface="Arial"/>
                <a:cs typeface="Arial"/>
              </a:rPr>
              <a:t>비치는</a:t>
            </a:r>
            <a:r>
              <a:rPr sz="1200" spc="-5" dirty="0">
                <a:latin typeface="Arial"/>
                <a:cs typeface="Arial"/>
              </a:rPr>
              <a:t> 밝은 </a:t>
            </a:r>
            <a:r>
              <a:rPr sz="1200" dirty="0">
                <a:latin typeface="Arial"/>
                <a:cs typeface="Arial"/>
              </a:rPr>
              <a:t>곳에서 사용할 수 있도록 </a:t>
            </a:r>
            <a:r>
              <a:rPr sz="1200" spc="-5" dirty="0">
                <a:latin typeface="Arial"/>
                <a:cs typeface="Arial"/>
              </a:rPr>
              <a:t>설계되었습니다.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ts val="1405"/>
              </a:lnSpc>
              <a:spcBef>
                <a:spcPts val="515"/>
              </a:spcBef>
              <a:buAutoNum type="arabicPeriod" startAt="4"/>
              <a:tabLst>
                <a:tab pos="280670" algn="l"/>
                <a:tab pos="281305" algn="l"/>
              </a:tabLst>
            </a:pPr>
            <a:r>
              <a:rPr sz="1200" spc="-5" dirty="0">
                <a:latin typeface="Arial"/>
                <a:cs typeface="Arial"/>
              </a:rPr>
              <a:t>빛의 양 피드백 기능</a:t>
            </a:r>
            <a:endParaRPr sz="1200" dirty="0">
              <a:latin typeface="Arial"/>
              <a:cs typeface="Arial"/>
            </a:endParaRPr>
          </a:p>
          <a:p>
            <a:pPr marL="280670">
              <a:lnSpc>
                <a:spcPts val="1405"/>
              </a:lnSpc>
            </a:pPr>
            <a:r>
              <a:rPr sz="1200" spc="-5" dirty="0">
                <a:latin typeface="Arial"/>
                <a:cs typeface="Arial"/>
              </a:rPr>
              <a:t>광원에서 나오는 </a:t>
            </a:r>
            <a:r>
              <a:rPr sz="1200" dirty="0">
                <a:latin typeface="Arial"/>
                <a:cs typeface="Arial"/>
              </a:rPr>
              <a:t>빛의 </a:t>
            </a:r>
            <a:r>
              <a:rPr sz="1200" spc="-5" dirty="0">
                <a:latin typeface="Arial"/>
                <a:cs typeface="Arial"/>
              </a:rPr>
              <a:t>양이 일정하도록 자동으로 보정합니다.</a:t>
            </a:r>
            <a:endParaRPr sz="1200" dirty="0">
              <a:latin typeface="Arial"/>
              <a:cs typeface="Arial"/>
            </a:endParaRPr>
          </a:p>
          <a:p>
            <a:pPr marL="280670" marR="8255" indent="-268605">
              <a:lnSpc>
                <a:spcPts val="1370"/>
              </a:lnSpc>
              <a:spcBef>
                <a:spcPts val="655"/>
              </a:spcBef>
              <a:buAutoNum type="arabicPeriod" startAt="5"/>
              <a:tabLst>
                <a:tab pos="280670" algn="l"/>
                <a:tab pos="281305" algn="l"/>
              </a:tabLst>
            </a:pPr>
            <a:r>
              <a:rPr sz="1200" spc="-5" dirty="0">
                <a:latin typeface="Arial"/>
                <a:cs typeface="Arial"/>
              </a:rPr>
              <a:t>광범위한 </a:t>
            </a:r>
            <a:r>
              <a:rPr sz="1200" dirty="0">
                <a:latin typeface="Arial"/>
                <a:cs typeface="Arial"/>
              </a:rPr>
              <a:t>계산 </a:t>
            </a:r>
            <a:r>
              <a:rPr sz="1200" spc="-5" dirty="0">
                <a:latin typeface="Arial"/>
                <a:cs typeface="Arial"/>
              </a:rPr>
              <a:t>기능</a:t>
            </a:r>
            <a:r>
              <a:rPr sz="1200" dirty="0">
                <a:latin typeface="Arial"/>
                <a:cs typeface="Arial"/>
              </a:rPr>
              <a:t>(JIS </a:t>
            </a:r>
            <a:r>
              <a:rPr sz="1200" spc="-5" dirty="0">
                <a:latin typeface="Arial"/>
                <a:cs typeface="Arial"/>
              </a:rPr>
              <a:t>변환/슬러지 </a:t>
            </a:r>
            <a:r>
              <a:rPr sz="1200" spc="-10" dirty="0">
                <a:latin typeface="Arial"/>
                <a:cs typeface="Arial"/>
              </a:rPr>
              <a:t>부피 </a:t>
            </a:r>
            <a:r>
              <a:rPr sz="1200" dirty="0">
                <a:latin typeface="Arial"/>
                <a:cs typeface="Arial"/>
              </a:rPr>
              <a:t>지수</a:t>
            </a:r>
            <a:r>
              <a:rPr sz="1200" spc="-5" dirty="0">
                <a:latin typeface="Arial"/>
                <a:cs typeface="Arial"/>
              </a:rPr>
              <a:t>(SVI) </a:t>
            </a:r>
            <a:r>
              <a:rPr sz="1200" dirty="0">
                <a:latin typeface="Arial"/>
                <a:cs typeface="Arial"/>
              </a:rPr>
              <a:t>및 슬러지 회수율(r</a:t>
            </a:r>
            <a:r>
              <a:rPr sz="1200" spc="-5" dirty="0">
                <a:latin typeface="Arial"/>
                <a:cs typeface="Arial"/>
              </a:rPr>
              <a:t>) 계산)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520"/>
              </a:spcBef>
              <a:buAutoNum type="arabicPeriod" startAt="5"/>
              <a:tabLst>
                <a:tab pos="280670" algn="l"/>
                <a:tab pos="281305" algn="l"/>
              </a:tabLst>
            </a:pPr>
            <a:r>
              <a:rPr sz="1200" dirty="0">
                <a:latin typeface="Arial"/>
                <a:cs typeface="Arial"/>
              </a:rPr>
              <a:t>슬러지 </a:t>
            </a:r>
            <a:r>
              <a:rPr sz="1200" spc="-10" dirty="0">
                <a:latin typeface="Arial"/>
                <a:cs typeface="Arial"/>
              </a:rPr>
              <a:t>구역 </a:t>
            </a:r>
            <a:r>
              <a:rPr sz="1200" dirty="0">
                <a:latin typeface="Arial"/>
                <a:cs typeface="Arial"/>
              </a:rPr>
              <a:t>레벨 </a:t>
            </a:r>
            <a:r>
              <a:rPr sz="1200" spc="-5" dirty="0">
                <a:latin typeface="Arial"/>
                <a:cs typeface="Arial"/>
              </a:rPr>
              <a:t>감지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530"/>
              </a:spcBef>
              <a:buAutoNum type="arabicPeriod" startAt="5"/>
              <a:tabLst>
                <a:tab pos="280670" algn="l"/>
                <a:tab pos="281305" algn="l"/>
              </a:tabLst>
            </a:pPr>
            <a:r>
              <a:rPr sz="1200" spc="-5" dirty="0">
                <a:latin typeface="Arial"/>
                <a:cs typeface="Arial"/>
              </a:rPr>
              <a:t>배터리 전압 부족 경고 </a:t>
            </a:r>
            <a:r>
              <a:rPr sz="1200" spc="-15" dirty="0">
                <a:latin typeface="Arial"/>
                <a:cs typeface="Arial"/>
              </a:rPr>
              <a:t>표시.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ts val="1405"/>
              </a:lnSpc>
              <a:spcBef>
                <a:spcPts val="550"/>
              </a:spcBef>
              <a:buAutoNum type="arabicPeriod" startAt="5"/>
              <a:tabLst>
                <a:tab pos="280670" algn="l"/>
                <a:tab pos="281305" algn="l"/>
              </a:tabLst>
            </a:pPr>
            <a:r>
              <a:rPr sz="1200" spc="-10" dirty="0">
                <a:latin typeface="Arial"/>
                <a:cs typeface="Arial"/>
              </a:rPr>
              <a:t>전원을 </a:t>
            </a:r>
            <a:r>
              <a:rPr sz="1200" spc="-5" dirty="0">
                <a:latin typeface="Arial"/>
                <a:cs typeface="Arial"/>
              </a:rPr>
              <a:t>끄지 </a:t>
            </a:r>
            <a:r>
              <a:rPr sz="1200" spc="-10" dirty="0">
                <a:latin typeface="Arial"/>
                <a:cs typeface="Arial"/>
              </a:rPr>
              <a:t>않을 경우 </a:t>
            </a:r>
            <a:r>
              <a:rPr sz="1200" spc="-5" dirty="0">
                <a:latin typeface="Arial"/>
                <a:cs typeface="Arial"/>
              </a:rPr>
              <a:t>자동으로 종료되는 기능.</a:t>
            </a:r>
            <a:endParaRPr sz="1200" dirty="0">
              <a:latin typeface="Arial"/>
              <a:cs typeface="Arial"/>
            </a:endParaRPr>
          </a:p>
          <a:p>
            <a:pPr marL="280670" marR="12700">
              <a:lnSpc>
                <a:spcPts val="1370"/>
              </a:lnSpc>
              <a:spcBef>
                <a:spcPts val="70"/>
              </a:spcBef>
            </a:pPr>
            <a:r>
              <a:rPr sz="1200" dirty="0">
                <a:latin typeface="Arial"/>
                <a:cs typeface="Arial"/>
              </a:rPr>
              <a:t>사용 종료 </a:t>
            </a:r>
            <a:r>
              <a:rPr sz="1200" spc="-5" dirty="0">
                <a:latin typeface="Arial"/>
                <a:cs typeface="Arial"/>
              </a:rPr>
              <a:t>후 10분이 지나면 </a:t>
            </a:r>
            <a:r>
              <a:rPr sz="1200" spc="-10" dirty="0">
                <a:latin typeface="Arial"/>
                <a:cs typeface="Arial"/>
              </a:rPr>
              <a:t>전원이 </a:t>
            </a:r>
            <a:r>
              <a:rPr sz="1200" spc="-5" dirty="0">
                <a:latin typeface="Arial"/>
                <a:cs typeface="Arial"/>
              </a:rPr>
              <a:t>자동으로 </a:t>
            </a:r>
            <a:r>
              <a:rPr sz="1200" spc="-10" dirty="0">
                <a:latin typeface="Arial"/>
                <a:cs typeface="Arial"/>
              </a:rPr>
              <a:t>꺼집니다(</a:t>
            </a:r>
            <a:r>
              <a:rPr sz="1200" spc="-5" dirty="0">
                <a:latin typeface="Arial"/>
                <a:cs typeface="Arial"/>
              </a:rPr>
              <a:t>종료 </a:t>
            </a:r>
            <a:r>
              <a:rPr sz="1200" spc="-10" dirty="0">
                <a:latin typeface="Arial"/>
                <a:cs typeface="Arial"/>
              </a:rPr>
              <a:t>시간은 </a:t>
            </a:r>
            <a:r>
              <a:rPr sz="1200" spc="-5" dirty="0">
                <a:latin typeface="Arial"/>
                <a:cs typeface="Arial"/>
              </a:rPr>
              <a:t>사용자가 </a:t>
            </a:r>
            <a:r>
              <a:rPr sz="1200" dirty="0">
                <a:latin typeface="Arial"/>
                <a:cs typeface="Arial"/>
              </a:rPr>
              <a:t>설정할 </a:t>
            </a:r>
            <a:r>
              <a:rPr sz="1200" spc="-15" dirty="0">
                <a:latin typeface="Arial"/>
                <a:cs typeface="Arial"/>
              </a:rPr>
              <a:t>수 있음</a:t>
            </a:r>
            <a:r>
              <a:rPr sz="1200" spc="-10" dirty="0">
                <a:latin typeface="Arial"/>
                <a:cs typeface="Arial"/>
              </a:rPr>
              <a:t>)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515"/>
              </a:spcBef>
              <a:buAutoNum type="arabicPeriod" startAt="9"/>
              <a:tabLst>
                <a:tab pos="280670" algn="l"/>
                <a:tab pos="281305" algn="l"/>
              </a:tabLst>
            </a:pPr>
            <a:r>
              <a:rPr sz="1200" dirty="0">
                <a:latin typeface="Arial"/>
                <a:cs typeface="Arial"/>
              </a:rPr>
              <a:t>측정 결과는 </a:t>
            </a:r>
            <a:r>
              <a:rPr sz="1200" spc="-5" dirty="0">
                <a:latin typeface="Arial"/>
                <a:cs typeface="Arial"/>
              </a:rPr>
              <a:t>기기에 </a:t>
            </a:r>
            <a:r>
              <a:rPr sz="1200" dirty="0">
                <a:latin typeface="Arial"/>
                <a:cs typeface="Arial"/>
              </a:rPr>
              <a:t>USB를 삽입하여 </a:t>
            </a:r>
            <a:r>
              <a:rPr sz="1200" spc="-5" dirty="0">
                <a:latin typeface="Arial"/>
                <a:cs typeface="Arial"/>
              </a:rPr>
              <a:t>기록할 </a:t>
            </a:r>
            <a:r>
              <a:rPr sz="1200" dirty="0">
                <a:latin typeface="Arial"/>
                <a:cs typeface="Arial"/>
              </a:rPr>
              <a:t>수 있습니다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280670" indent="-268605">
              <a:lnSpc>
                <a:spcPts val="1415"/>
              </a:lnSpc>
              <a:spcBef>
                <a:spcPts val="530"/>
              </a:spcBef>
              <a:buAutoNum type="arabicPeriod" startAt="9"/>
              <a:tabLst>
                <a:tab pos="281305" algn="l"/>
              </a:tabLst>
            </a:pPr>
            <a:r>
              <a:rPr sz="1200" dirty="0" err="1">
                <a:latin typeface="Arial"/>
                <a:cs typeface="Arial"/>
              </a:rPr>
              <a:t>백라이트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기능</a:t>
            </a:r>
            <a:br>
              <a:rPr lang="en-US" sz="1200" dirty="0">
                <a:latin typeface="Arial"/>
                <a:cs typeface="Arial"/>
              </a:rPr>
            </a:br>
            <a:r>
              <a:rPr sz="1200" spc="-5">
                <a:latin typeface="Arial"/>
                <a:cs typeface="Arial"/>
              </a:rPr>
              <a:t>LCD</a:t>
            </a:r>
            <a:r>
              <a:rPr sz="1200" spc="-5" dirty="0">
                <a:latin typeface="Arial"/>
                <a:cs typeface="Arial"/>
              </a:rPr>
              <a:t>가 </a:t>
            </a:r>
            <a:r>
              <a:rPr sz="1200" spc="10" dirty="0">
                <a:latin typeface="Arial"/>
                <a:cs typeface="Arial"/>
              </a:rPr>
              <a:t>잘 </a:t>
            </a:r>
            <a:r>
              <a:rPr sz="1200" spc="-5" dirty="0">
                <a:latin typeface="Arial"/>
                <a:cs typeface="Arial"/>
              </a:rPr>
              <a:t>보이지 </a:t>
            </a:r>
            <a:r>
              <a:rPr sz="1200" spc="10" dirty="0">
                <a:latin typeface="Arial"/>
                <a:cs typeface="Arial"/>
              </a:rPr>
              <a:t>않는 </a:t>
            </a:r>
            <a:r>
              <a:rPr sz="1200" spc="-5" dirty="0">
                <a:latin typeface="Arial"/>
                <a:cs typeface="Arial"/>
              </a:rPr>
              <a:t>곳에서는 디스플레이를 밝게 합니다.</a:t>
            </a:r>
            <a:endParaRPr sz="1200" dirty="0">
              <a:latin typeface="Arial"/>
              <a:cs typeface="Arial"/>
            </a:endParaRPr>
          </a:p>
          <a:p>
            <a:pPr marL="280670" marR="1137920" indent="-281305" algn="just">
              <a:lnSpc>
                <a:spcPts val="1415"/>
              </a:lnSpc>
              <a:spcBef>
                <a:spcPts val="530"/>
              </a:spcBef>
              <a:buAutoNum type="arabicPeriod" startAt="11"/>
              <a:tabLst>
                <a:tab pos="281305" algn="l"/>
              </a:tabLst>
            </a:pPr>
            <a:r>
              <a:rPr sz="1200" dirty="0">
                <a:latin typeface="Arial"/>
                <a:cs typeface="Arial"/>
              </a:rPr>
              <a:t>각 </a:t>
            </a:r>
            <a:r>
              <a:rPr sz="1200" spc="-5" dirty="0">
                <a:latin typeface="Arial"/>
                <a:cs typeface="Arial"/>
              </a:rPr>
              <a:t>슬러지 </a:t>
            </a:r>
            <a:r>
              <a:rPr sz="1200" dirty="0">
                <a:latin typeface="Arial"/>
                <a:cs typeface="Arial"/>
              </a:rPr>
              <a:t>탱크에</a:t>
            </a:r>
            <a:r>
              <a:rPr sz="1200" spc="-10" dirty="0">
                <a:latin typeface="Arial"/>
                <a:cs typeface="Arial"/>
              </a:rPr>
              <a:t> 대한 MLSS </a:t>
            </a:r>
            <a:r>
              <a:rPr sz="1200" dirty="0">
                <a:latin typeface="Arial"/>
                <a:cs typeface="Arial"/>
              </a:rPr>
              <a:t>농도 </a:t>
            </a:r>
            <a:r>
              <a:rPr sz="1200" spc="-5" dirty="0">
                <a:latin typeface="Arial"/>
                <a:cs typeface="Arial"/>
              </a:rPr>
              <a:t>보정 기능</a:t>
            </a:r>
            <a:endParaRPr sz="1200" dirty="0">
              <a:latin typeface="Arial"/>
              <a:cs typeface="Arial"/>
            </a:endParaRPr>
          </a:p>
          <a:p>
            <a:pPr marL="280670" marR="5080" algn="just">
              <a:lnSpc>
                <a:spcPct val="9580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감쇠광 레벨의 1/10에서 측정한 탱크의 MLSS 농도에 따라 </a:t>
            </a:r>
            <a:r>
              <a:rPr sz="1200" spc="-5" dirty="0">
                <a:latin typeface="Arial"/>
                <a:cs typeface="Arial"/>
              </a:rPr>
              <a:t>다른 </a:t>
            </a:r>
            <a:r>
              <a:rPr sz="1200" dirty="0">
                <a:latin typeface="Arial"/>
                <a:cs typeface="Arial"/>
              </a:rPr>
              <a:t>탱크의 </a:t>
            </a:r>
            <a:r>
              <a:rPr sz="1200" spc="-5" dirty="0">
                <a:latin typeface="Arial"/>
                <a:cs typeface="Arial"/>
              </a:rPr>
              <a:t>디스플레이는 </a:t>
            </a:r>
            <a:r>
              <a:rPr sz="1200" spc="-10" dirty="0">
                <a:latin typeface="Arial"/>
                <a:cs typeface="Arial"/>
              </a:rPr>
              <a:t>MLSS </a:t>
            </a:r>
            <a:r>
              <a:rPr sz="1200" spc="-5" dirty="0">
                <a:latin typeface="Arial"/>
                <a:cs typeface="Arial"/>
              </a:rPr>
              <a:t>농도 설정 </a:t>
            </a:r>
            <a:r>
              <a:rPr sz="1200" spc="-20" dirty="0">
                <a:latin typeface="Arial"/>
                <a:cs typeface="Arial"/>
              </a:rPr>
              <a:t>값의 </a:t>
            </a:r>
            <a:r>
              <a:rPr sz="1200" spc="-5" dirty="0">
                <a:latin typeface="Arial"/>
                <a:cs typeface="Arial"/>
              </a:rPr>
              <a:t>비율에 따라 </a:t>
            </a:r>
            <a:r>
              <a:rPr sz="1200" dirty="0">
                <a:latin typeface="Arial"/>
                <a:cs typeface="Arial"/>
              </a:rPr>
              <a:t>각 </a:t>
            </a:r>
            <a:r>
              <a:rPr sz="1200" spc="-5" dirty="0">
                <a:latin typeface="Arial"/>
                <a:cs typeface="Arial"/>
              </a:rPr>
              <a:t>탱크별로 전환할 </a:t>
            </a:r>
            <a:r>
              <a:rPr sz="1200" dirty="0">
                <a:latin typeface="Arial"/>
                <a:cs typeface="Arial"/>
              </a:rPr>
              <a:t>수 있습니다.</a:t>
            </a:r>
          </a:p>
          <a:p>
            <a:pPr marL="280670" algn="just">
              <a:lnSpc>
                <a:spcPts val="1370"/>
              </a:lnSpc>
            </a:pPr>
            <a:r>
              <a:rPr sz="1200" spc="-5" dirty="0">
                <a:latin typeface="Arial"/>
                <a:cs typeface="Arial"/>
              </a:rPr>
              <a:t>각 </a:t>
            </a:r>
            <a:r>
              <a:rPr sz="1200" dirty="0">
                <a:latin typeface="Arial"/>
                <a:cs typeface="Arial"/>
              </a:rPr>
              <a:t>탱크에</a:t>
            </a:r>
            <a:r>
              <a:rPr sz="1200" spc="-10" dirty="0">
                <a:latin typeface="Arial"/>
                <a:cs typeface="Arial"/>
              </a:rPr>
              <a:t> 대해 </a:t>
            </a:r>
            <a:r>
              <a:rPr sz="1200" dirty="0">
                <a:latin typeface="Arial"/>
                <a:cs typeface="Arial"/>
              </a:rPr>
              <a:t>JIS </a:t>
            </a:r>
            <a:r>
              <a:rPr sz="1200" spc="-5" dirty="0">
                <a:latin typeface="Arial"/>
                <a:cs typeface="Arial"/>
              </a:rPr>
              <a:t>변환 계수 </a:t>
            </a:r>
            <a:r>
              <a:rPr sz="1200" dirty="0">
                <a:latin typeface="Arial"/>
                <a:cs typeface="Arial"/>
              </a:rPr>
              <a:t>"a</a:t>
            </a:r>
            <a:r>
              <a:rPr sz="1200" spc="-10" dirty="0">
                <a:latin typeface="Arial"/>
                <a:cs typeface="Arial"/>
              </a:rPr>
              <a:t>" 및 "b"</a:t>
            </a:r>
            <a:r>
              <a:rPr sz="1200" dirty="0">
                <a:latin typeface="Arial"/>
                <a:cs typeface="Arial"/>
              </a:rPr>
              <a:t>를 설정할 </a:t>
            </a:r>
            <a:r>
              <a:rPr sz="1200" spc="-10" dirty="0">
                <a:latin typeface="Arial"/>
                <a:cs typeface="Arial"/>
              </a:rPr>
              <a:t>수도 </a:t>
            </a:r>
            <a:r>
              <a:rPr sz="1200" dirty="0">
                <a:latin typeface="Arial"/>
                <a:cs typeface="Arial"/>
              </a:rPr>
              <a:t>있습니다.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dirty="0"/>
              <a:t>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764" y="766318"/>
            <a:ext cx="4631690" cy="6578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93700" algn="l"/>
              </a:tabLst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구성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spc="-5" dirty="0">
                <a:latin typeface="Arial"/>
                <a:cs typeface="Arial"/>
              </a:rPr>
              <a:t>다음 제품 </a:t>
            </a:r>
            <a:r>
              <a:rPr sz="1200" spc="-10" dirty="0">
                <a:latin typeface="Arial"/>
                <a:cs typeface="Arial"/>
              </a:rPr>
              <a:t>및 구성 요소가 </a:t>
            </a:r>
            <a:r>
              <a:rPr sz="1200" dirty="0">
                <a:latin typeface="Arial"/>
                <a:cs typeface="Arial"/>
              </a:rPr>
              <a:t>포함되어 있는지 </a:t>
            </a:r>
            <a:r>
              <a:rPr sz="1200" spc="-5" dirty="0">
                <a:latin typeface="Arial"/>
                <a:cs typeface="Arial"/>
              </a:rPr>
              <a:t>확인하세요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58123"/>
              </p:ext>
            </p:extLst>
          </p:nvPr>
        </p:nvGraphicFramePr>
        <p:xfrm>
          <a:off x="899464" y="1490725"/>
          <a:ext cx="5525769" cy="2195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4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5080" algn="ctr">
                        <a:lnSpc>
                          <a:spcPts val="1345"/>
                        </a:lnSpc>
                      </a:pPr>
                      <a:r>
                        <a:rPr sz="1200" dirty="0"/>
                        <a:t>단위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-5" dirty="0"/>
                        <a:t>부품/세트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sz="1200" spc="-5" dirty="0"/>
                        <a:t>측정 </a:t>
                      </a:r>
                      <a:r>
                        <a:rPr sz="1200" spc="5" dirty="0"/>
                        <a:t>단위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sz="1200" spc="-5" dirty="0"/>
                        <a:t>ML-55 본체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sz="1200" dirty="0"/>
                        <a:t>1 유닛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/>
                        <a:t>센서 </a:t>
                      </a:r>
                      <a:r>
                        <a:rPr sz="1200" dirty="0"/>
                        <a:t>장치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/>
                        <a:t>ML-55 </a:t>
                      </a:r>
                      <a:r>
                        <a:rPr sz="1200" dirty="0"/>
                        <a:t>센서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1 유닛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/>
                        <a:t>액세서리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AA 배터리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/>
                        <a:t>세척 </a:t>
                      </a:r>
                      <a:r>
                        <a:rPr sz="1200" dirty="0"/>
                        <a:t>브러시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/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라이트 쉴드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/>
                        <a:t>하단 </a:t>
                      </a:r>
                      <a:r>
                        <a:rPr sz="1200" dirty="0"/>
                        <a:t>센서 </a:t>
                      </a:r>
                      <a:r>
                        <a:rPr sz="1200" spc="5" dirty="0"/>
                        <a:t>덮개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/>
                        <a:t>휴대용 케이스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/>
                        <a:t>사용 </a:t>
                      </a:r>
                      <a:r>
                        <a:rPr sz="1200" spc="-10" dirty="0"/>
                        <a:t>설명서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7058</Words>
  <Application>Microsoft Office PowerPoint</Application>
  <PresentationFormat>사용자 지정</PresentationFormat>
  <Paragraphs>1115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4" baseType="lpstr">
      <vt:lpstr>MS Gothic</vt:lpstr>
      <vt:lpstr>MS PGothic</vt:lpstr>
      <vt:lpstr>SimSun</vt:lpstr>
      <vt:lpstr>맑은 고딕</vt:lpstr>
      <vt:lpstr>Arial</vt:lpstr>
      <vt:lpstr>Book Antiqua</vt:lpstr>
      <vt:lpstr>Calibri</vt:lpstr>
      <vt:lpstr>Century</vt:lpstr>
      <vt:lpstr>Times New Roman</vt:lpstr>
      <vt:lpstr>Wingdings</vt:lpstr>
      <vt:lpstr>Office Theme</vt:lpstr>
      <vt:lpstr>MLSS 미터</vt:lpstr>
      <vt:lpstr>소개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Sludge Meter</dc:title>
  <dc:creator>McAvoy Tod</dc:creator>
  <cp:keywords>, docId:338511F352B4FB3A49F93A244B32066F</cp:keywords>
  <cp:lastModifiedBy>June Song</cp:lastModifiedBy>
  <cp:revision>71</cp:revision>
  <cp:lastPrinted>2024-08-26T10:40:13Z</cp:lastPrinted>
  <dcterms:created xsi:type="dcterms:W3CDTF">2024-08-21T02:27:32Z</dcterms:created>
  <dcterms:modified xsi:type="dcterms:W3CDTF">2024-08-26T10:47:20Z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2024-08-21T00:00:00Z</vt:filetime>
  </property>
</Properties>
</file>