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</p:sldIdLst>
  <p:sldSz cx="7556500" cy="10693400"/>
  <p:notesSz cx="7556500" cy="106934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2592" y="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8/27/2024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8/27/2024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8/27/2024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8/27/2024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8/27/2024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8/27/2024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3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/>
          <p:nvPr/>
        </p:nvSpPr>
        <p:spPr>
          <a:xfrm>
            <a:off x="425106" y="2035666"/>
            <a:ext cx="4505960" cy="1870833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2700" marR="45085">
              <a:lnSpc>
                <a:spcPct val="101499"/>
              </a:lnSpc>
              <a:spcBef>
                <a:spcPts val="80"/>
              </a:spcBef>
            </a:pPr>
            <a:r>
              <a:rPr sz="1200" dirty="0">
                <a:latin typeface="Verdana"/>
                <a:cs typeface="Verdana"/>
              </a:rPr>
              <a:t>TOXmini는 다양한 시료와 응용 분야에서 독성을 </a:t>
            </a:r>
            <a:r>
              <a:rPr sz="1200" spc="-10" dirty="0">
                <a:latin typeface="Verdana"/>
                <a:cs typeface="Verdana"/>
              </a:rPr>
              <a:t>측정할 </a:t>
            </a:r>
            <a:r>
              <a:rPr sz="1200" dirty="0">
                <a:latin typeface="Verdana"/>
                <a:cs typeface="Verdana"/>
              </a:rPr>
              <a:t>수 있는 휴대가 간편하고 사용하기 쉬운 시스템입니다. 비브리오 피세리균의 발광 효과를 자동으로 측정하여 테스트한 샘플이 </a:t>
            </a:r>
            <a:r>
              <a:rPr sz="1200" spc="-10" dirty="0">
                <a:latin typeface="Verdana"/>
                <a:cs typeface="Verdana"/>
              </a:rPr>
              <a:t>독성이 </a:t>
            </a:r>
            <a:r>
              <a:rPr sz="1200" dirty="0">
                <a:latin typeface="Verdana"/>
                <a:cs typeface="Verdana"/>
              </a:rPr>
              <a:t>있는 경우 표시해 </a:t>
            </a:r>
            <a:r>
              <a:rPr sz="1200" spc="-10" dirty="0">
                <a:latin typeface="Verdana"/>
                <a:cs typeface="Verdana"/>
              </a:rPr>
              <a:t>줍니다.</a:t>
            </a:r>
            <a:endParaRPr sz="1200" dirty="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200" dirty="0">
              <a:latin typeface="Verdana"/>
              <a:cs typeface="Verdana"/>
            </a:endParaRPr>
          </a:p>
          <a:p>
            <a:pPr marL="12700" marR="5080">
              <a:lnSpc>
                <a:spcPct val="101499"/>
              </a:lnSpc>
            </a:pPr>
            <a:r>
              <a:rPr sz="1200" dirty="0">
                <a:latin typeface="Verdana"/>
                <a:cs typeface="Verdana"/>
              </a:rPr>
              <a:t>실험실(옵션인 </a:t>
            </a:r>
            <a:r>
              <a:rPr sz="1200" spc="-10" dirty="0">
                <a:latin typeface="Verdana"/>
                <a:cs typeface="Verdana"/>
              </a:rPr>
              <a:t>냉각 </a:t>
            </a:r>
            <a:r>
              <a:rPr sz="1200" dirty="0">
                <a:latin typeface="Verdana"/>
                <a:cs typeface="Verdana"/>
              </a:rPr>
              <a:t>블록과 함께 사용 가능)과 연구용 내부 배터리로 작동하는 현장 시스템으로 사용할 수 있습니다. 또한 동일한 시약(동결 건조 박테리아, 블랭크 용액 </a:t>
            </a:r>
            <a:r>
              <a:rPr sz="1200" spc="-25" dirty="0">
                <a:latin typeface="Verdana"/>
                <a:cs typeface="Verdana"/>
              </a:rPr>
              <a:t>및 </a:t>
            </a:r>
            <a:r>
              <a:rPr sz="1200" dirty="0">
                <a:latin typeface="Verdana"/>
                <a:cs typeface="Verdana"/>
              </a:rPr>
              <a:t>양성 </a:t>
            </a:r>
            <a:r>
              <a:rPr sz="1200" spc="-10" dirty="0">
                <a:latin typeface="Verdana"/>
                <a:cs typeface="Verdana"/>
              </a:rPr>
              <a:t>대조군)을 </a:t>
            </a:r>
            <a:r>
              <a:rPr sz="1200" dirty="0">
                <a:latin typeface="Verdana"/>
                <a:cs typeface="Verdana"/>
              </a:rPr>
              <a:t>사용하기 때문에 </a:t>
            </a:r>
            <a:r>
              <a:rPr sz="1200" spc="-10" dirty="0">
                <a:latin typeface="Verdana"/>
                <a:cs typeface="Verdana"/>
              </a:rPr>
              <a:t>TOXcontrol과 </a:t>
            </a:r>
            <a:r>
              <a:rPr sz="1200" dirty="0">
                <a:latin typeface="Verdana"/>
                <a:cs typeface="Verdana"/>
              </a:rPr>
              <a:t>함께 사용하기에 이상적인 솔루션입니다</a:t>
            </a:r>
            <a:r>
              <a:rPr sz="1200" spc="-10" dirty="0">
                <a:latin typeface="Verdana"/>
                <a:cs typeface="Verdana"/>
              </a:rPr>
              <a:t>.</a:t>
            </a:r>
            <a:endParaRPr sz="1200" dirty="0">
              <a:latin typeface="Verdana"/>
              <a:cs typeface="Verdan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28625" y="1523999"/>
            <a:ext cx="5043805" cy="263790"/>
          </a:xfrm>
          <a:prstGeom prst="rect">
            <a:avLst/>
          </a:prstGeom>
          <a:solidFill>
            <a:srgbClr val="B8CCE3"/>
          </a:solidFill>
        </p:spPr>
        <p:txBody>
          <a:bodyPr vert="horz" wrap="square" lIns="0" tIns="45720" rIns="0" bIns="0" rtlCol="0">
            <a:spAutoFit/>
          </a:bodyPr>
          <a:lstStyle/>
          <a:p>
            <a:pPr marL="142875" marR="1156335">
              <a:lnSpc>
                <a:spcPct val="100800"/>
              </a:lnSpc>
              <a:spcBef>
                <a:spcPts val="360"/>
              </a:spcBef>
            </a:pPr>
            <a:r>
              <a:rPr sz="1400" b="1" dirty="0">
                <a:solidFill>
                  <a:srgbClr val="00377D"/>
                </a:solidFill>
                <a:latin typeface="G마켓 산스 Light" panose="02000000000000000000" pitchFamily="50" charset="-127"/>
                <a:ea typeface="G마켓 산스 Light" panose="02000000000000000000" pitchFamily="50" charset="-127"/>
                <a:cs typeface="Verdana"/>
              </a:rPr>
              <a:t>생물학적 </a:t>
            </a:r>
            <a:r>
              <a:rPr sz="1400" b="1" spc="-25" dirty="0">
                <a:solidFill>
                  <a:srgbClr val="00377D"/>
                </a:solidFill>
                <a:latin typeface="G마켓 산스 Light" panose="02000000000000000000" pitchFamily="50" charset="-127"/>
                <a:ea typeface="G마켓 산스 Light" panose="02000000000000000000" pitchFamily="50" charset="-127"/>
                <a:cs typeface="Verdana"/>
              </a:rPr>
              <a:t>및 </a:t>
            </a:r>
            <a:r>
              <a:rPr sz="1400" b="1" dirty="0">
                <a:solidFill>
                  <a:srgbClr val="00377D"/>
                </a:solidFill>
                <a:latin typeface="G마켓 산스 Light" panose="02000000000000000000" pitchFamily="50" charset="-127"/>
                <a:ea typeface="G마켓 산스 Light" panose="02000000000000000000" pitchFamily="50" charset="-127"/>
                <a:cs typeface="Verdana"/>
              </a:rPr>
              <a:t>화학적 발광 </a:t>
            </a:r>
            <a:r>
              <a:rPr sz="1400" b="1" spc="-10" dirty="0">
                <a:solidFill>
                  <a:srgbClr val="00377D"/>
                </a:solidFill>
                <a:latin typeface="G마켓 산스 Light" panose="02000000000000000000" pitchFamily="50" charset="-127"/>
                <a:ea typeface="G마켓 산스 Light" panose="02000000000000000000" pitchFamily="50" charset="-127"/>
                <a:cs typeface="Verdana"/>
              </a:rPr>
              <a:t>반응의 </a:t>
            </a:r>
            <a:r>
              <a:rPr sz="1400" b="1" dirty="0">
                <a:solidFill>
                  <a:srgbClr val="00377D"/>
                </a:solidFill>
                <a:latin typeface="G마켓 산스 Light" panose="02000000000000000000" pitchFamily="50" charset="-127"/>
                <a:ea typeface="G마켓 산스 Light" panose="02000000000000000000" pitchFamily="50" charset="-127"/>
                <a:cs typeface="Verdana"/>
              </a:rPr>
              <a:t>간단한 측정</a:t>
            </a:r>
            <a:endParaRPr sz="1400">
              <a:latin typeface="G마켓 산스 Light" panose="02000000000000000000" pitchFamily="50" charset="-127"/>
              <a:ea typeface="G마켓 산스 Light" panose="02000000000000000000" pitchFamily="50" charset="-127"/>
              <a:cs typeface="Verdana"/>
            </a:endParaRPr>
          </a:p>
        </p:txBody>
      </p:sp>
      <p:pic>
        <p:nvPicPr>
          <p:cNvPr id="9" name="object 9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255895" y="2100688"/>
            <a:ext cx="2143760" cy="1431925"/>
          </a:xfrm>
          <a:prstGeom prst="rect">
            <a:avLst/>
          </a:prstGeom>
        </p:spPr>
      </p:pic>
      <p:pic>
        <p:nvPicPr>
          <p:cNvPr id="10" name="object 10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991733" y="6239552"/>
            <a:ext cx="2815844" cy="2453005"/>
          </a:xfrm>
          <a:prstGeom prst="rect">
            <a:avLst/>
          </a:prstGeom>
        </p:spPr>
      </p:pic>
      <p:sp>
        <p:nvSpPr>
          <p:cNvPr id="11" name="object 11"/>
          <p:cNvSpPr txBox="1"/>
          <p:nvPr/>
        </p:nvSpPr>
        <p:spPr>
          <a:xfrm>
            <a:off x="2933064" y="4286249"/>
            <a:ext cx="4571269" cy="262892"/>
          </a:xfrm>
          <a:prstGeom prst="rect">
            <a:avLst/>
          </a:prstGeom>
          <a:solidFill>
            <a:srgbClr val="B8CCE3"/>
          </a:solidFill>
        </p:spPr>
        <p:txBody>
          <a:bodyPr vert="horz" wrap="square" lIns="0" tIns="46990" rIns="0" bIns="0" rtlCol="0">
            <a:spAutoFit/>
          </a:bodyPr>
          <a:lstStyle/>
          <a:p>
            <a:pPr marL="959485">
              <a:lnSpc>
                <a:spcPct val="100000"/>
              </a:lnSpc>
              <a:spcBef>
                <a:spcPts val="370"/>
              </a:spcBef>
            </a:pPr>
            <a:r>
              <a:rPr sz="1400" b="1" dirty="0">
                <a:solidFill>
                  <a:srgbClr val="00377D"/>
                </a:solidFill>
                <a:latin typeface="G마켓 산스 Light" panose="02000000000000000000" pitchFamily="50" charset="-127"/>
                <a:ea typeface="G마켓 산스 Light" panose="02000000000000000000" pitchFamily="50" charset="-127"/>
                <a:cs typeface="Verdana"/>
              </a:rPr>
              <a:t>현대적이고 </a:t>
            </a:r>
            <a:r>
              <a:rPr sz="1400" b="1" spc="-10" dirty="0">
                <a:solidFill>
                  <a:srgbClr val="00377D"/>
                </a:solidFill>
                <a:latin typeface="G마켓 산스 Light" panose="02000000000000000000" pitchFamily="50" charset="-127"/>
                <a:ea typeface="G마켓 산스 Light" panose="02000000000000000000" pitchFamily="50" charset="-127"/>
                <a:cs typeface="Verdana"/>
              </a:rPr>
              <a:t>유연한</a:t>
            </a:r>
            <a:endParaRPr sz="1400">
              <a:latin typeface="G마켓 산스 Light" panose="02000000000000000000" pitchFamily="50" charset="-127"/>
              <a:ea typeface="G마켓 산스 Light" panose="02000000000000000000" pitchFamily="50" charset="-127"/>
              <a:cs typeface="Verdan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013075" y="4729098"/>
            <a:ext cx="3947795" cy="149803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69265" indent="-227965">
              <a:lnSpc>
                <a:spcPct val="100000"/>
              </a:lnSpc>
              <a:spcBef>
                <a:spcPts val="100"/>
              </a:spcBef>
              <a:buSzPct val="111111"/>
              <a:buFont typeface="Wingdings"/>
              <a:buChar char=""/>
              <a:tabLst>
                <a:tab pos="469265" algn="l"/>
                <a:tab pos="469900" algn="l"/>
              </a:tabLst>
            </a:pPr>
            <a:r>
              <a:rPr sz="1200" dirty="0">
                <a:latin typeface="Verdana"/>
                <a:cs typeface="Verdana"/>
              </a:rPr>
              <a:t>배터리 및 주전원 </a:t>
            </a:r>
            <a:r>
              <a:rPr sz="1200" spc="-10" dirty="0">
                <a:latin typeface="Verdana"/>
                <a:cs typeface="Verdana"/>
              </a:rPr>
              <a:t>작동 가능</a:t>
            </a:r>
            <a:endParaRPr sz="1200" dirty="0">
              <a:latin typeface="Verdana"/>
              <a:cs typeface="Verdana"/>
            </a:endParaRPr>
          </a:p>
          <a:p>
            <a:pPr marL="469265" indent="-227965">
              <a:lnSpc>
                <a:spcPct val="100000"/>
              </a:lnSpc>
              <a:spcBef>
                <a:spcPts val="10"/>
              </a:spcBef>
              <a:buSzPct val="111111"/>
              <a:buFont typeface="Wingdings"/>
              <a:buChar char=""/>
              <a:tabLst>
                <a:tab pos="469265" algn="l"/>
                <a:tab pos="469900" algn="l"/>
              </a:tabLst>
            </a:pPr>
            <a:r>
              <a:rPr sz="1200" dirty="0">
                <a:latin typeface="Verdana"/>
                <a:cs typeface="Verdana"/>
              </a:rPr>
              <a:t>고해상도 그래픽 </a:t>
            </a:r>
            <a:r>
              <a:rPr sz="1200" spc="-10" dirty="0">
                <a:latin typeface="Verdana"/>
                <a:cs typeface="Verdana"/>
              </a:rPr>
              <a:t>디스플레이</a:t>
            </a:r>
            <a:endParaRPr sz="1200" dirty="0">
              <a:latin typeface="Verdana"/>
              <a:cs typeface="Verdana"/>
            </a:endParaRPr>
          </a:p>
          <a:p>
            <a:pPr marL="469265" indent="-227965">
              <a:lnSpc>
                <a:spcPct val="100000"/>
              </a:lnSpc>
              <a:spcBef>
                <a:spcPts val="25"/>
              </a:spcBef>
              <a:buSzPct val="111111"/>
              <a:buFont typeface="Wingdings"/>
              <a:buChar char=""/>
              <a:tabLst>
                <a:tab pos="469265" algn="l"/>
                <a:tab pos="469900" algn="l"/>
              </a:tabLst>
            </a:pPr>
            <a:r>
              <a:rPr sz="1200" dirty="0">
                <a:latin typeface="Verdana"/>
                <a:cs typeface="Verdana"/>
              </a:rPr>
              <a:t>사용자 언어 독일어 또는 </a:t>
            </a:r>
            <a:r>
              <a:rPr sz="1200" spc="-10" dirty="0">
                <a:latin typeface="Verdana"/>
                <a:cs typeface="Verdana"/>
              </a:rPr>
              <a:t>영어</a:t>
            </a:r>
            <a:endParaRPr sz="1200" dirty="0">
              <a:latin typeface="Verdana"/>
              <a:cs typeface="Verdana"/>
            </a:endParaRPr>
          </a:p>
          <a:p>
            <a:pPr marL="469265" marR="5080" indent="-227965">
              <a:lnSpc>
                <a:spcPct val="101099"/>
              </a:lnSpc>
              <a:buSzPct val="111111"/>
              <a:buFont typeface="Wingdings"/>
              <a:buChar char=""/>
              <a:tabLst>
                <a:tab pos="469265" algn="l"/>
                <a:tab pos="469900" algn="l"/>
              </a:tabLst>
            </a:pPr>
            <a:r>
              <a:rPr sz="1200" dirty="0">
                <a:latin typeface="Verdana"/>
                <a:cs typeface="Verdana"/>
              </a:rPr>
              <a:t>표준 </a:t>
            </a:r>
            <a:r>
              <a:rPr sz="1200" spc="-25" dirty="0">
                <a:latin typeface="Verdana"/>
                <a:cs typeface="Verdana"/>
              </a:rPr>
              <a:t>PC로의 </a:t>
            </a:r>
            <a:r>
              <a:rPr sz="1200" dirty="0">
                <a:latin typeface="Verdana"/>
                <a:cs typeface="Verdana"/>
              </a:rPr>
              <a:t>선택적 데이터 </a:t>
            </a:r>
            <a:r>
              <a:rPr sz="1200" spc="-5" dirty="0">
                <a:latin typeface="Verdana"/>
                <a:cs typeface="Verdana"/>
              </a:rPr>
              <a:t>전송을 </a:t>
            </a:r>
            <a:r>
              <a:rPr sz="1200" dirty="0">
                <a:latin typeface="Verdana"/>
                <a:cs typeface="Verdana"/>
              </a:rPr>
              <a:t>위한 직렬 9핀 RS 232 인터페이스</a:t>
            </a: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200" dirty="0">
              <a:latin typeface="Verdana"/>
              <a:cs typeface="Verdana"/>
            </a:endParaRPr>
          </a:p>
          <a:p>
            <a:pPr marL="12700" marR="680085">
              <a:lnSpc>
                <a:spcPct val="102200"/>
              </a:lnSpc>
            </a:pPr>
            <a:r>
              <a:rPr sz="1200" spc="-10" dirty="0">
                <a:latin typeface="Verdana"/>
                <a:cs typeface="Verdana"/>
              </a:rPr>
              <a:t>발광이 </a:t>
            </a:r>
            <a:r>
              <a:rPr sz="1200" dirty="0">
                <a:latin typeface="Verdana"/>
                <a:cs typeface="Verdana"/>
              </a:rPr>
              <a:t>약한 경우에도 </a:t>
            </a:r>
            <a:r>
              <a:rPr sz="1200" spc="-10" dirty="0">
                <a:latin typeface="Verdana"/>
                <a:cs typeface="Verdana"/>
              </a:rPr>
              <a:t>최적의 </a:t>
            </a:r>
            <a:r>
              <a:rPr sz="1200" dirty="0">
                <a:latin typeface="Verdana"/>
                <a:cs typeface="Verdana"/>
              </a:rPr>
              <a:t>결과를 얻기 위해 측정 시간을 가변적으로 설정할 수 </a:t>
            </a:r>
            <a:r>
              <a:rPr sz="1200" spc="-10" dirty="0">
                <a:latin typeface="Verdana"/>
                <a:cs typeface="Verdana"/>
              </a:rPr>
              <a:t>있습니다.</a:t>
            </a:r>
            <a:endParaRPr sz="1200" dirty="0">
              <a:latin typeface="Verdana"/>
              <a:cs typeface="Verdan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01332" y="6676537"/>
            <a:ext cx="4180914" cy="264815"/>
          </a:xfrm>
          <a:prstGeom prst="rect">
            <a:avLst/>
          </a:prstGeom>
          <a:solidFill>
            <a:srgbClr val="B8CCE3"/>
          </a:solidFill>
        </p:spPr>
        <p:txBody>
          <a:bodyPr vert="horz" wrap="square" lIns="0" tIns="48894" rIns="0" bIns="0" rtlCol="0">
            <a:spAutoFit/>
          </a:bodyPr>
          <a:lstStyle/>
          <a:p>
            <a:pPr marL="1062355">
              <a:lnSpc>
                <a:spcPct val="100000"/>
              </a:lnSpc>
              <a:spcBef>
                <a:spcPts val="384"/>
              </a:spcBef>
            </a:pPr>
            <a:r>
              <a:rPr sz="1400" b="1" spc="-10" dirty="0">
                <a:solidFill>
                  <a:srgbClr val="00377D"/>
                </a:solidFill>
                <a:latin typeface="G마켓 산스 Light" panose="02000000000000000000" pitchFamily="50" charset="-127"/>
                <a:ea typeface="G마켓 산스 Light" panose="02000000000000000000" pitchFamily="50" charset="-127"/>
                <a:cs typeface="Verdana"/>
              </a:rPr>
              <a:t>사용자 친화적</a:t>
            </a:r>
            <a:endParaRPr sz="1400">
              <a:latin typeface="G마켓 산스 Light" panose="02000000000000000000" pitchFamily="50" charset="-127"/>
              <a:ea typeface="G마켓 산스 Light" panose="02000000000000000000" pitchFamily="50" charset="-127"/>
              <a:cs typeface="Verdan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53720" y="7227231"/>
            <a:ext cx="4918710" cy="112684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69900" indent="-229235">
              <a:lnSpc>
                <a:spcPct val="100000"/>
              </a:lnSpc>
              <a:spcBef>
                <a:spcPts val="100"/>
              </a:spcBef>
              <a:buSzPct val="111111"/>
              <a:buFont typeface="Wingdings"/>
              <a:buChar char=""/>
              <a:tabLst>
                <a:tab pos="469900" algn="l"/>
                <a:tab pos="470534" algn="l"/>
              </a:tabLst>
            </a:pPr>
            <a:r>
              <a:rPr sz="1200" dirty="0">
                <a:latin typeface="Verdana"/>
                <a:cs typeface="Verdana"/>
              </a:rPr>
              <a:t>최대 2000개의 테스트 </a:t>
            </a:r>
            <a:r>
              <a:rPr sz="1200" spc="-10" dirty="0">
                <a:latin typeface="Verdana"/>
                <a:cs typeface="Verdana"/>
              </a:rPr>
              <a:t>결과를 </a:t>
            </a:r>
            <a:r>
              <a:rPr sz="1200" dirty="0">
                <a:latin typeface="Verdana"/>
                <a:cs typeface="Verdana"/>
              </a:rPr>
              <a:t>위한 데이터 메모리</a:t>
            </a:r>
          </a:p>
          <a:p>
            <a:pPr marL="469900" marR="5080" indent="-228600">
              <a:lnSpc>
                <a:spcPct val="101099"/>
              </a:lnSpc>
              <a:buSzPct val="111111"/>
              <a:buFont typeface="Wingdings"/>
              <a:buChar char=""/>
              <a:tabLst>
                <a:tab pos="469900" algn="l"/>
                <a:tab pos="470534" algn="l"/>
              </a:tabLst>
            </a:pPr>
            <a:r>
              <a:rPr sz="1200" dirty="0">
                <a:latin typeface="Verdana"/>
                <a:cs typeface="Verdana"/>
              </a:rPr>
              <a:t>위치 식별 숫자, </a:t>
            </a:r>
            <a:r>
              <a:rPr sz="1200" spc="-10" dirty="0">
                <a:latin typeface="Verdana"/>
                <a:cs typeface="Verdana"/>
              </a:rPr>
              <a:t>샘플 </a:t>
            </a:r>
            <a:r>
              <a:rPr sz="1200" dirty="0">
                <a:latin typeface="Verdana"/>
                <a:cs typeface="Verdana"/>
              </a:rPr>
              <a:t>번호, 날짜, 시간 </a:t>
            </a:r>
            <a:r>
              <a:rPr sz="1200" spc="-10" dirty="0">
                <a:latin typeface="Verdana"/>
                <a:cs typeface="Verdana"/>
              </a:rPr>
              <a:t>매개변수를 </a:t>
            </a:r>
            <a:r>
              <a:rPr sz="1200" dirty="0">
                <a:latin typeface="Verdana"/>
                <a:cs typeface="Verdana"/>
              </a:rPr>
              <a:t>통한 선택적 데이터 관리(호출/삭제)</a:t>
            </a:r>
          </a:p>
          <a:p>
            <a:pPr marL="469900" marR="151765" indent="-228600">
              <a:lnSpc>
                <a:spcPct val="101099"/>
              </a:lnSpc>
              <a:buSzPct val="111111"/>
              <a:buFont typeface="Wingdings"/>
              <a:buChar char=""/>
              <a:tabLst>
                <a:tab pos="469900" algn="l"/>
                <a:tab pos="470534" algn="l"/>
              </a:tabLst>
            </a:pPr>
            <a:r>
              <a:rPr sz="1200" spc="-10" dirty="0">
                <a:latin typeface="Verdana"/>
                <a:cs typeface="Verdana"/>
              </a:rPr>
              <a:t>사용자 정의 </a:t>
            </a:r>
            <a:r>
              <a:rPr sz="1200" dirty="0">
                <a:latin typeface="Verdana"/>
                <a:cs typeface="Verdana"/>
              </a:rPr>
              <a:t>측정 </a:t>
            </a:r>
            <a:r>
              <a:rPr sz="1200" spc="-10" dirty="0">
                <a:latin typeface="Verdana"/>
                <a:cs typeface="Verdana"/>
              </a:rPr>
              <a:t>프로그램을 </a:t>
            </a:r>
            <a:r>
              <a:rPr sz="1200" dirty="0">
                <a:latin typeface="Verdana"/>
                <a:cs typeface="Verdana"/>
              </a:rPr>
              <a:t>위한 6개의 개별 프로그램 장소</a:t>
            </a: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200" dirty="0">
              <a:latin typeface="Verdana"/>
              <a:cs typeface="Verdana"/>
            </a:endParaRPr>
          </a:p>
          <a:p>
            <a:pPr marL="12700" marR="384175">
              <a:lnSpc>
                <a:spcPct val="102200"/>
              </a:lnSpc>
            </a:pPr>
            <a:r>
              <a:rPr sz="1200" spc="-10" dirty="0">
                <a:latin typeface="Verdana"/>
                <a:cs typeface="Verdana"/>
              </a:rPr>
              <a:t>이전에 </a:t>
            </a:r>
            <a:r>
              <a:rPr sz="1200" dirty="0">
                <a:latin typeface="Verdana"/>
                <a:cs typeface="Verdana"/>
              </a:rPr>
              <a:t>정의된 </a:t>
            </a:r>
            <a:r>
              <a:rPr sz="1200" spc="-10" dirty="0">
                <a:latin typeface="Verdana"/>
                <a:cs typeface="Verdana"/>
              </a:rPr>
              <a:t>임계값에 </a:t>
            </a:r>
            <a:r>
              <a:rPr sz="1200" dirty="0">
                <a:latin typeface="Verdana"/>
                <a:cs typeface="Verdana"/>
              </a:rPr>
              <a:t>따른 테스트 결과 분류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548280" y="8506749"/>
            <a:ext cx="6584682" cy="264175"/>
          </a:xfrm>
          <a:prstGeom prst="rect">
            <a:avLst/>
          </a:prstGeom>
          <a:solidFill>
            <a:srgbClr val="B8CCE3"/>
          </a:solidFill>
        </p:spPr>
        <p:txBody>
          <a:bodyPr vert="horz" wrap="square" lIns="0" tIns="48260" rIns="0" bIns="0" rtlCol="0">
            <a:spAutoFit/>
          </a:bodyPr>
          <a:lstStyle/>
          <a:p>
            <a:pPr marL="1797050">
              <a:lnSpc>
                <a:spcPct val="100000"/>
              </a:lnSpc>
              <a:spcBef>
                <a:spcPts val="380"/>
              </a:spcBef>
            </a:pPr>
            <a:r>
              <a:rPr sz="1400" b="1" dirty="0">
                <a:solidFill>
                  <a:srgbClr val="00377D"/>
                </a:solidFill>
                <a:latin typeface="G마켓 산스 Light" panose="02000000000000000000" pitchFamily="50" charset="-127"/>
                <a:ea typeface="G마켓 산스 Light" panose="02000000000000000000" pitchFamily="50" charset="-127"/>
                <a:cs typeface="Verdana"/>
              </a:rPr>
              <a:t>가변 테스트 </a:t>
            </a:r>
            <a:r>
              <a:rPr sz="1400" b="1" spc="-10" dirty="0">
                <a:solidFill>
                  <a:srgbClr val="00377D"/>
                </a:solidFill>
                <a:latin typeface="G마켓 산스 Light" panose="02000000000000000000" pitchFamily="50" charset="-127"/>
                <a:ea typeface="G마켓 산스 Light" panose="02000000000000000000" pitchFamily="50" charset="-127"/>
                <a:cs typeface="Verdana"/>
              </a:rPr>
              <a:t>방법</a:t>
            </a:r>
            <a:endParaRPr sz="1400" dirty="0">
              <a:latin typeface="G마켓 산스 Light" panose="02000000000000000000" pitchFamily="50" charset="-127"/>
              <a:ea typeface="G마켓 산스 Light" panose="02000000000000000000" pitchFamily="50" charset="-127"/>
              <a:cs typeface="Verdana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855924" y="8998238"/>
            <a:ext cx="5687060" cy="1114408"/>
          </a:xfrm>
          <a:prstGeom prst="rect">
            <a:avLst/>
          </a:prstGeom>
        </p:spPr>
        <p:txBody>
          <a:bodyPr vert="horz" wrap="square" lIns="0" tIns="10795" rIns="0" bIns="0" rtlCol="0">
            <a:spAutoFit/>
          </a:bodyPr>
          <a:lstStyle/>
          <a:p>
            <a:pPr marL="240665" marR="1697355" indent="-227965">
              <a:lnSpc>
                <a:spcPct val="101099"/>
              </a:lnSpc>
              <a:spcBef>
                <a:spcPts val="85"/>
              </a:spcBef>
              <a:buSzPct val="111111"/>
              <a:buFont typeface="Wingdings"/>
              <a:buChar char=""/>
              <a:tabLst>
                <a:tab pos="240665" algn="l"/>
                <a:tab pos="241300" algn="l"/>
              </a:tabLst>
            </a:pPr>
            <a:r>
              <a:rPr sz="1200" b="1" spc="-10" dirty="0">
                <a:latin typeface="Verdana"/>
                <a:cs typeface="Verdana"/>
              </a:rPr>
              <a:t>&lt;바이오톡스-S</a:t>
            </a:r>
            <a:r>
              <a:rPr sz="1200" dirty="0">
                <a:latin typeface="Verdana"/>
                <a:cs typeface="Verdana"/>
              </a:rPr>
              <a:t>&gt;: </a:t>
            </a:r>
            <a:r>
              <a:rPr sz="1200" spc="-10" dirty="0">
                <a:latin typeface="Verdana"/>
                <a:cs typeface="Verdana"/>
              </a:rPr>
              <a:t>테스트의 </a:t>
            </a:r>
            <a:r>
              <a:rPr sz="1200" dirty="0">
                <a:latin typeface="Verdana"/>
                <a:cs typeface="Verdana"/>
              </a:rPr>
              <a:t>최종 광도 분석만으로 발광 박테리아 </a:t>
            </a:r>
            <a:r>
              <a:rPr sz="1200" spc="-10" dirty="0">
                <a:latin typeface="Verdana"/>
                <a:cs typeface="Verdana"/>
              </a:rPr>
              <a:t>독성 </a:t>
            </a:r>
            <a:r>
              <a:rPr sz="1200" dirty="0">
                <a:latin typeface="Verdana"/>
                <a:cs typeface="Verdana"/>
              </a:rPr>
              <a:t>테스트 구현</a:t>
            </a:r>
          </a:p>
          <a:p>
            <a:pPr marL="240665" marR="1986914" indent="-227965">
              <a:lnSpc>
                <a:spcPct val="101099"/>
              </a:lnSpc>
              <a:buSzPct val="111111"/>
              <a:buFont typeface="Wingdings"/>
              <a:buChar char=""/>
              <a:tabLst>
                <a:tab pos="240665" algn="l"/>
                <a:tab pos="241300" algn="l"/>
              </a:tabLst>
            </a:pPr>
            <a:r>
              <a:rPr sz="1200" b="1" spc="-10" dirty="0">
                <a:latin typeface="Verdana"/>
                <a:cs typeface="Verdana"/>
              </a:rPr>
              <a:t>&lt;바이오톡스-B</a:t>
            </a:r>
            <a:r>
              <a:rPr sz="1200" dirty="0">
                <a:latin typeface="Verdana"/>
                <a:cs typeface="Verdana"/>
              </a:rPr>
              <a:t>&gt;: 초기 및 최종 </a:t>
            </a:r>
            <a:r>
              <a:rPr sz="1200" spc="-10" dirty="0">
                <a:latin typeface="Verdana"/>
                <a:cs typeface="Verdana"/>
              </a:rPr>
              <a:t>광도 </a:t>
            </a:r>
            <a:r>
              <a:rPr sz="1200" dirty="0">
                <a:latin typeface="Verdana"/>
                <a:cs typeface="Verdana"/>
              </a:rPr>
              <a:t>분석을 통한 발광 박테리아 </a:t>
            </a:r>
            <a:r>
              <a:rPr sz="1200" spc="-10" dirty="0">
                <a:latin typeface="Verdana"/>
                <a:cs typeface="Verdana"/>
              </a:rPr>
              <a:t>독성 </a:t>
            </a:r>
            <a:r>
              <a:rPr sz="1200" dirty="0">
                <a:latin typeface="Verdana"/>
                <a:cs typeface="Verdana"/>
              </a:rPr>
              <a:t>테스트 구현</a:t>
            </a:r>
          </a:p>
          <a:p>
            <a:pPr marL="240665" marR="5080" indent="-227965">
              <a:lnSpc>
                <a:spcPct val="101099"/>
              </a:lnSpc>
              <a:spcBef>
                <a:spcPts val="15"/>
              </a:spcBef>
              <a:buSzPct val="111111"/>
              <a:buFont typeface="Wingdings"/>
              <a:buChar char=""/>
              <a:tabLst>
                <a:tab pos="240665" algn="l"/>
                <a:tab pos="241300" algn="l"/>
              </a:tabLst>
            </a:pPr>
            <a:r>
              <a:rPr sz="1200" b="1" dirty="0">
                <a:latin typeface="Verdana"/>
                <a:cs typeface="Verdana"/>
              </a:rPr>
              <a:t>&lt;RLU</a:t>
            </a:r>
            <a:r>
              <a:rPr sz="1200" dirty="0">
                <a:latin typeface="Verdana"/>
                <a:cs typeface="Verdana"/>
              </a:rPr>
              <a:t>&gt;: 상대 광도 단위</a:t>
            </a:r>
            <a:r>
              <a:rPr sz="1200" spc="-10" dirty="0">
                <a:latin typeface="Verdana"/>
                <a:cs typeface="Verdana"/>
              </a:rPr>
              <a:t>(RLU)</a:t>
            </a:r>
            <a:r>
              <a:rPr sz="1200" dirty="0">
                <a:latin typeface="Verdana"/>
                <a:cs typeface="Verdana"/>
              </a:rPr>
              <a:t>에 </a:t>
            </a:r>
            <a:r>
              <a:rPr sz="1200" spc="-10" dirty="0">
                <a:latin typeface="Verdana"/>
                <a:cs typeface="Verdana"/>
              </a:rPr>
              <a:t>대한 </a:t>
            </a:r>
            <a:r>
              <a:rPr sz="1200" dirty="0">
                <a:latin typeface="Verdana"/>
                <a:cs typeface="Verdana"/>
              </a:rPr>
              <a:t>발광 테스트(예: ATP 테스트, 리포터 유전자 분석)의 평가</a:t>
            </a:r>
          </a:p>
        </p:txBody>
      </p:sp>
      <p:pic>
        <p:nvPicPr>
          <p:cNvPr id="19" name="그림 18">
            <a:extLst>
              <a:ext uri="{FF2B5EF4-FFF2-40B4-BE49-F238E27FC236}">
                <a16:creationId xmlns:a16="http://schemas.microsoft.com/office/drawing/2014/main" id="{6749FB42-B688-471B-9CAA-240992FB155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-60850"/>
            <a:ext cx="3820058" cy="1600423"/>
          </a:xfrm>
          <a:prstGeom prst="rect">
            <a:avLst/>
          </a:prstGeom>
        </p:spPr>
      </p:pic>
      <p:pic>
        <p:nvPicPr>
          <p:cNvPr id="21" name="그림 20">
            <a:extLst>
              <a:ext uri="{FF2B5EF4-FFF2-40B4-BE49-F238E27FC236}">
                <a16:creationId xmlns:a16="http://schemas.microsoft.com/office/drawing/2014/main" id="{DF32A9AA-0991-BA85-BDBA-3E6B6CBBF29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8820" y="4243252"/>
            <a:ext cx="1720850" cy="1694633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/>
          <p:nvPr/>
        </p:nvSpPr>
        <p:spPr>
          <a:xfrm>
            <a:off x="438150" y="5029199"/>
            <a:ext cx="3324225" cy="295275"/>
          </a:xfrm>
          <a:prstGeom prst="rect">
            <a:avLst/>
          </a:prstGeom>
          <a:solidFill>
            <a:srgbClr val="B8CCE3"/>
          </a:solidFill>
        </p:spPr>
        <p:txBody>
          <a:bodyPr vert="horz" wrap="square" lIns="0" tIns="47625" rIns="0" bIns="0" rtlCol="0">
            <a:spAutoFit/>
          </a:bodyPr>
          <a:lstStyle/>
          <a:p>
            <a:pPr marL="727710">
              <a:lnSpc>
                <a:spcPct val="100000"/>
              </a:lnSpc>
              <a:spcBef>
                <a:spcPts val="375"/>
              </a:spcBef>
            </a:pPr>
            <a:r>
              <a:rPr sz="1600" b="1" dirty="0">
                <a:solidFill>
                  <a:srgbClr val="00377D"/>
                </a:solidFill>
                <a:latin typeface="Verdana"/>
                <a:cs typeface="Verdana"/>
              </a:rPr>
              <a:t>기술 </a:t>
            </a:r>
            <a:r>
              <a:rPr sz="1600" b="1" spc="-20" dirty="0">
                <a:solidFill>
                  <a:srgbClr val="00377D"/>
                </a:solidFill>
                <a:latin typeface="Verdana"/>
                <a:cs typeface="Verdana"/>
              </a:rPr>
              <a:t>데이터</a:t>
            </a:r>
            <a:endParaRPr sz="1600">
              <a:latin typeface="Verdana"/>
              <a:cs typeface="Verdana"/>
            </a:endParaRPr>
          </a:p>
        </p:txBody>
      </p:sp>
      <p:graphicFrame>
        <p:nvGraphicFramePr>
          <p:cNvPr id="7" name="objec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6669289"/>
              </p:ext>
            </p:extLst>
          </p:nvPr>
        </p:nvGraphicFramePr>
        <p:xfrm>
          <a:off x="440690" y="5590052"/>
          <a:ext cx="6995160" cy="344569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519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431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66370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b="1" spc="-10" dirty="0">
                          <a:latin typeface="Verdana"/>
                          <a:cs typeface="Verdana"/>
                        </a:rPr>
                        <a:t>탐지기:</a:t>
                      </a:r>
                      <a:endParaRPr sz="1200" dirty="0">
                        <a:latin typeface="Verdana"/>
                        <a:cs typeface="Verdana"/>
                      </a:endParaRPr>
                    </a:p>
                  </a:txBody>
                  <a:tcPr marL="0" marR="0" marT="635" marB="0"/>
                </a:tc>
                <a:tc>
                  <a:txBody>
                    <a:bodyPr/>
                    <a:lstStyle/>
                    <a:p>
                      <a:pPr marL="16065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dirty="0">
                          <a:latin typeface="Verdana"/>
                          <a:cs typeface="Verdana"/>
                        </a:rPr>
                        <a:t>초고속 단일 광자 </a:t>
                      </a:r>
                      <a:r>
                        <a:rPr sz="1200" spc="-10" dirty="0">
                          <a:latin typeface="Verdana"/>
                          <a:cs typeface="Verdana"/>
                        </a:rPr>
                        <a:t>카운터</a:t>
                      </a:r>
                      <a:endParaRPr sz="1200">
                        <a:latin typeface="Verdana"/>
                        <a:cs typeface="Verdana"/>
                      </a:endParaRPr>
                    </a:p>
                  </a:txBody>
                  <a:tcPr marL="0" marR="0" marT="635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5580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sz="1200" b="1" dirty="0">
                          <a:latin typeface="Verdana"/>
                          <a:cs typeface="Verdana"/>
                        </a:rPr>
                        <a:t>스펙트럼 파 </a:t>
                      </a:r>
                      <a:r>
                        <a:rPr sz="1200" b="1" spc="-10" dirty="0">
                          <a:latin typeface="Verdana"/>
                          <a:cs typeface="Verdana"/>
                        </a:rPr>
                        <a:t>범위:</a:t>
                      </a:r>
                      <a:endParaRPr sz="1200" dirty="0">
                        <a:latin typeface="Verdana"/>
                        <a:cs typeface="Verdana"/>
                      </a:endParaRPr>
                    </a:p>
                  </a:txBody>
                  <a:tcPr marL="0" marR="0" marT="28575" marB="0"/>
                </a:tc>
                <a:tc>
                  <a:txBody>
                    <a:bodyPr/>
                    <a:lstStyle/>
                    <a:p>
                      <a:pPr marL="160655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sz="1200" dirty="0">
                          <a:latin typeface="Verdana"/>
                          <a:cs typeface="Verdana"/>
                        </a:rPr>
                        <a:t>380 - </a:t>
                      </a:r>
                      <a:r>
                        <a:rPr sz="1200" spc="-35" dirty="0">
                          <a:latin typeface="Verdana"/>
                          <a:cs typeface="Verdana"/>
                        </a:rPr>
                        <a:t>630nm</a:t>
                      </a:r>
                      <a:endParaRPr sz="1200">
                        <a:latin typeface="Verdana"/>
                        <a:cs typeface="Verdana"/>
                      </a:endParaRPr>
                    </a:p>
                  </a:txBody>
                  <a:tcPr marL="0" marR="0" marT="2857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770"/>
                        </a:spcBef>
                      </a:pPr>
                      <a:r>
                        <a:rPr sz="1200" b="1" spc="-10" dirty="0">
                          <a:latin typeface="Verdana"/>
                          <a:cs typeface="Verdana"/>
                        </a:rPr>
                        <a:t>소프트웨어:</a:t>
                      </a:r>
                      <a:endParaRPr sz="1200" dirty="0">
                        <a:latin typeface="Verdana"/>
                        <a:cs typeface="Verdana"/>
                      </a:endParaRPr>
                    </a:p>
                  </a:txBody>
                  <a:tcPr marL="0" marR="0" marT="97790" marB="0"/>
                </a:tc>
                <a:tc>
                  <a:txBody>
                    <a:bodyPr/>
                    <a:lstStyle/>
                    <a:p>
                      <a:pPr marL="160655" marR="954405">
                        <a:lnSpc>
                          <a:spcPct val="101099"/>
                        </a:lnSpc>
                        <a:spcBef>
                          <a:spcPts val="220"/>
                        </a:spcBef>
                      </a:pPr>
                      <a:r>
                        <a:rPr sz="1200" dirty="0">
                          <a:latin typeface="Verdana"/>
                          <a:cs typeface="Verdana"/>
                        </a:rPr>
                        <a:t>마이크로프로세서 소프트웨어, 6개의 사용자별 </a:t>
                      </a:r>
                      <a:r>
                        <a:rPr sz="1200" spc="-10" dirty="0">
                          <a:latin typeface="Verdana"/>
                          <a:cs typeface="Verdana"/>
                        </a:rPr>
                        <a:t>측정 </a:t>
                      </a:r>
                      <a:r>
                        <a:rPr sz="1200" dirty="0">
                          <a:latin typeface="Verdana"/>
                          <a:cs typeface="Verdana"/>
                        </a:rPr>
                        <a:t>프로토콜 </a:t>
                      </a:r>
                      <a:r>
                        <a:rPr sz="1200" spc="-10" dirty="0">
                          <a:latin typeface="Verdana"/>
                          <a:cs typeface="Verdana"/>
                        </a:rPr>
                        <a:t>저장 </a:t>
                      </a:r>
                      <a:r>
                        <a:rPr sz="1200" dirty="0">
                          <a:latin typeface="Verdana"/>
                          <a:cs typeface="Verdana"/>
                        </a:rPr>
                        <a:t>가능</a:t>
                      </a:r>
                      <a:endParaRPr sz="1200">
                        <a:latin typeface="Verdana"/>
                        <a:cs typeface="Verdana"/>
                      </a:endParaRPr>
                    </a:p>
                  </a:txBody>
                  <a:tcPr marL="0" marR="0" marT="2794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5580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200" b="1" dirty="0">
                          <a:latin typeface="Verdana"/>
                          <a:cs typeface="Verdana"/>
                        </a:rPr>
                        <a:t>데이터 </a:t>
                      </a:r>
                      <a:r>
                        <a:rPr sz="1200" b="1" spc="-10" dirty="0">
                          <a:latin typeface="Verdana"/>
                          <a:cs typeface="Verdana"/>
                        </a:rPr>
                        <a:t>저장소:</a:t>
                      </a:r>
                      <a:endParaRPr sz="12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/>
                </a:tc>
                <a:tc>
                  <a:txBody>
                    <a:bodyPr/>
                    <a:lstStyle/>
                    <a:p>
                      <a:pPr marL="160655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200" dirty="0">
                          <a:latin typeface="Verdana"/>
                          <a:cs typeface="Verdana"/>
                        </a:rPr>
                        <a:t>최대. 최대 2000회 </a:t>
                      </a:r>
                      <a:r>
                        <a:rPr sz="1200" spc="-10" dirty="0">
                          <a:latin typeface="Verdana"/>
                          <a:cs typeface="Verdana"/>
                        </a:rPr>
                        <a:t>측정</a:t>
                      </a:r>
                      <a:endParaRPr sz="1200">
                        <a:latin typeface="Verdana"/>
                        <a:cs typeface="Verdana"/>
                      </a:endParaRPr>
                    </a:p>
                  </a:txBody>
                  <a:tcPr marL="0" marR="0" marT="29209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5580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sz="1200" b="1" dirty="0">
                          <a:latin typeface="Verdana"/>
                          <a:cs typeface="Verdana"/>
                        </a:rPr>
                        <a:t>사용자 </a:t>
                      </a:r>
                      <a:r>
                        <a:rPr sz="1200" b="1" spc="-10" dirty="0">
                          <a:latin typeface="Verdana"/>
                          <a:cs typeface="Verdana"/>
                        </a:rPr>
                        <a:t>언어:</a:t>
                      </a:r>
                      <a:endParaRPr sz="1200" dirty="0">
                        <a:latin typeface="Verdana"/>
                        <a:cs typeface="Verdana"/>
                      </a:endParaRPr>
                    </a:p>
                  </a:txBody>
                  <a:tcPr marL="0" marR="0" marT="28575" marB="0"/>
                </a:tc>
                <a:tc>
                  <a:txBody>
                    <a:bodyPr/>
                    <a:lstStyle/>
                    <a:p>
                      <a:pPr marL="160655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sz="1200" dirty="0">
                          <a:latin typeface="Verdana"/>
                          <a:cs typeface="Verdana"/>
                        </a:rPr>
                        <a:t>선택 사항으로 독일어 또는 </a:t>
                      </a:r>
                      <a:r>
                        <a:rPr sz="1200" spc="-10" dirty="0">
                          <a:latin typeface="Verdana"/>
                          <a:cs typeface="Verdana"/>
                        </a:rPr>
                        <a:t>영어</a:t>
                      </a:r>
                      <a:endParaRPr sz="1200">
                        <a:latin typeface="Verdana"/>
                        <a:cs typeface="Verdana"/>
                      </a:endParaRPr>
                    </a:p>
                  </a:txBody>
                  <a:tcPr marL="0" marR="0" marT="2857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6215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200" b="1" spc="-10" dirty="0">
                          <a:latin typeface="Verdana"/>
                          <a:cs typeface="Verdana"/>
                        </a:rPr>
                        <a:t>디스플레이:</a:t>
                      </a:r>
                      <a:endParaRPr sz="12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/>
                </a:tc>
                <a:tc>
                  <a:txBody>
                    <a:bodyPr/>
                    <a:lstStyle/>
                    <a:p>
                      <a:pPr marL="160655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200" dirty="0">
                          <a:latin typeface="Verdana"/>
                          <a:cs typeface="Verdana"/>
                        </a:rPr>
                        <a:t>조명 그래픽 디스플레이(128 x </a:t>
                      </a:r>
                      <a:r>
                        <a:rPr sz="1200" spc="-10" dirty="0">
                          <a:latin typeface="Verdana"/>
                          <a:cs typeface="Verdana"/>
                        </a:rPr>
                        <a:t>64도트</a:t>
                      </a:r>
                      <a:r>
                        <a:rPr sz="1200" dirty="0">
                          <a:latin typeface="Verdana"/>
                          <a:cs typeface="Verdana"/>
                        </a:rPr>
                        <a:t>)</a:t>
                      </a:r>
                    </a:p>
                  </a:txBody>
                  <a:tcPr marL="0" marR="0" marT="29209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5580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200" b="1" spc="-10" dirty="0">
                          <a:latin typeface="Verdana"/>
                          <a:cs typeface="Verdana"/>
                        </a:rPr>
                        <a:t>인터페이스:</a:t>
                      </a:r>
                      <a:endParaRPr sz="12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/>
                </a:tc>
                <a:tc>
                  <a:txBody>
                    <a:bodyPr/>
                    <a:lstStyle/>
                    <a:p>
                      <a:pPr marL="160655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200" dirty="0">
                          <a:latin typeface="Verdana"/>
                          <a:cs typeface="Verdana"/>
                        </a:rPr>
                        <a:t>PC 또는 </a:t>
                      </a:r>
                      <a:r>
                        <a:rPr sz="1200" spc="-10" dirty="0">
                          <a:latin typeface="Verdana"/>
                          <a:cs typeface="Verdana"/>
                        </a:rPr>
                        <a:t>프린터로 </a:t>
                      </a:r>
                      <a:r>
                        <a:rPr sz="1200" dirty="0">
                          <a:latin typeface="Verdana"/>
                          <a:cs typeface="Verdana"/>
                        </a:rPr>
                        <a:t>데이터 전송을 위한 RS 232 인터페이스</a:t>
                      </a:r>
                      <a:endParaRPr sz="1200">
                        <a:latin typeface="Verdana"/>
                        <a:cs typeface="Verdana"/>
                      </a:endParaRPr>
                    </a:p>
                  </a:txBody>
                  <a:tcPr marL="0" marR="0" marT="29209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5580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sz="1200" b="1" dirty="0">
                          <a:latin typeface="Verdana"/>
                          <a:cs typeface="Verdana"/>
                        </a:rPr>
                        <a:t>작동 </a:t>
                      </a:r>
                      <a:r>
                        <a:rPr sz="1200" b="1" spc="-10" dirty="0">
                          <a:latin typeface="Verdana"/>
                          <a:cs typeface="Verdana"/>
                        </a:rPr>
                        <a:t>모드:</a:t>
                      </a:r>
                      <a:endParaRPr sz="1200" dirty="0">
                        <a:latin typeface="Verdana"/>
                        <a:cs typeface="Verdana"/>
                      </a:endParaRPr>
                    </a:p>
                  </a:txBody>
                  <a:tcPr marL="0" marR="0" marT="28575" marB="0"/>
                </a:tc>
                <a:tc>
                  <a:txBody>
                    <a:bodyPr/>
                    <a:lstStyle/>
                    <a:p>
                      <a:pPr marL="160655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sz="1200" dirty="0">
                          <a:latin typeface="Verdana"/>
                          <a:cs typeface="Verdana"/>
                        </a:rPr>
                        <a:t>배터리 또는 주전원 </a:t>
                      </a:r>
                      <a:r>
                        <a:rPr sz="1200" spc="-10" dirty="0">
                          <a:latin typeface="Verdana"/>
                          <a:cs typeface="Verdana"/>
                        </a:rPr>
                        <a:t>작동 가능</a:t>
                      </a:r>
                      <a:endParaRPr sz="1200">
                        <a:latin typeface="Verdana"/>
                        <a:cs typeface="Verdana"/>
                      </a:endParaRPr>
                    </a:p>
                  </a:txBody>
                  <a:tcPr marL="0" marR="0" marT="2857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4645">
                <a:tc>
                  <a:txBody>
                    <a:bodyPr/>
                    <a:lstStyle/>
                    <a:p>
                      <a:pPr marL="31750" marR="187325">
                        <a:lnSpc>
                          <a:spcPct val="101099"/>
                        </a:lnSpc>
                        <a:spcBef>
                          <a:spcPts val="220"/>
                        </a:spcBef>
                      </a:pPr>
                      <a:r>
                        <a:rPr sz="1200" b="1" dirty="0">
                          <a:latin typeface="Verdana"/>
                          <a:cs typeface="Verdana"/>
                        </a:rPr>
                        <a:t>배터리</a:t>
                      </a:r>
                      <a:r>
                        <a:rPr sz="1200" b="1" spc="-10" dirty="0">
                          <a:latin typeface="Verdana"/>
                          <a:cs typeface="Verdana"/>
                        </a:rPr>
                        <a:t>(충전식 배터리):</a:t>
                      </a:r>
                      <a:endParaRPr sz="1200" dirty="0">
                        <a:latin typeface="Verdana"/>
                        <a:cs typeface="Verdana"/>
                      </a:endParaRPr>
                    </a:p>
                  </a:txBody>
                  <a:tcPr marL="0" marR="0" marT="27940" marB="0"/>
                </a:tc>
                <a:tc>
                  <a:txBody>
                    <a:bodyPr/>
                    <a:lstStyle/>
                    <a:p>
                      <a:pPr marL="160655">
                        <a:lnSpc>
                          <a:spcPct val="100000"/>
                        </a:lnSpc>
                        <a:spcBef>
                          <a:spcPts val="770"/>
                        </a:spcBef>
                      </a:pPr>
                      <a:r>
                        <a:rPr sz="1200" dirty="0">
                          <a:latin typeface="Verdana"/>
                          <a:cs typeface="Verdana"/>
                        </a:rPr>
                        <a:t>충전식 배터리 3개: NiCd R14/C/Baby/UM2 배터리; </a:t>
                      </a:r>
                      <a:r>
                        <a:rPr sz="1200" spc="-25" dirty="0">
                          <a:latin typeface="Verdana"/>
                          <a:cs typeface="Verdana"/>
                        </a:rPr>
                        <a:t>2500mAh</a:t>
                      </a:r>
                      <a:endParaRPr sz="1200">
                        <a:latin typeface="Verdana"/>
                        <a:cs typeface="Verdana"/>
                      </a:endParaRPr>
                    </a:p>
                  </a:txBody>
                  <a:tcPr marL="0" marR="0" marT="9779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5580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200" b="1" dirty="0">
                          <a:latin typeface="Verdana"/>
                          <a:cs typeface="Verdana"/>
                        </a:rPr>
                        <a:t>주 전원 </a:t>
                      </a:r>
                      <a:r>
                        <a:rPr sz="1200" b="1" spc="-10" dirty="0">
                          <a:latin typeface="Verdana"/>
                          <a:cs typeface="Verdana"/>
                        </a:rPr>
                        <a:t>공급 </a:t>
                      </a:r>
                      <a:r>
                        <a:rPr sz="1200" b="1" dirty="0">
                          <a:latin typeface="Verdana"/>
                          <a:cs typeface="Verdana"/>
                        </a:rPr>
                        <a:t>장치</a:t>
                      </a:r>
                      <a:r>
                        <a:rPr sz="1200" b="1" spc="-10" dirty="0">
                          <a:latin typeface="Verdana"/>
                          <a:cs typeface="Verdana"/>
                        </a:rPr>
                        <a:t>:</a:t>
                      </a:r>
                      <a:endParaRPr sz="12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/>
                </a:tc>
                <a:tc>
                  <a:txBody>
                    <a:bodyPr/>
                    <a:lstStyle/>
                    <a:p>
                      <a:pPr marL="160655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200" dirty="0">
                          <a:latin typeface="Verdana"/>
                          <a:cs typeface="Verdana"/>
                        </a:rPr>
                        <a:t>230V / 50Hz, 115V / </a:t>
                      </a:r>
                      <a:r>
                        <a:rPr sz="1200" spc="-35" dirty="0">
                          <a:latin typeface="Verdana"/>
                          <a:cs typeface="Verdana"/>
                        </a:rPr>
                        <a:t>60Hz</a:t>
                      </a:r>
                      <a:endParaRPr sz="1200">
                        <a:latin typeface="Verdana"/>
                        <a:cs typeface="Verdana"/>
                      </a:endParaRPr>
                    </a:p>
                  </a:txBody>
                  <a:tcPr marL="0" marR="0" marT="29209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5580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sz="1200" b="1" spc="-10" dirty="0">
                          <a:latin typeface="Verdana"/>
                          <a:cs typeface="Verdana"/>
                        </a:rPr>
                        <a:t>치수</a:t>
                      </a:r>
                      <a:r>
                        <a:rPr sz="1200" b="1" dirty="0">
                          <a:latin typeface="Arial"/>
                          <a:cs typeface="Arial"/>
                        </a:rPr>
                        <a:t>(</a:t>
                      </a:r>
                      <a:r>
                        <a:rPr sz="1200" b="1" spc="10" dirty="0">
                          <a:latin typeface="Verdana"/>
                          <a:cs typeface="Verdana"/>
                        </a:rPr>
                        <a:t>H/W/D</a:t>
                      </a:r>
                      <a:r>
                        <a:rPr sz="1200" b="1" spc="-25" dirty="0">
                          <a:latin typeface="Verdana"/>
                          <a:cs typeface="Verdana"/>
                        </a:rPr>
                        <a:t>):</a:t>
                      </a:r>
                      <a:endParaRPr sz="1200" dirty="0">
                        <a:latin typeface="Verdana"/>
                        <a:cs typeface="Verdana"/>
                      </a:endParaRPr>
                    </a:p>
                  </a:txBody>
                  <a:tcPr marL="0" marR="0" marT="28575" marB="0"/>
                </a:tc>
                <a:tc>
                  <a:txBody>
                    <a:bodyPr/>
                    <a:lstStyle/>
                    <a:p>
                      <a:pPr marL="160655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sz="1200" dirty="0">
                          <a:latin typeface="Verdana"/>
                          <a:cs typeface="Verdana"/>
                        </a:rPr>
                        <a:t>170 x 150 x 280 </a:t>
                      </a:r>
                      <a:r>
                        <a:rPr sz="1200" spc="-25" dirty="0">
                          <a:latin typeface="Verdana"/>
                          <a:cs typeface="Verdana"/>
                        </a:rPr>
                        <a:t>mm</a:t>
                      </a:r>
                      <a:endParaRPr sz="1200">
                        <a:latin typeface="Verdana"/>
                        <a:cs typeface="Verdana"/>
                      </a:endParaRPr>
                    </a:p>
                  </a:txBody>
                  <a:tcPr marL="0" marR="0" marT="2857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6215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200" b="1" spc="-10" dirty="0">
                          <a:latin typeface="Verdana"/>
                          <a:cs typeface="Verdana"/>
                        </a:rPr>
                        <a:t>무게:</a:t>
                      </a:r>
                      <a:endParaRPr sz="12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/>
                </a:tc>
                <a:tc>
                  <a:txBody>
                    <a:bodyPr/>
                    <a:lstStyle/>
                    <a:p>
                      <a:pPr marL="160655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200" dirty="0">
                          <a:latin typeface="Verdana"/>
                          <a:cs typeface="Verdana"/>
                        </a:rPr>
                        <a:t>2kg(</a:t>
                      </a:r>
                      <a:r>
                        <a:rPr sz="1200" spc="-10" dirty="0">
                          <a:latin typeface="Verdana"/>
                          <a:cs typeface="Verdana"/>
                        </a:rPr>
                        <a:t>배터리 </a:t>
                      </a:r>
                      <a:r>
                        <a:rPr sz="1200" dirty="0">
                          <a:latin typeface="Verdana"/>
                          <a:cs typeface="Verdana"/>
                        </a:rPr>
                        <a:t>포함)</a:t>
                      </a:r>
                      <a:endParaRPr sz="1200">
                        <a:latin typeface="Verdana"/>
                        <a:cs typeface="Verdana"/>
                      </a:endParaRPr>
                    </a:p>
                  </a:txBody>
                  <a:tcPr marL="0" marR="0" marT="29209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5580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200" b="1" spc="-10" dirty="0">
                          <a:latin typeface="Verdana"/>
                          <a:cs typeface="Verdana"/>
                        </a:rPr>
                        <a:t>습도:</a:t>
                      </a:r>
                      <a:endParaRPr sz="12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/>
                </a:tc>
                <a:tc>
                  <a:txBody>
                    <a:bodyPr/>
                    <a:lstStyle/>
                    <a:p>
                      <a:pPr marL="160655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200" dirty="0">
                          <a:latin typeface="Verdana"/>
                          <a:cs typeface="Verdana"/>
                        </a:rPr>
                        <a:t>10%~90%(</a:t>
                      </a:r>
                      <a:r>
                        <a:rPr sz="1200" spc="-10" dirty="0">
                          <a:latin typeface="Verdana"/>
                          <a:cs typeface="Verdana"/>
                        </a:rPr>
                        <a:t>응결 </a:t>
                      </a:r>
                      <a:r>
                        <a:rPr sz="1200" dirty="0">
                          <a:latin typeface="Verdana"/>
                          <a:cs typeface="Verdana"/>
                        </a:rPr>
                        <a:t>없음)</a:t>
                      </a:r>
                      <a:endParaRPr sz="1200">
                        <a:latin typeface="Verdana"/>
                        <a:cs typeface="Verdana"/>
                      </a:endParaRPr>
                    </a:p>
                  </a:txBody>
                  <a:tcPr marL="0" marR="0" marT="29209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95580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sz="1200" b="1" dirty="0">
                          <a:latin typeface="Verdana"/>
                          <a:cs typeface="Verdana"/>
                        </a:rPr>
                        <a:t>온도 </a:t>
                      </a:r>
                      <a:r>
                        <a:rPr sz="1200" b="1" spc="-10" dirty="0">
                          <a:latin typeface="Verdana"/>
                          <a:cs typeface="Verdana"/>
                        </a:rPr>
                        <a:t>범위:</a:t>
                      </a:r>
                      <a:endParaRPr sz="1200" dirty="0">
                        <a:latin typeface="Verdana"/>
                        <a:cs typeface="Verdana"/>
                      </a:endParaRPr>
                    </a:p>
                  </a:txBody>
                  <a:tcPr marL="0" marR="0" marT="28575" marB="0"/>
                </a:tc>
                <a:tc>
                  <a:txBody>
                    <a:bodyPr/>
                    <a:lstStyle/>
                    <a:p>
                      <a:pPr marL="160655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sz="1200" dirty="0">
                          <a:latin typeface="Verdana"/>
                          <a:cs typeface="Verdana"/>
                        </a:rPr>
                        <a:t>+15 °C ~ +30 </a:t>
                      </a:r>
                      <a:r>
                        <a:rPr sz="1200" spc="-25" dirty="0">
                          <a:latin typeface="Verdana"/>
                          <a:cs typeface="Verdana"/>
                        </a:rPr>
                        <a:t>°C</a:t>
                      </a:r>
                      <a:endParaRPr sz="1200">
                        <a:latin typeface="Verdana"/>
                        <a:cs typeface="Verdana"/>
                      </a:endParaRPr>
                    </a:p>
                  </a:txBody>
                  <a:tcPr marL="0" marR="0" marT="28575" marB="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67640">
                <a:tc>
                  <a:txBody>
                    <a:bodyPr/>
                    <a:lstStyle/>
                    <a:p>
                      <a:pPr marL="31750">
                        <a:lnSpc>
                          <a:spcPts val="990"/>
                        </a:lnSpc>
                        <a:spcBef>
                          <a:spcPts val="229"/>
                        </a:spcBef>
                      </a:pPr>
                      <a:r>
                        <a:rPr sz="1200" b="1" spc="-10" dirty="0">
                          <a:latin typeface="Verdana"/>
                          <a:cs typeface="Verdana"/>
                        </a:rPr>
                        <a:t>보증:</a:t>
                      </a:r>
                      <a:endParaRPr sz="12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/>
                </a:tc>
                <a:tc>
                  <a:txBody>
                    <a:bodyPr/>
                    <a:lstStyle/>
                    <a:p>
                      <a:pPr marL="160655">
                        <a:lnSpc>
                          <a:spcPts val="990"/>
                        </a:lnSpc>
                        <a:spcBef>
                          <a:spcPts val="229"/>
                        </a:spcBef>
                      </a:pPr>
                      <a:r>
                        <a:rPr sz="1200" dirty="0">
                          <a:latin typeface="Verdana"/>
                          <a:cs typeface="Verdana"/>
                        </a:rPr>
                        <a:t>1 </a:t>
                      </a:r>
                      <a:r>
                        <a:rPr sz="1200" spc="-20" dirty="0">
                          <a:latin typeface="Verdana"/>
                          <a:cs typeface="Verdana"/>
                        </a:rPr>
                        <a:t>년</a:t>
                      </a:r>
                      <a:endParaRPr sz="12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  <p:sp>
        <p:nvSpPr>
          <p:cNvPr id="8" name="object 8"/>
          <p:cNvSpPr txBox="1"/>
          <p:nvPr/>
        </p:nvSpPr>
        <p:spPr>
          <a:xfrm>
            <a:off x="200025" y="1190624"/>
            <a:ext cx="3895725" cy="293670"/>
          </a:xfrm>
          <a:prstGeom prst="rect">
            <a:avLst/>
          </a:prstGeom>
          <a:solidFill>
            <a:srgbClr val="B8CCE3"/>
          </a:solidFill>
        </p:spPr>
        <p:txBody>
          <a:bodyPr vert="horz" wrap="square" lIns="0" tIns="46990" rIns="0" bIns="0" rtlCol="0">
            <a:spAutoFit/>
          </a:bodyPr>
          <a:lstStyle/>
          <a:p>
            <a:pPr marL="1107440">
              <a:lnSpc>
                <a:spcPct val="100000"/>
              </a:lnSpc>
              <a:spcBef>
                <a:spcPts val="370"/>
              </a:spcBef>
            </a:pPr>
            <a:r>
              <a:rPr sz="1600" b="1" spc="-10" dirty="0">
                <a:solidFill>
                  <a:srgbClr val="1F487C"/>
                </a:solidFill>
                <a:latin typeface="Verdana"/>
                <a:cs typeface="Verdana"/>
              </a:rPr>
              <a:t>애플리케이션</a:t>
            </a:r>
            <a:endParaRPr sz="1600">
              <a:latin typeface="Verdana"/>
              <a:cs typeface="Verdan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16712" y="1648714"/>
            <a:ext cx="3188335" cy="2401298"/>
          </a:xfrm>
          <a:prstGeom prst="rect">
            <a:avLst/>
          </a:prstGeom>
        </p:spPr>
        <p:txBody>
          <a:bodyPr vert="horz" wrap="square" lIns="0" tIns="35560" rIns="0" bIns="0" rtlCol="0">
            <a:spAutoFit/>
          </a:bodyPr>
          <a:lstStyle/>
          <a:p>
            <a:pPr marL="241300" indent="-229235">
              <a:lnSpc>
                <a:spcPct val="100000"/>
              </a:lnSpc>
              <a:spcBef>
                <a:spcPts val="280"/>
              </a:spcBef>
              <a:buFont typeface="Wingdings"/>
              <a:buChar char=""/>
              <a:tabLst>
                <a:tab pos="241300" algn="l"/>
                <a:tab pos="241935" algn="l"/>
              </a:tabLst>
            </a:pPr>
            <a:r>
              <a:rPr sz="1200" dirty="0">
                <a:latin typeface="+mn-ea"/>
                <a:ea typeface="+mn-ea"/>
                <a:cs typeface="Verdana"/>
              </a:rPr>
              <a:t>식수 </a:t>
            </a:r>
            <a:r>
              <a:rPr sz="1200" spc="-10" dirty="0">
                <a:latin typeface="+mn-ea"/>
                <a:ea typeface="+mn-ea"/>
                <a:cs typeface="Verdana"/>
              </a:rPr>
              <a:t>회사를 </a:t>
            </a:r>
            <a:r>
              <a:rPr sz="1200" dirty="0">
                <a:latin typeface="+mn-ea"/>
                <a:ea typeface="+mn-ea"/>
                <a:cs typeface="Verdana"/>
              </a:rPr>
              <a:t>위한 취수 보호</a:t>
            </a:r>
          </a:p>
          <a:p>
            <a:pPr marL="241300" marR="407670" indent="-229235">
              <a:lnSpc>
                <a:spcPct val="116700"/>
              </a:lnSpc>
              <a:buFont typeface="Wingdings"/>
              <a:buChar char=""/>
              <a:tabLst>
                <a:tab pos="241300" algn="l"/>
                <a:tab pos="241935" algn="l"/>
              </a:tabLst>
            </a:pPr>
            <a:r>
              <a:rPr sz="1200" dirty="0">
                <a:latin typeface="+mn-ea"/>
                <a:ea typeface="+mn-ea"/>
                <a:cs typeface="Verdana"/>
              </a:rPr>
              <a:t>폐수 확인: 유입수 및 </a:t>
            </a:r>
            <a:r>
              <a:rPr sz="1200" spc="-10" dirty="0">
                <a:latin typeface="+mn-ea"/>
                <a:ea typeface="+mn-ea"/>
                <a:cs typeface="Verdana"/>
              </a:rPr>
              <a:t>유출수 측정</a:t>
            </a:r>
            <a:endParaRPr sz="1200" dirty="0">
              <a:latin typeface="+mn-ea"/>
              <a:ea typeface="+mn-ea"/>
              <a:cs typeface="Verdana"/>
            </a:endParaRPr>
          </a:p>
          <a:p>
            <a:pPr marL="241300" marR="5080" indent="-229235">
              <a:lnSpc>
                <a:spcPts val="1260"/>
              </a:lnSpc>
              <a:spcBef>
                <a:spcPts val="60"/>
              </a:spcBef>
              <a:buFont typeface="Wingdings"/>
              <a:buChar char=""/>
              <a:tabLst>
                <a:tab pos="241300" algn="l"/>
                <a:tab pos="241935" algn="l"/>
              </a:tabLst>
            </a:pPr>
            <a:r>
              <a:rPr sz="1200" dirty="0">
                <a:latin typeface="+mn-ea"/>
                <a:ea typeface="+mn-ea"/>
                <a:cs typeface="Verdana"/>
              </a:rPr>
              <a:t>HACCP </a:t>
            </a:r>
            <a:r>
              <a:rPr sz="1200" spc="-10" dirty="0">
                <a:latin typeface="+mn-ea"/>
                <a:ea typeface="+mn-ea"/>
                <a:cs typeface="Verdana"/>
              </a:rPr>
              <a:t>적용을 </a:t>
            </a:r>
            <a:r>
              <a:rPr sz="1200" dirty="0">
                <a:latin typeface="+mn-ea"/>
                <a:ea typeface="+mn-ea"/>
                <a:cs typeface="Verdana"/>
              </a:rPr>
              <a:t>위한 식품 </a:t>
            </a:r>
            <a:r>
              <a:rPr sz="1200" spc="-10" dirty="0">
                <a:latin typeface="+mn-ea"/>
                <a:ea typeface="+mn-ea"/>
                <a:cs typeface="Verdana"/>
              </a:rPr>
              <a:t>애플리케이션의 </a:t>
            </a:r>
            <a:r>
              <a:rPr sz="1200" dirty="0">
                <a:latin typeface="+mn-ea"/>
                <a:ea typeface="+mn-ea"/>
                <a:cs typeface="Verdana"/>
              </a:rPr>
              <a:t>공정 용수 보안 제어</a:t>
            </a:r>
          </a:p>
          <a:p>
            <a:pPr marL="241300" marR="150495" indent="-229235">
              <a:lnSpc>
                <a:spcPts val="1260"/>
              </a:lnSpc>
              <a:buFont typeface="Wingdings"/>
              <a:buChar char=""/>
              <a:tabLst>
                <a:tab pos="241300" algn="l"/>
                <a:tab pos="241935" algn="l"/>
              </a:tabLst>
            </a:pPr>
            <a:r>
              <a:rPr sz="1200" dirty="0">
                <a:latin typeface="+mn-ea"/>
                <a:ea typeface="+mn-ea"/>
                <a:cs typeface="Verdana"/>
              </a:rPr>
              <a:t>오프라인 제어, </a:t>
            </a:r>
            <a:r>
              <a:rPr sz="1200" spc="-10" dirty="0">
                <a:latin typeface="+mn-ea"/>
                <a:ea typeface="+mn-ea"/>
                <a:cs typeface="Verdana"/>
              </a:rPr>
              <a:t>TOXcontrol </a:t>
            </a:r>
            <a:r>
              <a:rPr sz="1200" dirty="0">
                <a:latin typeface="+mn-ea"/>
                <a:ea typeface="+mn-ea"/>
                <a:cs typeface="Verdana"/>
              </a:rPr>
              <a:t>결과의 유효성 검사 및 검증</a:t>
            </a:r>
          </a:p>
          <a:p>
            <a:pPr marL="250190" marR="561340" indent="-229235">
              <a:lnSpc>
                <a:spcPts val="1260"/>
              </a:lnSpc>
              <a:buFont typeface="Wingdings"/>
              <a:buChar char=""/>
              <a:tabLst>
                <a:tab pos="250190" algn="l"/>
                <a:tab pos="250825" algn="l"/>
              </a:tabLst>
            </a:pPr>
            <a:r>
              <a:rPr sz="1200" spc="-10" dirty="0">
                <a:latin typeface="+mn-ea"/>
                <a:ea typeface="+mn-ea"/>
                <a:cs typeface="Verdana"/>
              </a:rPr>
              <a:t>발광 </a:t>
            </a:r>
            <a:r>
              <a:rPr sz="1200" dirty="0">
                <a:latin typeface="+mn-ea"/>
                <a:ea typeface="+mn-ea"/>
                <a:cs typeface="Verdana"/>
              </a:rPr>
              <a:t>박테리아(비브리오 </a:t>
            </a:r>
            <a:r>
              <a:rPr sz="1200" spc="-10" dirty="0">
                <a:latin typeface="+mn-ea"/>
                <a:ea typeface="+mn-ea"/>
                <a:cs typeface="Verdana"/>
              </a:rPr>
              <a:t>피셔리</a:t>
            </a:r>
            <a:r>
              <a:rPr sz="1200" dirty="0">
                <a:latin typeface="+mn-ea"/>
                <a:ea typeface="+mn-ea"/>
                <a:cs typeface="Verdana"/>
              </a:rPr>
              <a:t>)의 감도 테스트</a:t>
            </a:r>
          </a:p>
          <a:p>
            <a:pPr marL="250190" indent="-229235">
              <a:lnSpc>
                <a:spcPct val="100000"/>
              </a:lnSpc>
              <a:spcBef>
                <a:spcPts val="95"/>
              </a:spcBef>
              <a:buFont typeface="Wingdings"/>
              <a:buChar char=""/>
              <a:tabLst>
                <a:tab pos="250190" algn="l"/>
                <a:tab pos="250825" algn="l"/>
              </a:tabLst>
            </a:pPr>
            <a:r>
              <a:rPr sz="1200" spc="-20" dirty="0">
                <a:latin typeface="+mn-ea"/>
                <a:ea typeface="+mn-ea"/>
                <a:cs typeface="Verdana"/>
              </a:rPr>
              <a:t>온라인과 </a:t>
            </a:r>
            <a:r>
              <a:rPr sz="1200" dirty="0">
                <a:latin typeface="+mn-ea"/>
                <a:ea typeface="+mn-ea"/>
                <a:cs typeface="Verdana"/>
              </a:rPr>
              <a:t>오프라인 비교</a:t>
            </a:r>
          </a:p>
          <a:p>
            <a:pPr marL="250190">
              <a:lnSpc>
                <a:spcPct val="100000"/>
              </a:lnSpc>
              <a:spcBef>
                <a:spcPts val="180"/>
              </a:spcBef>
            </a:pPr>
            <a:r>
              <a:rPr sz="1200" spc="-10" dirty="0">
                <a:latin typeface="+mn-ea"/>
                <a:ea typeface="+mn-ea"/>
                <a:cs typeface="Verdana"/>
              </a:rPr>
              <a:t>TOXcontrol</a:t>
            </a:r>
            <a:endParaRPr sz="1200" dirty="0">
              <a:latin typeface="+mn-ea"/>
              <a:ea typeface="+mn-ea"/>
              <a:cs typeface="Verdana"/>
            </a:endParaRPr>
          </a:p>
          <a:p>
            <a:pPr marL="250190" marR="916940" indent="-229235">
              <a:lnSpc>
                <a:spcPts val="1260"/>
              </a:lnSpc>
              <a:spcBef>
                <a:spcPts val="70"/>
              </a:spcBef>
              <a:buFont typeface="Wingdings"/>
              <a:buChar char=""/>
              <a:tabLst>
                <a:tab pos="250190" algn="l"/>
                <a:tab pos="250825" algn="l"/>
              </a:tabLst>
            </a:pPr>
            <a:r>
              <a:rPr sz="1200" dirty="0">
                <a:latin typeface="+mn-ea"/>
                <a:ea typeface="+mn-ea"/>
                <a:cs typeface="Verdana"/>
              </a:rPr>
              <a:t>박테리아 </a:t>
            </a:r>
            <a:r>
              <a:rPr sz="1200" spc="-25" dirty="0">
                <a:latin typeface="+mn-ea"/>
                <a:ea typeface="+mn-ea"/>
                <a:cs typeface="Verdana"/>
              </a:rPr>
              <a:t>및 </a:t>
            </a:r>
            <a:r>
              <a:rPr sz="1200" spc="-10" dirty="0">
                <a:latin typeface="+mn-ea"/>
                <a:ea typeface="+mn-ea"/>
                <a:cs typeface="Verdana"/>
              </a:rPr>
              <a:t>시약의 </a:t>
            </a:r>
            <a:r>
              <a:rPr sz="1200" dirty="0">
                <a:latin typeface="+mn-ea"/>
                <a:ea typeface="+mn-ea"/>
                <a:cs typeface="Verdana"/>
              </a:rPr>
              <a:t>QA/QC 애플리케이션</a:t>
            </a:r>
          </a:p>
          <a:p>
            <a:pPr marL="250190" indent="-229235">
              <a:lnSpc>
                <a:spcPct val="100000"/>
              </a:lnSpc>
              <a:spcBef>
                <a:spcPts val="110"/>
              </a:spcBef>
              <a:buFont typeface="Wingdings"/>
              <a:buChar char=""/>
              <a:tabLst>
                <a:tab pos="250190" algn="l"/>
                <a:tab pos="250825" algn="l"/>
              </a:tabLst>
            </a:pPr>
            <a:r>
              <a:rPr sz="1200" dirty="0">
                <a:latin typeface="+mn-ea"/>
                <a:ea typeface="+mn-ea"/>
                <a:cs typeface="Verdana"/>
              </a:rPr>
              <a:t>기타 독성 </a:t>
            </a:r>
            <a:r>
              <a:rPr sz="1200" spc="-10" dirty="0">
                <a:latin typeface="+mn-ea"/>
                <a:ea typeface="+mn-ea"/>
                <a:cs typeface="Verdana"/>
              </a:rPr>
              <a:t>애플리케이션.</a:t>
            </a:r>
            <a:endParaRPr sz="1200" dirty="0">
              <a:latin typeface="+mn-ea"/>
              <a:ea typeface="+mn-ea"/>
              <a:cs typeface="Verdana"/>
            </a:endParaRPr>
          </a:p>
        </p:txBody>
      </p:sp>
      <p:pic>
        <p:nvPicPr>
          <p:cNvPr id="11" name="object 11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177059" y="8169586"/>
            <a:ext cx="1437005" cy="2152650"/>
          </a:xfrm>
          <a:prstGeom prst="rect">
            <a:avLst/>
          </a:prstGeom>
        </p:spPr>
      </p:pic>
      <p:pic>
        <p:nvPicPr>
          <p:cNvPr id="12" name="object 12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94589" y="10021831"/>
            <a:ext cx="2105025" cy="371475"/>
          </a:xfrm>
          <a:prstGeom prst="rect">
            <a:avLst/>
          </a:prstGeom>
        </p:spPr>
      </p:pic>
      <p:pic>
        <p:nvPicPr>
          <p:cNvPr id="17" name="그림 16">
            <a:extLst>
              <a:ext uri="{FF2B5EF4-FFF2-40B4-BE49-F238E27FC236}">
                <a16:creationId xmlns:a16="http://schemas.microsoft.com/office/drawing/2014/main" id="{D9B0C76D-2D7B-7C86-7925-5752B35FEB6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24106" y="2474904"/>
            <a:ext cx="3532394" cy="2402745"/>
          </a:xfrm>
          <a:prstGeom prst="rect">
            <a:avLst/>
          </a:prstGeom>
        </p:spPr>
      </p:pic>
      <p:pic>
        <p:nvPicPr>
          <p:cNvPr id="18" name="그림 17">
            <a:extLst>
              <a:ext uri="{FF2B5EF4-FFF2-40B4-BE49-F238E27FC236}">
                <a16:creationId xmlns:a16="http://schemas.microsoft.com/office/drawing/2014/main" id="{B27F1444-9517-7A2B-6D43-068FD02D0DA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207058" y="399519"/>
            <a:ext cx="3321875" cy="1500654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</TotalTime>
  <Words>436</Words>
  <Application>Microsoft Office PowerPoint</Application>
  <PresentationFormat>사용자 지정</PresentationFormat>
  <Paragraphs>62</Paragraphs>
  <Slides>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8" baseType="lpstr">
      <vt:lpstr>G마켓 산스 Light</vt:lpstr>
      <vt:lpstr>Arial</vt:lpstr>
      <vt:lpstr>Calibri</vt:lpstr>
      <vt:lpstr>Verdana</vt:lpstr>
      <vt:lpstr>Wingdings</vt:lpstr>
      <vt:lpstr>Office Theme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Melanie Nuchelmans</dc:creator>
  <cp:keywords>, docId:24A62D944F0C8C9294F812A8BEEEB349</cp:keywords>
  <cp:lastModifiedBy>June Song</cp:lastModifiedBy>
  <cp:revision>2</cp:revision>
  <dcterms:created xsi:type="dcterms:W3CDTF">2024-08-26T23:56:12Z</dcterms:created>
  <dcterms:modified xsi:type="dcterms:W3CDTF">2024-08-27T00:02:44Z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2018-06-26T00:00:00Z</vt:filetime>
  </property>
  <property fmtid="{D5CDD505-2E9C-101B-9397-08002B2CF9AE}" pid="3" name="Creator">
    <vt:lpwstr>Microsoft® Word 2016</vt:lpwstr>
  </property>
  <property fmtid="{D5CDD505-2E9C-101B-9397-08002B2CF9AE}" pid="4" name="LastSaved">
    <vt:filetime>2024-08-26T00:00:00Z</vt:filetime>
  </property>
  <property fmtid="{D5CDD505-2E9C-101B-9397-08002B2CF9AE}" pid="5" name="Producer">
    <vt:lpwstr>Microsoft® Word 2016</vt:lpwstr>
  </property>
</Properties>
</file>