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5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25106" y="2035666"/>
            <a:ext cx="4505960" cy="187083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45085">
              <a:lnSpc>
                <a:spcPct val="101499"/>
              </a:lnSpc>
              <a:spcBef>
                <a:spcPts val="80"/>
              </a:spcBef>
            </a:pPr>
            <a:r>
              <a:rPr sz="1200" dirty="0">
                <a:latin typeface="Verdana"/>
                <a:cs typeface="Verdana"/>
              </a:rPr>
              <a:t>TOXmini는 다양한 시료와 응용 분야에서 독성을 </a:t>
            </a:r>
            <a:r>
              <a:rPr sz="1200" spc="-10" dirty="0">
                <a:latin typeface="Verdana"/>
                <a:cs typeface="Verdana"/>
              </a:rPr>
              <a:t>측정할 </a:t>
            </a:r>
            <a:r>
              <a:rPr sz="1200" dirty="0">
                <a:latin typeface="Verdana"/>
                <a:cs typeface="Verdana"/>
              </a:rPr>
              <a:t>수 있는 휴대가 간편하고 사용하기 쉬운 시스템입니다. 비브리오 피세리균의 발광 효과를 자동으로 측정하여 테스트한 샘플이 </a:t>
            </a:r>
            <a:r>
              <a:rPr sz="1200" spc="-10" dirty="0">
                <a:latin typeface="Verdana"/>
                <a:cs typeface="Verdana"/>
              </a:rPr>
              <a:t>독성이 </a:t>
            </a:r>
            <a:r>
              <a:rPr sz="1200" dirty="0">
                <a:latin typeface="Verdana"/>
                <a:cs typeface="Verdana"/>
              </a:rPr>
              <a:t>있는 경우 표시해 </a:t>
            </a:r>
            <a:r>
              <a:rPr sz="1200" spc="-10" dirty="0">
                <a:latin typeface="Verdana"/>
                <a:cs typeface="Verdana"/>
              </a:rPr>
              <a:t>줍니다.</a:t>
            </a:r>
            <a:endParaRPr sz="1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Verdana"/>
              <a:cs typeface="Verdana"/>
            </a:endParaRPr>
          </a:p>
          <a:p>
            <a:pPr marL="12700" marR="5080">
              <a:lnSpc>
                <a:spcPct val="101499"/>
              </a:lnSpc>
            </a:pPr>
            <a:r>
              <a:rPr sz="1200" dirty="0">
                <a:latin typeface="Verdana"/>
                <a:cs typeface="Verdana"/>
              </a:rPr>
              <a:t>실험실(옵션인 </a:t>
            </a:r>
            <a:r>
              <a:rPr sz="1200" spc="-10" dirty="0">
                <a:latin typeface="Verdana"/>
                <a:cs typeface="Verdana"/>
              </a:rPr>
              <a:t>냉각 </a:t>
            </a:r>
            <a:r>
              <a:rPr sz="1200" dirty="0">
                <a:latin typeface="Verdana"/>
                <a:cs typeface="Verdana"/>
              </a:rPr>
              <a:t>블록과 함께 사용 가능)과 연구용 내부 배터리로 작동하는 현장 시스템으로 사용할 수 있습니다. 또한 동일한 시약(동결 건조 박테리아, 블랭크 용액 </a:t>
            </a:r>
            <a:r>
              <a:rPr sz="1200" spc="-25" dirty="0">
                <a:latin typeface="Verdana"/>
                <a:cs typeface="Verdana"/>
              </a:rPr>
              <a:t>및 </a:t>
            </a:r>
            <a:r>
              <a:rPr sz="1200" dirty="0">
                <a:latin typeface="Verdana"/>
                <a:cs typeface="Verdana"/>
              </a:rPr>
              <a:t>양성 </a:t>
            </a:r>
            <a:r>
              <a:rPr sz="1200" spc="-10" dirty="0">
                <a:latin typeface="Verdana"/>
                <a:cs typeface="Verdana"/>
              </a:rPr>
              <a:t>대조군)을 </a:t>
            </a:r>
            <a:r>
              <a:rPr sz="1200" dirty="0">
                <a:latin typeface="Verdana"/>
                <a:cs typeface="Verdana"/>
              </a:rPr>
              <a:t>사용하기 때문에 </a:t>
            </a:r>
            <a:r>
              <a:rPr sz="1200" spc="-10" dirty="0">
                <a:latin typeface="Verdana"/>
                <a:cs typeface="Verdana"/>
              </a:rPr>
              <a:t>TOXcontrol과 </a:t>
            </a:r>
            <a:r>
              <a:rPr sz="1200" dirty="0">
                <a:latin typeface="Verdana"/>
                <a:cs typeface="Verdana"/>
              </a:rPr>
              <a:t>함께 사용하기에 이상적인 솔루션입니다</a:t>
            </a:r>
            <a:r>
              <a:rPr sz="1200" spc="-10" dirty="0">
                <a:latin typeface="Verdana"/>
                <a:cs typeface="Verdana"/>
              </a:rPr>
              <a:t>.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625" y="1523999"/>
            <a:ext cx="5043805" cy="263790"/>
          </a:xfrm>
          <a:prstGeom prst="rect">
            <a:avLst/>
          </a:prstGeom>
          <a:solidFill>
            <a:srgbClr val="B8CCE3"/>
          </a:solidFill>
        </p:spPr>
        <p:txBody>
          <a:bodyPr vert="horz" wrap="square" lIns="0" tIns="45720" rIns="0" bIns="0" rtlCol="0">
            <a:spAutoFit/>
          </a:bodyPr>
          <a:lstStyle/>
          <a:p>
            <a:pPr marL="142875" marR="1156335">
              <a:lnSpc>
                <a:spcPct val="100800"/>
              </a:lnSpc>
              <a:spcBef>
                <a:spcPts val="360"/>
              </a:spcBef>
            </a:pPr>
            <a:r>
              <a:rPr sz="1400" b="1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생물학적 </a:t>
            </a:r>
            <a:r>
              <a:rPr sz="1400" b="1" spc="-25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및 </a:t>
            </a:r>
            <a:r>
              <a:rPr sz="1400" b="1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화학적 발광 </a:t>
            </a:r>
            <a:r>
              <a:rPr sz="1400" b="1" spc="-10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반응의 </a:t>
            </a:r>
            <a:r>
              <a:rPr sz="1400" b="1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간단한 측정</a:t>
            </a:r>
            <a:endParaRPr sz="1400">
              <a:latin typeface="G마켓 산스 Light" panose="02000000000000000000" pitchFamily="50" charset="-127"/>
              <a:ea typeface="G마켓 산스 Light" panose="02000000000000000000" pitchFamily="50" charset="-127"/>
              <a:cs typeface="Verdana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5895" y="2100688"/>
            <a:ext cx="2143760" cy="14319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91733" y="6239552"/>
            <a:ext cx="2815844" cy="245300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933064" y="4286249"/>
            <a:ext cx="4571269" cy="262892"/>
          </a:xfrm>
          <a:prstGeom prst="rect">
            <a:avLst/>
          </a:prstGeom>
          <a:solidFill>
            <a:srgbClr val="B8CC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959485">
              <a:lnSpc>
                <a:spcPct val="100000"/>
              </a:lnSpc>
              <a:spcBef>
                <a:spcPts val="370"/>
              </a:spcBef>
            </a:pPr>
            <a:r>
              <a:rPr sz="1400" b="1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현대적이고 </a:t>
            </a:r>
            <a:r>
              <a:rPr sz="1400" b="1" spc="-10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유연한</a:t>
            </a:r>
            <a:endParaRPr sz="1400">
              <a:latin typeface="G마켓 산스 Light" panose="02000000000000000000" pitchFamily="50" charset="-127"/>
              <a:ea typeface="G마켓 산스 Light" panose="02000000000000000000" pitchFamily="50" charset="-127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13075" y="4729098"/>
            <a:ext cx="3947795" cy="1498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100"/>
              </a:spcBef>
              <a:buSzPct val="111111"/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Verdana"/>
                <a:cs typeface="Verdana"/>
              </a:rPr>
              <a:t>배터리 및 주전원 </a:t>
            </a:r>
            <a:r>
              <a:rPr sz="1200" spc="-10" dirty="0">
                <a:latin typeface="Verdana"/>
                <a:cs typeface="Verdana"/>
              </a:rPr>
              <a:t>작동 가능</a:t>
            </a:r>
            <a:endParaRPr sz="1200" dirty="0">
              <a:latin typeface="Verdana"/>
              <a:cs typeface="Verdana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SzPct val="111111"/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Verdana"/>
                <a:cs typeface="Verdana"/>
              </a:rPr>
              <a:t>고해상도 그래픽 </a:t>
            </a:r>
            <a:r>
              <a:rPr sz="1200" spc="-10" dirty="0">
                <a:latin typeface="Verdana"/>
                <a:cs typeface="Verdana"/>
              </a:rPr>
              <a:t>디스플레이</a:t>
            </a:r>
            <a:endParaRPr sz="1200" dirty="0">
              <a:latin typeface="Verdana"/>
              <a:cs typeface="Verdana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SzPct val="111111"/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Verdana"/>
                <a:cs typeface="Verdana"/>
              </a:rPr>
              <a:t>사용자 언어 독일어 또는 </a:t>
            </a:r>
            <a:r>
              <a:rPr sz="1200" spc="-10" dirty="0">
                <a:latin typeface="Verdana"/>
                <a:cs typeface="Verdana"/>
              </a:rPr>
              <a:t>영어</a:t>
            </a:r>
            <a:endParaRPr sz="1200" dirty="0">
              <a:latin typeface="Verdana"/>
              <a:cs typeface="Verdana"/>
            </a:endParaRPr>
          </a:p>
          <a:p>
            <a:pPr marL="469265" marR="5080" indent="-227965">
              <a:lnSpc>
                <a:spcPct val="101099"/>
              </a:lnSpc>
              <a:buSzPct val="111111"/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200" dirty="0">
                <a:latin typeface="Verdana"/>
                <a:cs typeface="Verdana"/>
              </a:rPr>
              <a:t>표준 </a:t>
            </a:r>
            <a:r>
              <a:rPr sz="1200" spc="-25" dirty="0">
                <a:latin typeface="Verdana"/>
                <a:cs typeface="Verdana"/>
              </a:rPr>
              <a:t>PC로의 </a:t>
            </a:r>
            <a:r>
              <a:rPr sz="1200" dirty="0">
                <a:latin typeface="Verdana"/>
                <a:cs typeface="Verdana"/>
              </a:rPr>
              <a:t>선택적 데이터 </a:t>
            </a:r>
            <a:r>
              <a:rPr sz="1200" spc="-5" dirty="0">
                <a:latin typeface="Verdana"/>
                <a:cs typeface="Verdana"/>
              </a:rPr>
              <a:t>전송을 </a:t>
            </a:r>
            <a:r>
              <a:rPr sz="1200" dirty="0">
                <a:latin typeface="Verdana"/>
                <a:cs typeface="Verdana"/>
              </a:rPr>
              <a:t>위한 직렬 9핀 RS 232 인터페이스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Verdana"/>
              <a:cs typeface="Verdana"/>
            </a:endParaRPr>
          </a:p>
          <a:p>
            <a:pPr marL="12700" marR="680085">
              <a:lnSpc>
                <a:spcPct val="102200"/>
              </a:lnSpc>
            </a:pPr>
            <a:r>
              <a:rPr sz="1200" spc="-10" dirty="0">
                <a:latin typeface="Verdana"/>
                <a:cs typeface="Verdana"/>
              </a:rPr>
              <a:t>발광이 </a:t>
            </a:r>
            <a:r>
              <a:rPr sz="1200" dirty="0">
                <a:latin typeface="Verdana"/>
                <a:cs typeface="Verdana"/>
              </a:rPr>
              <a:t>약한 경우에도 </a:t>
            </a:r>
            <a:r>
              <a:rPr sz="1200" spc="-10" dirty="0">
                <a:latin typeface="Verdana"/>
                <a:cs typeface="Verdana"/>
              </a:rPr>
              <a:t>최적의 </a:t>
            </a:r>
            <a:r>
              <a:rPr sz="1200" dirty="0">
                <a:latin typeface="Verdana"/>
                <a:cs typeface="Verdana"/>
              </a:rPr>
              <a:t>결과를 얻기 위해 측정 시간을 가변적으로 설정할 수 </a:t>
            </a:r>
            <a:r>
              <a:rPr sz="1200" spc="-10" dirty="0">
                <a:latin typeface="Verdana"/>
                <a:cs typeface="Verdana"/>
              </a:rPr>
              <a:t>있습니다.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332" y="6676537"/>
            <a:ext cx="4180914" cy="264815"/>
          </a:xfrm>
          <a:prstGeom prst="rect">
            <a:avLst/>
          </a:prstGeom>
          <a:solidFill>
            <a:srgbClr val="B8CCE3"/>
          </a:solidFill>
        </p:spPr>
        <p:txBody>
          <a:bodyPr vert="horz" wrap="square" lIns="0" tIns="48894" rIns="0" bIns="0" rtlCol="0">
            <a:spAutoFit/>
          </a:bodyPr>
          <a:lstStyle/>
          <a:p>
            <a:pPr marL="1062355">
              <a:lnSpc>
                <a:spcPct val="100000"/>
              </a:lnSpc>
              <a:spcBef>
                <a:spcPts val="384"/>
              </a:spcBef>
            </a:pPr>
            <a:r>
              <a:rPr sz="1400" b="1" spc="-10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사용자 친화적</a:t>
            </a:r>
            <a:endParaRPr sz="1400">
              <a:latin typeface="G마켓 산스 Light" panose="02000000000000000000" pitchFamily="50" charset="-127"/>
              <a:ea typeface="G마켓 산스 Light" panose="02000000000000000000" pitchFamily="50" charset="-127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3720" y="7227231"/>
            <a:ext cx="4918710" cy="11268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229235">
              <a:lnSpc>
                <a:spcPct val="100000"/>
              </a:lnSpc>
              <a:spcBef>
                <a:spcPts val="100"/>
              </a:spcBef>
              <a:buSzPct val="111111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1200" dirty="0">
                <a:latin typeface="Verdana"/>
                <a:cs typeface="Verdana"/>
              </a:rPr>
              <a:t>최대 2000개의 테스트 </a:t>
            </a:r>
            <a:r>
              <a:rPr sz="1200" spc="-10" dirty="0">
                <a:latin typeface="Verdana"/>
                <a:cs typeface="Verdana"/>
              </a:rPr>
              <a:t>결과를 </a:t>
            </a:r>
            <a:r>
              <a:rPr sz="1200" dirty="0">
                <a:latin typeface="Verdana"/>
                <a:cs typeface="Verdana"/>
              </a:rPr>
              <a:t>위한 데이터 메모리</a:t>
            </a:r>
          </a:p>
          <a:p>
            <a:pPr marL="469900" marR="5080" indent="-228600">
              <a:lnSpc>
                <a:spcPct val="101099"/>
              </a:lnSpc>
              <a:buSzPct val="111111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1200" dirty="0">
                <a:latin typeface="Verdana"/>
                <a:cs typeface="Verdana"/>
              </a:rPr>
              <a:t>위치 식별 숫자, </a:t>
            </a:r>
            <a:r>
              <a:rPr sz="1200" spc="-10" dirty="0">
                <a:latin typeface="Verdana"/>
                <a:cs typeface="Verdana"/>
              </a:rPr>
              <a:t>샘플 </a:t>
            </a:r>
            <a:r>
              <a:rPr sz="1200" dirty="0">
                <a:latin typeface="Verdana"/>
                <a:cs typeface="Verdana"/>
              </a:rPr>
              <a:t>번호, 날짜, 시간 </a:t>
            </a:r>
            <a:r>
              <a:rPr sz="1200" spc="-10" dirty="0">
                <a:latin typeface="Verdana"/>
                <a:cs typeface="Verdana"/>
              </a:rPr>
              <a:t>매개변수를 </a:t>
            </a:r>
            <a:r>
              <a:rPr sz="1200" dirty="0">
                <a:latin typeface="Verdana"/>
                <a:cs typeface="Verdana"/>
              </a:rPr>
              <a:t>통한 선택적 데이터 관리(호출/삭제)</a:t>
            </a:r>
          </a:p>
          <a:p>
            <a:pPr marL="469900" marR="151765" indent="-228600">
              <a:lnSpc>
                <a:spcPct val="101099"/>
              </a:lnSpc>
              <a:buSzPct val="111111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1200" spc="-10" dirty="0">
                <a:latin typeface="Verdana"/>
                <a:cs typeface="Verdana"/>
              </a:rPr>
              <a:t>사용자 정의 </a:t>
            </a:r>
            <a:r>
              <a:rPr sz="1200" dirty="0">
                <a:latin typeface="Verdana"/>
                <a:cs typeface="Verdana"/>
              </a:rPr>
              <a:t>측정 </a:t>
            </a:r>
            <a:r>
              <a:rPr sz="1200" spc="-10" dirty="0">
                <a:latin typeface="Verdana"/>
                <a:cs typeface="Verdana"/>
              </a:rPr>
              <a:t>프로그램을 </a:t>
            </a:r>
            <a:r>
              <a:rPr sz="1200" dirty="0">
                <a:latin typeface="Verdana"/>
                <a:cs typeface="Verdana"/>
              </a:rPr>
              <a:t>위한 6개의 개별 프로그램 장소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Verdana"/>
              <a:cs typeface="Verdana"/>
            </a:endParaRPr>
          </a:p>
          <a:p>
            <a:pPr marL="12700" marR="384175">
              <a:lnSpc>
                <a:spcPct val="102200"/>
              </a:lnSpc>
            </a:pPr>
            <a:r>
              <a:rPr sz="1200" spc="-10" dirty="0">
                <a:latin typeface="Verdana"/>
                <a:cs typeface="Verdana"/>
              </a:rPr>
              <a:t>이전에 </a:t>
            </a:r>
            <a:r>
              <a:rPr sz="1200" dirty="0">
                <a:latin typeface="Verdana"/>
                <a:cs typeface="Verdana"/>
              </a:rPr>
              <a:t>정의된 </a:t>
            </a:r>
            <a:r>
              <a:rPr sz="1200" spc="-10" dirty="0">
                <a:latin typeface="Verdana"/>
                <a:cs typeface="Verdana"/>
              </a:rPr>
              <a:t>임계값에 </a:t>
            </a:r>
            <a:r>
              <a:rPr sz="1200" dirty="0">
                <a:latin typeface="Verdana"/>
                <a:cs typeface="Verdana"/>
              </a:rPr>
              <a:t>따른 테스트 결과 분류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48280" y="8506749"/>
            <a:ext cx="6584682" cy="264175"/>
          </a:xfrm>
          <a:prstGeom prst="rect">
            <a:avLst/>
          </a:prstGeom>
          <a:solidFill>
            <a:srgbClr val="B8CCE3"/>
          </a:solidFill>
        </p:spPr>
        <p:txBody>
          <a:bodyPr vert="horz" wrap="square" lIns="0" tIns="48260" rIns="0" bIns="0" rtlCol="0">
            <a:spAutoFit/>
          </a:bodyPr>
          <a:lstStyle/>
          <a:p>
            <a:pPr marL="1797050">
              <a:lnSpc>
                <a:spcPct val="100000"/>
              </a:lnSpc>
              <a:spcBef>
                <a:spcPts val="380"/>
              </a:spcBef>
            </a:pPr>
            <a:r>
              <a:rPr sz="1400" b="1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가변 테스트 </a:t>
            </a:r>
            <a:r>
              <a:rPr sz="1400" b="1" spc="-10" dirty="0">
                <a:solidFill>
                  <a:srgbClr val="00377D"/>
                </a:solidFill>
                <a:latin typeface="G마켓 산스 Light" panose="02000000000000000000" pitchFamily="50" charset="-127"/>
                <a:ea typeface="G마켓 산스 Light" panose="02000000000000000000" pitchFamily="50" charset="-127"/>
                <a:cs typeface="Verdana"/>
              </a:rPr>
              <a:t>방법</a:t>
            </a:r>
            <a:endParaRPr sz="1400" dirty="0">
              <a:latin typeface="G마켓 산스 Light" panose="02000000000000000000" pitchFamily="50" charset="-127"/>
              <a:ea typeface="G마켓 산스 Light" panose="02000000000000000000" pitchFamily="50" charset="-127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5924" y="8998238"/>
            <a:ext cx="5687060" cy="1114408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40665" marR="1697355" indent="-227965">
              <a:lnSpc>
                <a:spcPct val="101099"/>
              </a:lnSpc>
              <a:spcBef>
                <a:spcPts val="85"/>
              </a:spcBef>
              <a:buSzPct val="111111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b="1" spc="-10" dirty="0">
                <a:latin typeface="Verdana"/>
                <a:cs typeface="Verdana"/>
              </a:rPr>
              <a:t>&lt;바이오톡스-S</a:t>
            </a:r>
            <a:r>
              <a:rPr sz="1200" dirty="0">
                <a:latin typeface="Verdana"/>
                <a:cs typeface="Verdana"/>
              </a:rPr>
              <a:t>&gt;: </a:t>
            </a:r>
            <a:r>
              <a:rPr sz="1200" spc="-10" dirty="0">
                <a:latin typeface="Verdana"/>
                <a:cs typeface="Verdana"/>
              </a:rPr>
              <a:t>테스트의 </a:t>
            </a:r>
            <a:r>
              <a:rPr sz="1200" dirty="0">
                <a:latin typeface="Verdana"/>
                <a:cs typeface="Verdana"/>
              </a:rPr>
              <a:t>최종 광도 분석만으로 발광 박테리아 </a:t>
            </a:r>
            <a:r>
              <a:rPr sz="1200" spc="-10" dirty="0">
                <a:latin typeface="Verdana"/>
                <a:cs typeface="Verdana"/>
              </a:rPr>
              <a:t>독성 </a:t>
            </a:r>
            <a:r>
              <a:rPr sz="1200" dirty="0">
                <a:latin typeface="Verdana"/>
                <a:cs typeface="Verdana"/>
              </a:rPr>
              <a:t>테스트 구현</a:t>
            </a:r>
          </a:p>
          <a:p>
            <a:pPr marL="240665" marR="1986914" indent="-227965">
              <a:lnSpc>
                <a:spcPct val="101099"/>
              </a:lnSpc>
              <a:buSzPct val="111111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b="1" spc="-10" dirty="0">
                <a:latin typeface="Verdana"/>
                <a:cs typeface="Verdana"/>
              </a:rPr>
              <a:t>&lt;바이오톡스-B</a:t>
            </a:r>
            <a:r>
              <a:rPr sz="1200" dirty="0">
                <a:latin typeface="Verdana"/>
                <a:cs typeface="Verdana"/>
              </a:rPr>
              <a:t>&gt;: 초기 및 최종 </a:t>
            </a:r>
            <a:r>
              <a:rPr sz="1200" spc="-10" dirty="0">
                <a:latin typeface="Verdana"/>
                <a:cs typeface="Verdana"/>
              </a:rPr>
              <a:t>광도 </a:t>
            </a:r>
            <a:r>
              <a:rPr sz="1200" dirty="0">
                <a:latin typeface="Verdana"/>
                <a:cs typeface="Verdana"/>
              </a:rPr>
              <a:t>분석을 통한 발광 박테리아 </a:t>
            </a:r>
            <a:r>
              <a:rPr sz="1200" spc="-10" dirty="0">
                <a:latin typeface="Verdana"/>
                <a:cs typeface="Verdana"/>
              </a:rPr>
              <a:t>독성 </a:t>
            </a:r>
            <a:r>
              <a:rPr sz="1200" dirty="0">
                <a:latin typeface="Verdana"/>
                <a:cs typeface="Verdana"/>
              </a:rPr>
              <a:t>테스트 구현</a:t>
            </a:r>
          </a:p>
          <a:p>
            <a:pPr marL="240665" marR="5080" indent="-227965">
              <a:lnSpc>
                <a:spcPct val="101099"/>
              </a:lnSpc>
              <a:spcBef>
                <a:spcPts val="15"/>
              </a:spcBef>
              <a:buSzPct val="111111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b="1" dirty="0">
                <a:latin typeface="Verdana"/>
                <a:cs typeface="Verdana"/>
              </a:rPr>
              <a:t>&lt;RLU</a:t>
            </a:r>
            <a:r>
              <a:rPr sz="1200" dirty="0">
                <a:latin typeface="Verdana"/>
                <a:cs typeface="Verdana"/>
              </a:rPr>
              <a:t>&gt;: 상대 광도 단위</a:t>
            </a:r>
            <a:r>
              <a:rPr sz="1200" spc="-10" dirty="0">
                <a:latin typeface="Verdana"/>
                <a:cs typeface="Verdana"/>
              </a:rPr>
              <a:t>(RLU)</a:t>
            </a:r>
            <a:r>
              <a:rPr sz="1200" dirty="0">
                <a:latin typeface="Verdana"/>
                <a:cs typeface="Verdana"/>
              </a:rPr>
              <a:t>에 </a:t>
            </a:r>
            <a:r>
              <a:rPr sz="1200" spc="-10" dirty="0">
                <a:latin typeface="Verdana"/>
                <a:cs typeface="Verdana"/>
              </a:rPr>
              <a:t>대한 </a:t>
            </a:r>
            <a:r>
              <a:rPr sz="1200" dirty="0">
                <a:latin typeface="Verdana"/>
                <a:cs typeface="Verdana"/>
              </a:rPr>
              <a:t>발광 테스트(예: ATP 테스트, 리포터 유전자 분석)의 평가</a:t>
            </a: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749FB42-B688-471B-9CAA-240992FB1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0850"/>
            <a:ext cx="3820058" cy="1600423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DF32A9AA-0991-BA85-BDBA-3E6B6CBBF2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820" y="4243252"/>
            <a:ext cx="1720850" cy="16946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38150" y="5029199"/>
            <a:ext cx="3324225" cy="295275"/>
          </a:xfrm>
          <a:prstGeom prst="rect">
            <a:avLst/>
          </a:prstGeom>
          <a:solidFill>
            <a:srgbClr val="B8CCE3"/>
          </a:solidFill>
        </p:spPr>
        <p:txBody>
          <a:bodyPr vert="horz" wrap="square" lIns="0" tIns="47625" rIns="0" bIns="0" rtlCol="0">
            <a:spAutoFit/>
          </a:bodyPr>
          <a:lstStyle/>
          <a:p>
            <a:pPr marL="727710">
              <a:lnSpc>
                <a:spcPct val="100000"/>
              </a:lnSpc>
              <a:spcBef>
                <a:spcPts val="375"/>
              </a:spcBef>
            </a:pPr>
            <a:r>
              <a:rPr sz="1600" b="1" dirty="0">
                <a:solidFill>
                  <a:srgbClr val="00377D"/>
                </a:solidFill>
                <a:latin typeface="Verdana"/>
                <a:cs typeface="Verdana"/>
              </a:rPr>
              <a:t>기술 </a:t>
            </a:r>
            <a:r>
              <a:rPr sz="1600" b="1" spc="-20" dirty="0">
                <a:solidFill>
                  <a:srgbClr val="00377D"/>
                </a:solidFill>
                <a:latin typeface="Verdana"/>
                <a:cs typeface="Verdana"/>
              </a:rPr>
              <a:t>데이터</a:t>
            </a:r>
            <a:endParaRPr sz="160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69289"/>
              </p:ext>
            </p:extLst>
          </p:nvPr>
        </p:nvGraphicFramePr>
        <p:xfrm>
          <a:off x="440690" y="5590052"/>
          <a:ext cx="6995160" cy="344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3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latin typeface="Verdana"/>
                          <a:cs typeface="Verdana"/>
                        </a:rPr>
                        <a:t>탐지기: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초고속 단일 광자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카운터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b="1" dirty="0">
                          <a:latin typeface="Verdana"/>
                          <a:cs typeface="Verdana"/>
                        </a:rPr>
                        <a:t>스펙트럼 파 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범위: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380 - </a:t>
                      </a:r>
                      <a:r>
                        <a:rPr sz="1200" spc="-35" dirty="0">
                          <a:latin typeface="Verdana"/>
                          <a:cs typeface="Verdana"/>
                        </a:rPr>
                        <a:t>630nm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200" b="1" spc="-10" dirty="0">
                          <a:latin typeface="Verdana"/>
                          <a:cs typeface="Verdana"/>
                        </a:rPr>
                        <a:t>소프트웨어: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97790" marB="0"/>
                </a:tc>
                <a:tc>
                  <a:txBody>
                    <a:bodyPr/>
                    <a:lstStyle/>
                    <a:p>
                      <a:pPr marL="160655" marR="954405">
                        <a:lnSpc>
                          <a:spcPct val="101099"/>
                        </a:lnSpc>
                        <a:spcBef>
                          <a:spcPts val="220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마이크로프로세서 소프트웨어, 6개의 사용자별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측정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프로토콜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저장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가능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79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dirty="0">
                          <a:latin typeface="Verdana"/>
                          <a:cs typeface="Verdana"/>
                        </a:rPr>
                        <a:t>데이터 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저장소: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최대. 최대 2000회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측정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b="1" dirty="0">
                          <a:latin typeface="Verdana"/>
                          <a:cs typeface="Verdana"/>
                        </a:rPr>
                        <a:t>사용자 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언어: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선택 사항으로 독일어 또는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영어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10" dirty="0">
                          <a:latin typeface="Verdana"/>
                          <a:cs typeface="Verdana"/>
                        </a:rPr>
                        <a:t>디스플레이: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조명 그래픽 디스플레이(128 x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64도트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)</a:t>
                      </a: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10" dirty="0">
                          <a:latin typeface="Verdana"/>
                          <a:cs typeface="Verdana"/>
                        </a:rPr>
                        <a:t>인터페이스: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PC 또는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프린터로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데이터 전송을 위한 RS 232 인터페이스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b="1" dirty="0">
                          <a:latin typeface="Verdana"/>
                          <a:cs typeface="Verdana"/>
                        </a:rPr>
                        <a:t>작동 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모드: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배터리 또는 주전원 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작동 가능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31750" marR="187325">
                        <a:lnSpc>
                          <a:spcPct val="101099"/>
                        </a:lnSpc>
                        <a:spcBef>
                          <a:spcPts val="220"/>
                        </a:spcBef>
                      </a:pPr>
                      <a:r>
                        <a:rPr sz="1200" b="1" dirty="0">
                          <a:latin typeface="Verdana"/>
                          <a:cs typeface="Verdana"/>
                        </a:rPr>
                        <a:t>배터리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(충전식 배터리):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충전식 배터리 3개: NiCd R14/C/Baby/UM2 배터리;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2500mAh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9779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dirty="0">
                          <a:latin typeface="Verdana"/>
                          <a:cs typeface="Verdana"/>
                        </a:rPr>
                        <a:t>주 전원 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공급 </a:t>
                      </a:r>
                      <a:r>
                        <a:rPr sz="1200" b="1" dirty="0">
                          <a:latin typeface="Verdana"/>
                          <a:cs typeface="Verdana"/>
                        </a:rPr>
                        <a:t>장치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230V / 50Hz, 115V / </a:t>
                      </a:r>
                      <a:r>
                        <a:rPr sz="1200" spc="-35" dirty="0">
                          <a:latin typeface="Verdana"/>
                          <a:cs typeface="Verdana"/>
                        </a:rPr>
                        <a:t>60Hz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b="1" spc="-10" dirty="0">
                          <a:latin typeface="Verdana"/>
                          <a:cs typeface="Verdana"/>
                        </a:rPr>
                        <a:t>치수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10" dirty="0">
                          <a:latin typeface="Verdana"/>
                          <a:cs typeface="Verdana"/>
                        </a:rPr>
                        <a:t>H/W/D</a:t>
                      </a:r>
                      <a:r>
                        <a:rPr sz="1200" b="1" spc="-25" dirty="0">
                          <a:latin typeface="Verdana"/>
                          <a:cs typeface="Verdana"/>
                        </a:rPr>
                        <a:t>):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170 x 150 x 280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mm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10" dirty="0">
                          <a:latin typeface="Verdana"/>
                          <a:cs typeface="Verdana"/>
                        </a:rPr>
                        <a:t>무게: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2kg(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배터리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포함)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b="1" spc="-10" dirty="0">
                          <a:latin typeface="Verdana"/>
                          <a:cs typeface="Verdana"/>
                        </a:rPr>
                        <a:t>습도: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10%~90%(</a:t>
                      </a:r>
                      <a:r>
                        <a:rPr sz="1200" spc="-10" dirty="0">
                          <a:latin typeface="Verdana"/>
                          <a:cs typeface="Verdana"/>
                        </a:rPr>
                        <a:t>응결 </a:t>
                      </a:r>
                      <a:r>
                        <a:rPr sz="1200" dirty="0">
                          <a:latin typeface="Verdana"/>
                          <a:cs typeface="Verdana"/>
                        </a:rPr>
                        <a:t>없음)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b="1" dirty="0">
                          <a:latin typeface="Verdana"/>
                          <a:cs typeface="Verdana"/>
                        </a:rPr>
                        <a:t>온도 </a:t>
                      </a:r>
                      <a:r>
                        <a:rPr sz="1200" b="1" spc="-10" dirty="0">
                          <a:latin typeface="Verdana"/>
                          <a:cs typeface="Verdana"/>
                        </a:rPr>
                        <a:t>범위: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+15 °C ~ +30 </a:t>
                      </a:r>
                      <a:r>
                        <a:rPr sz="1200" spc="-25" dirty="0">
                          <a:latin typeface="Verdana"/>
                          <a:cs typeface="Verdana"/>
                        </a:rPr>
                        <a:t>°C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31750">
                        <a:lnSpc>
                          <a:spcPts val="990"/>
                        </a:lnSpc>
                        <a:spcBef>
                          <a:spcPts val="229"/>
                        </a:spcBef>
                      </a:pPr>
                      <a:r>
                        <a:rPr sz="1200" b="1" spc="-10" dirty="0">
                          <a:latin typeface="Verdana"/>
                          <a:cs typeface="Verdana"/>
                        </a:rPr>
                        <a:t>보증: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ts val="990"/>
                        </a:lnSpc>
                        <a:spcBef>
                          <a:spcPts val="229"/>
                        </a:spcBef>
                      </a:pPr>
                      <a:r>
                        <a:rPr sz="1200" dirty="0">
                          <a:latin typeface="Verdana"/>
                          <a:cs typeface="Verdana"/>
                        </a:rPr>
                        <a:t>1 </a:t>
                      </a:r>
                      <a:r>
                        <a:rPr sz="1200" spc="-20" dirty="0">
                          <a:latin typeface="Verdana"/>
                          <a:cs typeface="Verdana"/>
                        </a:rPr>
                        <a:t>년</a:t>
                      </a:r>
                      <a:endParaRPr sz="1200" dirty="0">
                        <a:latin typeface="Verdana"/>
                        <a:cs typeface="Verdana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00025" y="1190624"/>
            <a:ext cx="3895725" cy="293670"/>
          </a:xfrm>
          <a:prstGeom prst="rect">
            <a:avLst/>
          </a:prstGeom>
          <a:solidFill>
            <a:srgbClr val="B8CC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1107440">
              <a:lnSpc>
                <a:spcPct val="100000"/>
              </a:lnSpc>
              <a:spcBef>
                <a:spcPts val="370"/>
              </a:spcBef>
            </a:pPr>
            <a:r>
              <a:rPr sz="1600" b="1" spc="-10" dirty="0">
                <a:solidFill>
                  <a:srgbClr val="1F487C"/>
                </a:solidFill>
                <a:latin typeface="Verdana"/>
                <a:cs typeface="Verdana"/>
              </a:rPr>
              <a:t>애플리케이션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6712" y="1648714"/>
            <a:ext cx="3188335" cy="240129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280"/>
              </a:spcBef>
              <a:buFont typeface="Wingdings"/>
              <a:buChar char=""/>
              <a:tabLst>
                <a:tab pos="241300" algn="l"/>
                <a:tab pos="241935" algn="l"/>
              </a:tabLst>
            </a:pPr>
            <a:r>
              <a:rPr sz="1200" dirty="0">
                <a:latin typeface="+mn-ea"/>
                <a:ea typeface="+mn-ea"/>
                <a:cs typeface="Verdana"/>
              </a:rPr>
              <a:t>식수 </a:t>
            </a:r>
            <a:r>
              <a:rPr sz="1200" spc="-10" dirty="0">
                <a:latin typeface="+mn-ea"/>
                <a:ea typeface="+mn-ea"/>
                <a:cs typeface="Verdana"/>
              </a:rPr>
              <a:t>회사를 </a:t>
            </a:r>
            <a:r>
              <a:rPr sz="1200" dirty="0">
                <a:latin typeface="+mn-ea"/>
                <a:ea typeface="+mn-ea"/>
                <a:cs typeface="Verdana"/>
              </a:rPr>
              <a:t>위한 취수 보호</a:t>
            </a:r>
          </a:p>
          <a:p>
            <a:pPr marL="241300" marR="407670" indent="-229235">
              <a:lnSpc>
                <a:spcPct val="116700"/>
              </a:lnSpc>
              <a:buFont typeface="Wingdings"/>
              <a:buChar char=""/>
              <a:tabLst>
                <a:tab pos="241300" algn="l"/>
                <a:tab pos="241935" algn="l"/>
              </a:tabLst>
            </a:pPr>
            <a:r>
              <a:rPr sz="1200" dirty="0">
                <a:latin typeface="+mn-ea"/>
                <a:ea typeface="+mn-ea"/>
                <a:cs typeface="Verdana"/>
              </a:rPr>
              <a:t>폐수 확인: 유입수 및 </a:t>
            </a:r>
            <a:r>
              <a:rPr sz="1200" spc="-10" dirty="0">
                <a:latin typeface="+mn-ea"/>
                <a:ea typeface="+mn-ea"/>
                <a:cs typeface="Verdana"/>
              </a:rPr>
              <a:t>유출수 측정</a:t>
            </a:r>
            <a:endParaRPr sz="1200" dirty="0">
              <a:latin typeface="+mn-ea"/>
              <a:ea typeface="+mn-ea"/>
              <a:cs typeface="Verdana"/>
            </a:endParaRPr>
          </a:p>
          <a:p>
            <a:pPr marL="241300" marR="5080" indent="-229235">
              <a:lnSpc>
                <a:spcPts val="1260"/>
              </a:lnSpc>
              <a:spcBef>
                <a:spcPts val="60"/>
              </a:spcBef>
              <a:buFont typeface="Wingdings"/>
              <a:buChar char=""/>
              <a:tabLst>
                <a:tab pos="241300" algn="l"/>
                <a:tab pos="241935" algn="l"/>
              </a:tabLst>
            </a:pPr>
            <a:r>
              <a:rPr sz="1200" dirty="0">
                <a:latin typeface="+mn-ea"/>
                <a:ea typeface="+mn-ea"/>
                <a:cs typeface="Verdana"/>
              </a:rPr>
              <a:t>HACCP </a:t>
            </a:r>
            <a:r>
              <a:rPr sz="1200" spc="-10" dirty="0">
                <a:latin typeface="+mn-ea"/>
                <a:ea typeface="+mn-ea"/>
                <a:cs typeface="Verdana"/>
              </a:rPr>
              <a:t>적용을 </a:t>
            </a:r>
            <a:r>
              <a:rPr sz="1200" dirty="0">
                <a:latin typeface="+mn-ea"/>
                <a:ea typeface="+mn-ea"/>
                <a:cs typeface="Verdana"/>
              </a:rPr>
              <a:t>위한 식품 </a:t>
            </a:r>
            <a:r>
              <a:rPr sz="1200" spc="-10" dirty="0">
                <a:latin typeface="+mn-ea"/>
                <a:ea typeface="+mn-ea"/>
                <a:cs typeface="Verdana"/>
              </a:rPr>
              <a:t>애플리케이션의 </a:t>
            </a:r>
            <a:r>
              <a:rPr sz="1200" dirty="0">
                <a:latin typeface="+mn-ea"/>
                <a:ea typeface="+mn-ea"/>
                <a:cs typeface="Verdana"/>
              </a:rPr>
              <a:t>공정 용수 보안 제어</a:t>
            </a:r>
          </a:p>
          <a:p>
            <a:pPr marL="241300" marR="150495" indent="-229235">
              <a:lnSpc>
                <a:spcPts val="1260"/>
              </a:lnSpc>
              <a:buFont typeface="Wingdings"/>
              <a:buChar char=""/>
              <a:tabLst>
                <a:tab pos="241300" algn="l"/>
                <a:tab pos="241935" algn="l"/>
              </a:tabLst>
            </a:pPr>
            <a:r>
              <a:rPr sz="1200" dirty="0">
                <a:latin typeface="+mn-ea"/>
                <a:ea typeface="+mn-ea"/>
                <a:cs typeface="Verdana"/>
              </a:rPr>
              <a:t>오프라인 제어, </a:t>
            </a:r>
            <a:r>
              <a:rPr sz="1200" spc="-10" dirty="0">
                <a:latin typeface="+mn-ea"/>
                <a:ea typeface="+mn-ea"/>
                <a:cs typeface="Verdana"/>
              </a:rPr>
              <a:t>TOXcontrol </a:t>
            </a:r>
            <a:r>
              <a:rPr sz="1200" dirty="0">
                <a:latin typeface="+mn-ea"/>
                <a:ea typeface="+mn-ea"/>
                <a:cs typeface="Verdana"/>
              </a:rPr>
              <a:t>결과의 유효성 검사 및 검증</a:t>
            </a:r>
          </a:p>
          <a:p>
            <a:pPr marL="250190" marR="561340" indent="-229235">
              <a:lnSpc>
                <a:spcPts val="1260"/>
              </a:lnSpc>
              <a:buFont typeface="Wingdings"/>
              <a:buChar char=""/>
              <a:tabLst>
                <a:tab pos="250190" algn="l"/>
                <a:tab pos="250825" algn="l"/>
              </a:tabLst>
            </a:pPr>
            <a:r>
              <a:rPr sz="1200" spc="-10" dirty="0">
                <a:latin typeface="+mn-ea"/>
                <a:ea typeface="+mn-ea"/>
                <a:cs typeface="Verdana"/>
              </a:rPr>
              <a:t>발광 </a:t>
            </a:r>
            <a:r>
              <a:rPr sz="1200" dirty="0">
                <a:latin typeface="+mn-ea"/>
                <a:ea typeface="+mn-ea"/>
                <a:cs typeface="Verdana"/>
              </a:rPr>
              <a:t>박테리아(비브리오 </a:t>
            </a:r>
            <a:r>
              <a:rPr sz="1200" spc="-10" dirty="0">
                <a:latin typeface="+mn-ea"/>
                <a:ea typeface="+mn-ea"/>
                <a:cs typeface="Verdana"/>
              </a:rPr>
              <a:t>피셔리</a:t>
            </a:r>
            <a:r>
              <a:rPr sz="1200" dirty="0">
                <a:latin typeface="+mn-ea"/>
                <a:ea typeface="+mn-ea"/>
                <a:cs typeface="Verdana"/>
              </a:rPr>
              <a:t>)의 감도 테스트</a:t>
            </a:r>
          </a:p>
          <a:p>
            <a:pPr marL="250190" indent="-2292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50190" algn="l"/>
                <a:tab pos="250825" algn="l"/>
              </a:tabLst>
            </a:pPr>
            <a:r>
              <a:rPr sz="1200" spc="-20" dirty="0">
                <a:latin typeface="+mn-ea"/>
                <a:ea typeface="+mn-ea"/>
                <a:cs typeface="Verdana"/>
              </a:rPr>
              <a:t>온라인과 </a:t>
            </a:r>
            <a:r>
              <a:rPr sz="1200" dirty="0">
                <a:latin typeface="+mn-ea"/>
                <a:ea typeface="+mn-ea"/>
                <a:cs typeface="Verdana"/>
              </a:rPr>
              <a:t>오프라인 비교</a:t>
            </a:r>
          </a:p>
          <a:p>
            <a:pPr marL="250190">
              <a:lnSpc>
                <a:spcPct val="100000"/>
              </a:lnSpc>
              <a:spcBef>
                <a:spcPts val="180"/>
              </a:spcBef>
            </a:pPr>
            <a:r>
              <a:rPr sz="1200" spc="-10" dirty="0">
                <a:latin typeface="+mn-ea"/>
                <a:ea typeface="+mn-ea"/>
                <a:cs typeface="Verdana"/>
              </a:rPr>
              <a:t>TOXcontrol</a:t>
            </a:r>
            <a:endParaRPr sz="1200" dirty="0">
              <a:latin typeface="+mn-ea"/>
              <a:ea typeface="+mn-ea"/>
              <a:cs typeface="Verdana"/>
            </a:endParaRPr>
          </a:p>
          <a:p>
            <a:pPr marL="250190" marR="916940" indent="-229235">
              <a:lnSpc>
                <a:spcPts val="1260"/>
              </a:lnSpc>
              <a:spcBef>
                <a:spcPts val="70"/>
              </a:spcBef>
              <a:buFont typeface="Wingdings"/>
              <a:buChar char=""/>
              <a:tabLst>
                <a:tab pos="250190" algn="l"/>
                <a:tab pos="250825" algn="l"/>
              </a:tabLst>
            </a:pPr>
            <a:r>
              <a:rPr sz="1200" dirty="0">
                <a:latin typeface="+mn-ea"/>
                <a:ea typeface="+mn-ea"/>
                <a:cs typeface="Verdana"/>
              </a:rPr>
              <a:t>박테리아 </a:t>
            </a:r>
            <a:r>
              <a:rPr sz="1200" spc="-25" dirty="0">
                <a:latin typeface="+mn-ea"/>
                <a:ea typeface="+mn-ea"/>
                <a:cs typeface="Verdana"/>
              </a:rPr>
              <a:t>및 </a:t>
            </a:r>
            <a:r>
              <a:rPr sz="1200" spc="-10" dirty="0">
                <a:latin typeface="+mn-ea"/>
                <a:ea typeface="+mn-ea"/>
                <a:cs typeface="Verdana"/>
              </a:rPr>
              <a:t>시약의 </a:t>
            </a:r>
            <a:r>
              <a:rPr sz="1200" dirty="0">
                <a:latin typeface="+mn-ea"/>
                <a:ea typeface="+mn-ea"/>
                <a:cs typeface="Verdana"/>
              </a:rPr>
              <a:t>QA/QC 애플리케이션</a:t>
            </a:r>
          </a:p>
          <a:p>
            <a:pPr marL="250190" indent="-229235">
              <a:lnSpc>
                <a:spcPct val="100000"/>
              </a:lnSpc>
              <a:spcBef>
                <a:spcPts val="110"/>
              </a:spcBef>
              <a:buFont typeface="Wingdings"/>
              <a:buChar char=""/>
              <a:tabLst>
                <a:tab pos="250190" algn="l"/>
                <a:tab pos="250825" algn="l"/>
              </a:tabLst>
            </a:pPr>
            <a:r>
              <a:rPr sz="1200" dirty="0">
                <a:latin typeface="+mn-ea"/>
                <a:ea typeface="+mn-ea"/>
                <a:cs typeface="Verdana"/>
              </a:rPr>
              <a:t>기타 독성 </a:t>
            </a:r>
            <a:r>
              <a:rPr sz="1200" spc="-10" dirty="0">
                <a:latin typeface="+mn-ea"/>
                <a:ea typeface="+mn-ea"/>
                <a:cs typeface="Verdana"/>
              </a:rPr>
              <a:t>애플리케이션.</a:t>
            </a:r>
            <a:endParaRPr sz="1200" dirty="0">
              <a:latin typeface="+mn-ea"/>
              <a:ea typeface="+mn-ea"/>
              <a:cs typeface="Verdan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77059" y="8169586"/>
            <a:ext cx="1437005" cy="215265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4589" y="10021831"/>
            <a:ext cx="2105025" cy="371475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D9B0C76D-2D7B-7C86-7925-5752B35FEB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4106" y="2474904"/>
            <a:ext cx="3532394" cy="2402745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B27F1444-9517-7A2B-6D43-068FD02D0D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7058" y="399519"/>
            <a:ext cx="3321875" cy="15006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436</Words>
  <Application>Microsoft Office PowerPoint</Application>
  <PresentationFormat>사용자 지정</PresentationFormat>
  <Paragraphs>62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G마켓 산스 Light</vt:lpstr>
      <vt:lpstr>Arial</vt:lpstr>
      <vt:lpstr>Calibri</vt:lpstr>
      <vt:lpstr>Verdana</vt:lpstr>
      <vt:lpstr>Wingdings</vt:lpstr>
      <vt:lpstr>Office Theme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Melanie Nuchelmans</dc:creator>
  <cp:keywords>, docId:24A62D944F0C8C9294F812A8BEEEB349</cp:keywords>
  <cp:lastModifiedBy>June Song</cp:lastModifiedBy>
  <cp:revision>2</cp:revision>
  <dcterms:created xsi:type="dcterms:W3CDTF">2024-08-26T23:56:12Z</dcterms:created>
  <dcterms:modified xsi:type="dcterms:W3CDTF">2024-08-27T00:02:44Z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2024-08-26T00:00:00Z</vt:filetime>
  </property>
  <property fmtid="{D5CDD505-2E9C-101B-9397-08002B2CF9AE}" pid="5" name="Producer">
    <vt:lpwstr>Microsoft® Word 2016</vt:lpwstr>
  </property>
</Properties>
</file>